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3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</p:sldIdLst>
  <p:sldSz cx="12192000" cy="6858000"/>
  <p:notesSz cx="6858000" cy="9144000"/>
  <p:embeddedFontLst>
    <p:embeddedFont>
      <p:font typeface="야놀자 야체 R" panose="02020603020101020101" pitchFamily="18" charset="-127"/>
      <p:regular r:id="rId114"/>
    </p:embeddedFont>
    <p:embeddedFont>
      <p:font typeface="맑은 고딕" panose="020B0503020000020004" pitchFamily="50" charset="-127"/>
      <p:regular r:id="rId115"/>
      <p:bold r:id="rId116"/>
    </p:embeddedFont>
    <p:embeddedFont>
      <p:font typeface="야놀자 야체 B" panose="02020603020101020101" pitchFamily="18" charset="-127"/>
      <p:bold r:id="rId1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9683" autoAdjust="0"/>
  </p:normalViewPr>
  <p:slideViewPr>
    <p:cSldViewPr snapToGrid="0">
      <p:cViewPr varScale="1">
        <p:scale>
          <a:sx n="99" d="100"/>
          <a:sy n="99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4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1.fntdata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 사이에서 큐를 공유 자료로 삼는다고 가정하며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자료가 준비되면 준비 스레드는 큐에 대해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잠금을 획득하고 큐에 자료를 넣는다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550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197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855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 큐는 세부 사항이 라이브러리에 감춰질 수 있더라도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스레드가 의사소통을 해야하기 때문에 공유되어야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702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9782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사용함으로써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동기화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 이슈에 대해 생각하는 것이 아니라 단순히 어떤 시점에 메시지가 수신되고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메시지가 보내질 것인지만 생각하면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2889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그림을 살펴보면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시스템은 카드가 삽입되는 것을 기다린다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카드가 삽입되면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그들의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번호를 한번에 하나씩 입력하게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마지막으로 누른 숫자를 지우는 행동도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충분한 숫자가 입력되었으면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숫자를 검증하기 시작한다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PIN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유효하지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작업은 종료되며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카드를 반환하고 다시 카드를 삽입하는 것을 기다리게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번호가 유효하면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작업 취소를 누르거나 인출할 금액을 선택할 때까지 대기한다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취소 시에는 작업이 끝나기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카드를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인출할 양을 선택했으면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현금 발행 전에 은행으로부터 확인을 받을 때까지 대기한다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이후에는 현금과 함께 카드를 돌려주거나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예금 부족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띄우고 카드를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1221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 다른 메시지 타입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card_inserted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별도의 구조체를 통해 나타내어진다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구현은 실제로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요구되는 논리보다 훨씬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간략회된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구현이다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구현을 통해서 프로그래밍 속 메시지 전달 방식이 어떤 식으로 이루어질 수 있는지 파악해 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논리에 대한 상태 기계는 단일 스레드 환경에서 동작하고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시스템의 다른 부분들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종말 인터페이스나 은행의 인터페이스 등등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각자의 스레드에서 동작한다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프로그램 설계를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Actor model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액터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모델에서는 시스템 내에서 각자의 스레드를 가지는 별도의 액터들이 존재하며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액터끼리 필요한 작업을 수행하기 위해 메시지를 주고 받는다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통해 직접적으로 전달된 것을 제외하면 절대로 공유 상태가 생기지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564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논리의 실행은 초기 상태를 카드 삽입 대기로 설정하는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run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 시작된다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run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그 후에 반복적으로 현재 상태를 표현하는 멤버 함수를 반복적으로 호출한다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무엇이든 상관하지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6003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 전달을 위한 모든 필수적인 동기화는 전체적으로 메시지 전달 라이브러리 속에 숨겨져 있음을 알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멤버 함수는 인터페이스에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 대기 중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표시하라고 메시지를 보내고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처리할 메시지가 올 때까지 대기한다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card_inserted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메시지만 처리가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처리부에 주어진 람다 함수는 멤버 변수에 카드의 계좌 번호를 복사한 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저장된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번호를 지우고 인터페이스에 사용자가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입력할 것을 요구하도록 메시지를 표시할 것을 요구하는 메시지를 보낸다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후에는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상태를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‘PIN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상태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변경한다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208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getting_pin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 함수는 세 개의 메시지 타입을 처리하게 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약간 복잡하다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처리해야 하는 메시지 타입이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개이므로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wait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연속된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(Chained)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개의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handle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가지게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handle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호출은 템플릿 인자로 처리할 메시지 타입을 명시하고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메시지를 매개변수로 가지는 람다 함수를 전달한다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호출이 연속되어 있으므로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wait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세 개의 메시지 타입에 대해 대기함을 알게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나머지 메시지 타입은 모두 무시된다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60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6817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수신했을 때 필수적으로 상태를 변경할 필요는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digit_pressed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경우에는 굳이 마지막 숫자가 아니라면 입력된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추가하는 것 말고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상태를 변경할 필요는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함수의 구현을 통해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도식에서 각 상태가 별도의 멤버 함수로 구현되었음을 알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함수는 연관된 메시지를 기다리고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때 상태를 갱신한다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4150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반환할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충족되었다고 간주한다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통지를 받기 위해서는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통지를 보내는 쪽에서 반드시 동일 조건 변수에 대해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류의 함수를 호출해야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통지를 받고도 조건이 충족되지 않으면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다시 해제하고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다시 대기 상태에 놓이게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이것은 처리 스레드에서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 이유인데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대기하는 스레드가 반드시 대기 중에는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잠금을 해제해야 하며 나중에 다시 잠금을 획득해야 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이런 류의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유연하믈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제공하지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process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전에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해제하고 있음에 주목해야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이렇게 함으로써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있는 것을 피할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대기 상태임에도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해제되지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준비 스레드에서는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획득할 수 없기 때문에 절대로 처리 스레드의 조건이 충족되지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 사이에서 교착이 생긴 것으로 볼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5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부수 효과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(Side-effect)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있는 함수자를 제공하는 것은 가급적 피해야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제공했을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함수자가 여러 번 호출되어 부수 효과가 예상보다 많은 횟수 만큼 일어날 수 있음을 인식하고 있어야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5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0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STL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큐의 인터페이스를 통해 큐의 인터페이스를 그룹으로 분류해보면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큐의 상태를 질의하는 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(empty/size),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큐의 요소를 질의하는 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(front/back),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큐를 수정하는 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(push/pop/emplace)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나눌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81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받는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wait_and_pop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굳이 반환 값이 필요하지 않음에 주목하자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try_pop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달리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언젠가는 반드시 요소 추출이 성공하기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반환하는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try_pop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원소가 존재하지 않을 때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담긴 포인터를 반환하게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58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복사 생성자의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other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매개변수에서 볼 수 있듯이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명시되었음에도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잠금은 필요하기 때문에 반드시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mutable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선언되어야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필요한 이유는 다른 스레드가 큐 수정 함수를 호출했을 수도 있고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생성자에서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명시되었지만 다른 스레드는 이미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참조자를 가지고 있을 수 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동기화를 위해서 주기적으로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완료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검사하거나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자료에 비슷한 무언가를 저장하는 방법도 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이상적인 방법은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해당 기능을 지원하기 위해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제공한다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3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 것에 주의하자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54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조건 변수가 큐에 내장되어 있으므로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조건 변수를 정의할 필요가 없고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외부적 동기화도 필요하지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63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notify_one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통지를 보내되 어떤 스레드가 통지를 받을 지는 보장을 전혀 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심지어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처리 스레드가 자료를 처리 중이어서 통지를 받을 스레드가 없어도 통지를 보낸다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notify_all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필요한 상황으로는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 스레드들이 공유된 데이터가 초기화되기를 기다리는 상황이나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주기적으로 다시 초기화를 수행하는 경우 같은 공유 자료에 대한 갱신을 기다리는 상황이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전자처럼 초기화를 대기하는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경우네는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once_flag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조합이 훨씬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5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12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9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이벤트가 발생하는 것을 확인하는 것을 앞의 비행기 예제에 비유하면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출발 안내 전광판을 점검하는 것과 같으며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사이에 다른 작업을 할 수 있다는 것은 공항 카페에서 식사를 하는 등의 행동과 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3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모두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헤더에 정의되어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각각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unique_ptr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본따서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만들어졌다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6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 데이터 때문에 템플릿이 된 가장 유사한 사례로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unique_ptr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 데이터가 없을 경우에는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future&lt;void&gt;/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&lt;void&gt;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특수화를 사용한다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24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스레드를 시작하면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thread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결과를 다른 스레드로 전달하는 직접적인 메커니즘을 제공하지 않으므로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따로 이것에 대해 신경을 써줘야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템플릿을 사용할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 역시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헤더에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2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알람을 맞추는 방법은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열차가 지연되었을 경우 너무 일찍 일어날 가능성이 있으며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알람 시계의 배터리가 다 될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경우 너무 오랫동안 잠으로써 목적지를 놓칠 가능성도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41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0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79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형태로 제공하고자 할 경우에는 반드시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ref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감싸야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06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f1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p-&gt;foo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호출하게 되며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주소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f2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tx.bar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호출하게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복사된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9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f3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y(3.141)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호출하게 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f4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ry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(2.718)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호출된다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f5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변수에서도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baz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호출된다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ref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감싸지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baz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복사된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x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값을 인자로 가지게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t()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호출된다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move(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move_only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())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부터 만들어진다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28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호출이 지연된 상황이면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함수자가 아예 호출되지 않을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34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무조건 새로운 스레드에서 동작이 이루어지며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f4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구현에 따라 다르다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f2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wait/get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호출될 때까지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호출이 지연된다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wait/get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호출이 없다면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함수자가 호출되지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36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9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활용 원리는 대략적으로 다음과 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큰 연산이 독립적인 작업들로 나눠질 수 있다면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나눠진 작업들은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객체로 감쌀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이렇게 감싼 작업들은 스레드 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스케줄러로 넘겨져서 처리되게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방식으로 어떤 작업의 상세한 사항은 추상화로 무시하는 것이 가능하며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스케줄러는 단순히 각 함수자보다는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객체만 처리하면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호환이 가능하다는 얘기는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타입들이 정확히 일치할 필요는 없다는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&lt;double(double)&gt;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생성자에서는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받아들이고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반환하는 함수를 받아들일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87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72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함수자를 요구하는 클래스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전달하는 것이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따로 감싸지 않아도 직접 호출할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수행할 작업을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감싸고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때 작업을 실행할 다른 곳에 객체를 넘기기 전에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얻어내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결과 값이 필요할 때 해당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대기하는 방식으로 사용한다</a:t>
            </a:r>
            <a:r>
              <a:rPr lang="en-US" altLang="ko-KR" sz="1200" baseline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69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42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종료될 것을 요구하는 메시지가 수신될 때까지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지속적으로 처리할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버튼 클릭 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작업 큐에서 끌어오며 루프를 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큐에 아무런 작업도 존재하지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처음부터 루프를 반복한다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작업이 존재할 경우에는 큐에서 작업을 추출한 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큐의 잠금을 해제한 뒤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호출함으로써 작업을 처리한다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작업과 연관된 미래 변수는 작업이 완료될 때 준비 상태가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41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제공된 함수로부터 새로운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만들어지며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변수가 새 작업에서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get_future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호출함으로써 얻어진다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만들어진 작업은 미래 변수가 호출자에게 반환되기 전에 작업 큐에 넣어진다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GUI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메시지를 발신한 스레드는 작업 완료 시점을 알기 위해서 미래 변수에 대기하는 것이 가능하며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없다면 미래 변수를 무시해도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69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22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811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예제에서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연결의 개수는 곧 스레드의 개수를 말한다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연결이 적다는 것은 스레드 개수도 적다는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연결이 많아질수록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자원과 더불어 상당한 양의 문맥 전환이 일어나는 것은 덤이다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개수가 하드웨어 동시성 개수를 넘어섰을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과도한 스레드 개수는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심하면 네트워크 연결을 위한 수용량이 고갈되기 전에 새 스레드를 실행하기 위한 운영체제의 자원을 고갈시킬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03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개수를 극단적으로 적게 가지면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하나만 가지는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상황은 밤을 새기 위해서 열차 기관사에게 계속해서 말을 거는 상황과 비슷하다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상황이면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기관사는 지속적으로 주의가 산만해지기 때문에 열차를 더 천천히 운행해야 할 것이고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목적지까지 가는 데 더 많은 시간이 소요될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84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/promise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가장 큰 차이점은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지정되는 작업은 결국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함수자이므로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무조건 함수자의 반환 값이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저장되는 데 반해서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promise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set_value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호출하면 되므로 해당 제약이 없다는 것이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886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연결을 처리하는 코드의 토대이다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루프를 돌면서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연결을 차례대로 체크하며 수신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송신 데이터가 있는지 파악하게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데이터가 있을 경우에는 그에 맞는 작업을 수행한다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381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과정은 수신 패킷이 각각의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안에 실제 데이터가 있음을 가정한다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패킷의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연관 컨테이너에서 탐색하는 등의 방식으로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대응된다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92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패킷이 큐에서 꺼내어져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 연결을 통해서 데이터를 전송한다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전송이 완료되면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데이터에 연관된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성공적인 전송을 가리키기 위해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값이 설정된다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 네트워크 규약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(Protocol)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이런 방식이 적합한지는 규약에 따라 다르다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예제에서 쓰인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promise/future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구조는 사실 몇몇 운영 체제에서 비동기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지원하는 구조와 매우 비슷하긴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promise/future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식의 구조는 특정 상황에서 동작하지 않을 수도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893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오류의 원인은 평소와 크게 다르지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디스크가 꽉 차거나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찾고 있는 것이 본래 있어야 할 장소에 없거나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네트워크 작업이 실패하거나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데이터베이스가 동작하지 않는 등의 원인이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228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165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 버전과 같은 동작을 보인다면 그것은 이상적일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양쪽에서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똑같이 함수 호출의 결과 값을 받아오고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f.get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실행한 스레드가 발생한 예외를 볼 수 있는 것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싱글 스레드에서의 실행 결과와 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매우 이상적인 동작 방식일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실제로 일어나는 방식이기도 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263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미래 변수에서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 예외를 다시 던지게 될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본래 예외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예외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그대로 다시 던지는 것인지 예외의 복사본을 던지는 것인지 명시해두지 않았다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따라 다를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74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010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try/catch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블록을 사용하는 것보다 더 깔끔하며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단순화시키고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코드를 최적화할 수 있는 여지를 제공해주기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8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140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broken_promise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에러 코드는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future_errc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열거 클래스 내에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broken_promis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발생하기 위해서는 관련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준비 상태가 아니어야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변수를 만드는 것 자체가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제공하겠다고 약속을 한 것이기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 제공 없이 소스를 소멸시키는 것은 약속을 어기는 상황이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broken_promise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상태에서 만약 컴파일러가 미래 변수에 어떤 것도 저장하지 않는다면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대기하는 스레드는 잠재적으로 영원히 대기 상태에 놓일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49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스레드 사이의 데이터를 전송하는 데 필요한 모든 동기화를 처리한다고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멤버 함수에 대한 호출은 동기화가 되지 않으므로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동기화 없이 단일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여러 스레드가 접근하면 데이터 경합이 일어나 미정의 행동이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이러한 한계점은 설계와 밀접한 관계가 있는데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자체는 비동기 결과의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독점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소유권을 가지도록 설계되었기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단지 하나의 스레드만 값을 꺼내는 것이 가능하므로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호출 후에는 더 이상 가져올 값이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.), 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회성 성질은 같은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동시적 접근을 딱히 별다른 의미를 가지지 않게 만든다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435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오직 이동만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간 소유권을 전달하는 연산만 허용되므로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특정한 때 오직 하나의 객체만 특정 비동기 결과를 참조할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86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622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969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비동기 상태를 참조하므로 초기에는 유효한 상태가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sf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상태를 전달하고 난 후에는 더 이상 유효하지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소유권 이전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우변 값이면 암시적으로 일어나므로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생성하기 위해서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결과를 생성자에서 바로 사용하는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238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143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948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제한을 두면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상호 작용하는 사용자나 프로세스에게 자신이 살아있음을 알리는 어떤 형태의 신호를 보내거나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사용자가 대기를 포기했을 경우 이벤트 대기를 중지시키는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276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오래 재우는 것이 프로그램 연산에 직접적으로 영향을 주는 경우는 드물지만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빠르게 진행되는 게임에서의 프레임 드랍 같은 현상이 일어날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034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 라이브러리는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헤더에 존재하며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특이하게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::chrono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 내에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184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시계를 사용하는가에 따라 그 정의가 조금씩 다를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some_clock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32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467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Steady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 역시 균일 비율이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Period(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일치하지 않을 가능성도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시계의 자동 조정은 현재 호출한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now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반환한 시간이 전에 호출한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now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반환한 시간보다 앞설 수도 있음을 의미한다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균일한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Tick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비율에 대한 요구사항을 위반하게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001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system_clock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값에서 시계가 표현하는 시간으로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시계가 표현하는 시간에서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변환하는 함수를 제공한다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high_resolution_clock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라이브러리가 제공하는 모든 시계에서 가질 수 있는 가장 작은 주기를 지닌다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주기가 제일 작으므로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정밀도가 가장 높다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시계는 라이브러리에서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steady_clock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 다른 시계의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정의되어 있을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197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short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표현한 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(minute)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나타내는 기간은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duration&lt;short, ratio&lt;60, 1&gt;&gt;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표현된다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double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표현한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밀리초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(millisecond)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나타내는 기간은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duration&lt;double, ratio&lt;1, 1000&gt;&gt;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표현된다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895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플랫폼이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128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정수 타입을 지원한다면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atto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이상의 범위도 지원한다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duration&lt;double,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centi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쓰게 되면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표현한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0.01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초의 기간을 나타낼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636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(Hour)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(Second)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변환은 암시적으로 일어날 수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(Second)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(Hour)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로의 변환은 암시적으로 일어날 수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 변환 결과는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54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686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* seconds(1)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seconds(5)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minutes(1) – seconds(55)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93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대한 대기가 지연 상태를 반환했다는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말 그대로 미래 변수의 작업이 지연 상태임을 의미한다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35ms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말 그대로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35ms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경과 시간을 의미한다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도중에 시스템 시간이 앞뒤로 조정되어도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35ms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사실은 변하지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안정된 시계를 사용하기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스케줄링에서 발생할 수 있는 다양한 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OS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시간의 다양한 정확도로 인해서 호출을 일으키는 스레드와 호출에서 반환이 일어나는 사이의 실제 시간은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35ms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훨씬 더 길어질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2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21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따라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두번째 템플릿 인자는 지정한 시계 클래스 내에서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duration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기본으로 참조하도록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특수화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되어있다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시계의 시작 시점은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시계의 기본적인 속성이기는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정의되었거나 직접적으로 질의로 얻어낼 수 있는 것은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시계 시작 시점은 작성 중인 어플리케이션을 작동시키는 컴퓨터가 부팅된 시점이나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1970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시를 기준으로 하는 경우가 많다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시계가 시작 시점을 공유하는 경우에는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쪽에서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첫 매개변수 인자로 다른 쪽의 시계 타입을 지정하는 방법도 사용해 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680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시점을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&lt;chrono::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system_clock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chrono::minutes&gt;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표현했다면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시점은 시스템 시계에 상대적인 시간을 소유하게 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시계의 본래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(native)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정밀도에 반대되는 분 단위의 측정이 일어나게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시계의 정밀도는 초 단위 이하이다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high_resolution_clock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::now() + chrono::nanoseconds(500)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500ms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흐른 시점을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블록에 대기 함수에 대한 다량의 호출이 있거나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함수보다 먼저 실행되는 대기하지 않는 함수들이 시간을 많이 소요하는 경우에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시점에 일정 기간을 더함으로써 절대적인 시간 제한을 계산할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 보듯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기능은 어떤 코드 블록의 시간 측정에 매우 유용하다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313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함수의 시간 측정에서 시점에 주어진 시계를 사용하는 것은 매우 중요한 결과를 내포한다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작업이 시계의 변화를 추적하고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명시된 타임 아웃을 넘긴 값이 시계의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now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반환될 때까지 제어 반환을 하지 않기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중 대기에 쓰인 시계가 앞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뒤로 조정되게 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기다리는 시간이 매우 유동적이게 변할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system_clock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경우에는 연산 스케줄링을 위해서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변환이 가능한 정적 멤버 함수를 제공하고 있기 때문에 굳이 현재 시점에서 오프셋을 두는 방법을 쓸 필요는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36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대기에 술어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(Predicate)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사용하지 않을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제한을 두고 조건 변수를 대기할 수 있는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권장되는 방법이다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전체적인 루프의 길이에 확실한 제한이 걸리기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Predicate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없는 조건 변수를 사용하고 있다면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수상한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(Spurious)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기상을 처리하기 위해 루프를 돌아야 하는데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 내에서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wait_for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경우에는 수상한 기상 전에 제한된 시간을 거의 다 써버릴 수 있고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대기에서 대기 시간이 다시 시작하기 때문에 몇 번이 반복될지 정확히 파악할 수 없어 전체 루프 길이에 제한이 없게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318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sleep_for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sleep_until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기초적인 알람 시계처럼 동작한다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sleep_for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스레드를 특정 기간동안 잠들게 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sleep_until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특정 시점까지 잠들게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sleep_until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사용 예로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새벽에 수행할 백업 설정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아침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시에 월급 명세서의 출력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비디오 재생 시 다음 프레임이 갱신될 때까지 스레드를 중지시키는 것들이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70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recursive_mutex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타임 아웃을 지원하지 않으며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timed_mutex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recursive_timed_mutex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타임 아웃을 지원한다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들에는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try_lock_for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try_lock_until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멤버 함수들을 통해 특정 기간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시점 전에 잠금을 획득하는 것을 시도해 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변수에 타임 아웃을 지정하면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cv_status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(timeout,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no_timeout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반환하며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future_status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(timeout, ready, deferred)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792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454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수학적 정의와 관련이 있다는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매개변수로 여러 번의 함수를 호출해도 결과는 항상 같아야 한다는 뜻이다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 속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sin, cos, sqrt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함수를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11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데이터에 대한 수정이 없으면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발생할 수 없기 때문에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공유 데이터를 보호할 필요도 없어진다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함수가 기본적으로 순수한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하스켈과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언어를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비순수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두드러지게 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전체 구조에서 어떻게 어울릴 수 있을지 생각하기 편해진다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2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클래스 모두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헤더에 정의되어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-like)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최소 조건에는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lock/unlock/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유연함이 필요하지 않을 경우에는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버전이 아닌 것을 사용하는 것이 좋다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데이터에 대한 수정이 없으면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발생할 수 없기 때문에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공유 데이터를 보호할 필요도 없어진다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함수가 기본적으로 순수한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하스켈과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언어를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비순수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두드러지게 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전체 구조에서 어떻게 어울릴 수 있을지 생각하기 편해진다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82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전달이 가능한 미래 변수는 공유 데이터에 명시적인 접근 없이도 다른 스레드의 결과에 의존하는 연산을 수행 가능하게 해준다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344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652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스타일이기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sort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함수처럼 리스트 자체에 정렬을 수행하는 것이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받아서 새로운 리스트를 값으로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스타일이라도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복사를 하는 동안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스타일을 사용한다면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 일반적인 명령 스타일을 사용한다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6884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리스트의 첫 요소를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Pivot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선택한 것은 잠재적으로 최적이 아닌 차선의 수단일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연산의 수행 횟수나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연산의 수행 횟수의 측면에서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대한 다른 방법은 그 방법대로 리스트를 순회하는 것 때문에 시간을 꽤 소요할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복사를 피하기 위해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pivot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정의와 람다 캡쳐 식에서 참조를 사용했다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partition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리스트를 즉시 재정렬해서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Pivot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값보다 작지 않은 첫 요소를 가리키는 반복자를 반환한다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873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복사를 피하기 위해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::move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39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new_higher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대해서는 직접적으로 재귀를 사용하므로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전과 같은 과정으로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splice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수행하지만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new_lower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경우에는 리스트가 아니라 미래 변수가 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splice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 값을 가져와야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호출하면 배경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완료되기를 대기했다가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splice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호출로 결과 값을 이동한다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get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결과값의 우변 값 참조자를 반환하기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이용할 수 있는 하드웨어 동시성을 최적으로 사용한다고 해도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예제는 병렬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이상적인 구현은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많은 작업을 수행하는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partition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병렬이 아닌 순차적으로 수행된다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6195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번의 재귀를 수행했다면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8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스레드가 존재하게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개수는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하드웨어가 처리 가능한 수까지 스레드가 늘어날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라이브러리가 너무 많은 스레드가 존재한다고 판단할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아마도 작업의 개수가 이용 가능한 하드웨어 동시성을 초과했을 가능성이 크다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라이브러리는 새로운 스레드를 만드는 것이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동기적으로 작업을 처리한다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스레드에서 작업을 수행하는 것이 아니라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호출한 스레드에서 처리한다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이로써 성능에 도움이 안될 경우에 작업을 다른 스레드에 넘김으로써 발생하는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Overhead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줄일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각 작업마다 무조건 새로운 스레드를 생성할지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매우 과하게 스레드가 존재하는 경우라도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작업을 동기적으로 수행할 지는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전적으로 구현에 따라 다를 수 있으며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균형을 맞추는 기준도 구현마다 다르다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전자인 경우에도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launch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옵션으로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deferred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지정하면 동기적으로 작동하며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후자인 경우에도 옵션으로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지정하면 새 스레드를 만든다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라이브러리의 자동 스케일링에 의존해야 하는 경우에는 구현 사항을 확인하는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937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코드는 함수 호출의 결과를 위해서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얻어낸 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새 스레드에서 실행시킨 뒤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 자체만으로는 그렇게 큰 이득을 얻을 수는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오히려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 이 코드는 초과 구독 문제를 불러일으킨다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스레드 풀에 의해 작동되는 큐에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넣는 등의 좀 더 정교한 구현으로 변경할 수 있는 토대를 마련할 수 있는 장점이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정확히 코드가 무슨 일을 하는지 알고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풀이 구성되고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Task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수행되는 방법에 대한 완전한 제어가 필요할 때만 사용하는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086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Erlang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방법을 채택하였으며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C/C++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고성능 계산을 위해 흔히 사용되는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MPI(Message Passing Interface)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환경에서도 채택되었다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2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Concurrency In Action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4. Synchronizing concurrent operations)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직접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4715494" cy="362149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큐에 자료가 준비되면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notify_one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중인 스레드에게 통지한다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원리는 굉장히 단순하다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공유 데이터도 존재하지 않으면 각 스레드는 완전히 독립적인 상태를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순수하게 스레드는 스레드가 수신하는 메시지에 반응하여 행동하는 방법에만 집중하게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9917" y="3318201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각 스레드가 사실상 상태 기계처럼 동작하게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메시지를 받으면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상태에 따라 수행된 연산을 통해 자신의 상태를 갱신한다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도중에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다른 스레드에 하나 이상의 메시지를 보낼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6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1" grpId="0"/>
      <p:bldP spid="18" grpId="0"/>
      <p:bldP spid="21" grpId="0"/>
      <p:bldP spid="2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 기계처럼 동작하는 스레드를 작성하는 방법에는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과정들을 공식화해서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FSM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모델을 구현하는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9917" y="2542579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방법이 유일한 방법인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기계가 암시적으로 프로그램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 내에 존재할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17" y="4155378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상황에서 어떤 방법이 더 적합한지는 요구되는 행동이나 프로그래머의 숙련도에 따라 다르다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방법을 고르던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독립된 프로세스로 나눔으로써 공유 자료 동시성의 복잡성을 상당 부분 제거할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프로그래밍을 조금 더 쉽게 하는데 도움을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0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8" grpId="0"/>
      <p:bldP spid="21" grpId="0"/>
      <p:bldP spid="14" grpId="0"/>
      <p:bldP spid="25" grpId="0"/>
      <p:bldP spid="2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진정한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공유 자료를 가지지 않으며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의사소통은 메시지 큐를 통해 이루어진다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주소 공간을 공유한다는 점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요구사항을 강제하는 것은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자료를 공유하지 않는다는 것을 보장하는 책임은 프로그램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 작성자에게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917" y="3318201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기기를 위한 코드를 구현하고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코드는 돈을 인출하려는 사람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관련된 은행과의 의사소통을 처리할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 삽입이 가능한 물리 기계를 제어하거나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맞게 적합한 메시지를 보여줄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 입력 처리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 반환 등도 처리하는 것이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1" grpId="0"/>
      <p:bldP spid="22" grpId="0"/>
      <p:bldP spid="28" grpId="0"/>
      <p:bldP spid="30" grpId="0"/>
      <p:bldP spid="3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것을 처리하는 하나의 방법은 코드를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독립된 스레드로 분리하는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물리 기계의 동작 처리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/ATM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논리의 처리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은행과의 의사소통 처리로 나눈다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스레드들은 자료를 공유하는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순수하게 메시지를 보냄으로써 의사소통을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917" y="3318201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사람이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카드를 삽입했거나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버튼을 눌렀다고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기계를 제어하는 스레드는 논리 처리 스레드에 메시지를 보낼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스레드는 기계 제어 스레드에 인출할 금액을 묻는 등의 메시지를 보낼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1" grpId="0"/>
      <p:bldP spid="22" grpId="0"/>
      <p:bldP spid="28" grpId="0"/>
      <p:bldP spid="2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논리를 만드는 방법 중 하나는 상태 기계로 만드는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상태마다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받아들일 수 있는 메시지를 기다린 후에 처리를 진행한다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처리는 새로운 상태로의 전환을 야기시킬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과정을 통해 상태 순환이 지속된다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917" y="3318201"/>
            <a:ext cx="1106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논리를 위한 상태 기계를 설계하면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상태를 나타내는 멤버 함수를 가진 클래스를 구현할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멤버 함수는 특정 메시지들을 기다린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메시지가 들어왔을 때 작업을 처리한다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과정에서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상태로의 전환이 일어날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5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1" grpId="0"/>
      <p:bldP spid="25" grpId="0"/>
      <p:bldP spid="27" grpId="0"/>
      <p:bldP spid="3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간단한 구현에 속하는 상태들을 도식화해보면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005280" cy="46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논리를 부분적으로 구현해보면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4949528" cy="45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메인 루프를 가지고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ATM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논리를 실행하는 함수의 구현은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619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카드를 대기하는 상태를 표현하는 멤버 함수의 구현은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600950" cy="38957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62168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59766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 처리가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 함수가 반환되며 메인 루프에서 새로운 상태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0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입력 받는 상태 함수도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7" y="1766957"/>
            <a:ext cx="6939687" cy="4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직접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60573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58171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 스레드에서는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5799"/>
            <a:ext cx="6765676" cy="3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PIN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입력 받는 상태 함수도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395193" cy="44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프로그래밍을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동시적 시스템을 설계하는 작업을 크게 단순화시킬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완전하게 독립적으로 취급되기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관심 사항의 분리를 위해서 다수의 스레드를 사용하는 예제이기도 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스레드 간 작업을 나눌 것인지 명시적으로 결정하는 방법을 엿볼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 있다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7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 스레드의 코드를 좀 더 자세히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 잠금 객체와 대기할 조건을 명시하고 있는 함수자를 넘기고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조건 만족 여부 검사를 위해 주어진 함수자를 호출하며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만족되면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만족되지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해제하고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차단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상태에 놓는다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준비 스레드에서 통지가 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다시 활동 상태에 놓이고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얻어 조건을 다시 검사한다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 후 조건이 충족되었으면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계속해서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가진 상태로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함수로부터 제어가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9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3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동안에는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변수가 제공된 함수자를 통해 여러 번 조건을 검사할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 조건 충족 여부를 검사할 때는 항상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잠긴 상태에서 검사하게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검사 도중 조건이 만족되는 순간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제어를 즉시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스레드에서 통지가 없었음에도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얻어서 조건을 검사하는 경우도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다시 조건을 검사하는 것이 조건 변수의 통지에 대한 직접적인 반응으로써 수행하는 것이 아닐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현상을 거짓된 기상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(Spurious wake)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상 거짓된 기상이 발생하는 횟수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빈도는 비결정적이다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3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32" grpId="0"/>
      <p:bldP spid="34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앞의 예제처럼 특정 자료 구조를 사용해서 자료를 전달하는 경우는 매우 일반적인 상황이다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코드는 동기화를 큐 자체에만 제한해서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동기화 문제와 경합 문제의 가능성을 줄이고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단계 더 나아가서 해당 코드에서 쓰인 방식에서 착안하여 범용 스레드 안전 큐를 만들어보자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범용 큐를 설계하기 위해서 큐에 요구되는 연산들에 어떤 것들이 있는지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연산을 자료 구조의 인터페이스로 변환해보자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인터페이스에 내재된 경합이 존재하지 않도록 항상 조심해야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3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17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참고를 위해서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존재하는 큐의 인터페이스를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7" y="1766957"/>
            <a:ext cx="7580931" cy="44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인터페이스와 관련되어 고려해볼 수 있는 사항에는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 내장 경합을 피하기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pop/front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하나의 연산으로 묶자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자료 전달을 위해 큐를 사용할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수신 스레드가 자료를 대기할 수 있도록 하는 연산을 추가해보자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 함수로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try_pop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wait_and_pop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try_pop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큐에서 원소 추출을 시도하지만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제어가 즉시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추출 성공 여부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wait_and_pop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추출할 원소가 생길 때까지 스레드를 대기 상태에 놓는다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8852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6450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 함수는 참조자를 인자로 받는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반환하는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  <p:bldP spid="24" grpId="0"/>
      <p:bldP spid="25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범용 스레드 안전 큐의 인터페이스를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6736800" cy="45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1.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멤버와 생성자를 정의하자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2125"/>
            <a:ext cx="7189188" cy="43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2. push/empty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정의하자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495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자료를 공유하는 것 이상의 기능이 필요할 때가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별개의 스레드에서 일어나는 연산의 동기화가 필요할 때가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작업을 완료하기 전에 다른 스레드가 작업을 완료하는 것을 기다려야 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특정 이벤트를 기다리거나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조건이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되기를 대기하는 것은 흔한 일이다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연산의 동기화는 매우 흔한 상황이므로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표준에서도 이를 위해 다양한 기능을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3.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try_pop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정의하자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389264" cy="46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4.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wait_and_pop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정의하자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897515" cy="4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0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안전 큐를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앞에서 구현한 자료 준비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처리 스레드 예제를 다시 구현해볼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272733" cy="47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변수는 같은 이벤트에 대기 중인 스레드가 하나 이상일 때 매우 유용하다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분업을 위해 스레드가 사용 중이어서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통지에 하나의 스레드만 반응하면 되는 상황을 생각해보자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notify_one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호출은 하나의 스레드가 조건을 다시 검사해서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벗어날 수 있게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notify_one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호출로 인해 어떤 스레드가 통지를 받을지는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스레드가 하나의 이벤트에 대기 중일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스레드의 반응이 필요하다면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notify_all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notify_all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같은 변수에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실행하고 있는 모든 스레드에 대해 조건을 점검하도록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  <p:bldP spid="28" grpId="0"/>
      <p:bldP spid="30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스레드가 이벤트에 대해 딱 한 번 대기하는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변수가 최적의 방법은 아닐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한 번 충족되고 나면 더 이상 해당 조건 변수에 대기하는 경우가 없을 때를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중인 조건이 특정한 부분 자료의 준비일 경우가 이에 해당된다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이러한 경우를 위해 또 다른 동기화 메커니즘을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2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비행기를 타야 하는 상황이라고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공항에 도착하고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체크인 과정을 마쳐도 이륙이 준비되었다는 알림을 기다려야만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기다리는 시간을 보내기 위해 여러 행동을 할 수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근본적으로는 단지 비행기에 오를 시간을 기다리게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비행기 이륙은 오직 한 번 발생하며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다음에 비행기를 탈 때는 다시 그 때 해당되는 비행 시간을 기다리게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라이브러리는 이런 종류의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 번만 발생하는 이벤트에 맞는 동기화 수단을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미래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(Future)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6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  <p:bldP spid="15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단발성 이벤트에 대기할 필요가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스레드는 대기하는 이벤트를 나타내는 미래 변수를 얻어서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대기한다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점검이 일어나는 사이에 다른 작업을 수행하면서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주기적으로 이벤트가 발생했는 지 확인하기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짧은 시간동안 미래 변수에 대기하는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68753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필요한 이벤트가 발생하기 전에 진행이 가능한 곳까지는 진행한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변수가 준비될 때까지 마냥 기다리는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483312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변수는 변수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이벤트와 관련된 자료를 가지고 있을 수도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9104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56703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이벤트가 발생하고 미래 변수가 준비되면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변수는 절대로 재설정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(reset)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2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5" grpId="0"/>
      <p:bldP spid="26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라이브러리에는 두 가지의 미래 변수가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미래 변수는 독점 미래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(unique future)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공유 미래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(shared future)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나뉜다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독점 미래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미래는 각각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::future/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구현되어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여러 객체가 같은 이벤트를 참조할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이벤트를 참조하는 객체들은 동시에 준비 상태로 변할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모두가 관련 자료에 접근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객체는 관련된 이벤트를 참조하는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단 하나의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6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6" grpId="0"/>
      <p:bldP spid="28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연관된 데이터는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된 템플릿인 이유이기도 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매개변수는 관련된 데이터의 타입이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관련된 데이터가 없다면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void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특수화되어 있는 템플릿을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미래 변수가 스레드 간 소통을 위해 쓰이지만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자체에는 아무런 동기화 수단도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다수 스레드가 하나의 미래 객체에 접근할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다른 동기화 수단으로 객체를 보호해야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동기화 없이 다수의 스레드가 같은 비동기 결과물을 참조하고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복사본을 가지고 이에 접근하는 방법도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7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6" grpId="0"/>
      <p:bldP spid="28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기초적 단발성 이벤트는 배경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(background)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동작하는 연산의 결과를 받아오는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::thread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자체는 작업에서 값을 받아오는 수단을 제공하지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작업으로부터 값을 받기 위해 미래 변수를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오래 걸리지만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결국에는 유용한 결과를 내는 작업을 가지고 있으나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현재는 필요가 없다고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수행하기 위해 새로운 스레드를 시작해볼까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2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야간 기차를 탑승한다고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목적지에서 내리기 위해서 할 수 있는 방법을 떠올려보자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밤을 샌다면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목적지를 지나치지는 않겠지만 도착한 순간에 매우 피곤할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열차가 언제 도착할지 본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알람을 맞추고 잠을 취하는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확실한 방법으로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열차가 도착했을 때 깨워줄 사람을 구하고 잠을 취하는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결과가 바로 필요하지 않은 비동기 작업을 시작할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템플릿은 결과를 기다릴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돌려주지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템플릿은 결국 함수의 결과 값을 가지고 있을 미래 객체를 돌려준다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 값이 필요할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객체에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호출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객체가 준비 상태가 되고 값을 반환할 때까지 스레드가 차단된다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1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8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직접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924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 인자를 통해 함수에 추가적인 인자 전달이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인자가 멤버 함수의 포인터라면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인자로는 멤버 함수를 적용할 객체를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객체 자체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형태로 제공할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인자들은 멤버 함수의 인자로 전달된다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인자가 멤버 함수가 아니라면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번째 인자부터 함수자의 인자로 전달된다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8694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전달되는 인자가 우변 값이라면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내에서 인자가 복사될 때 이동이 이루어진다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오직 이동만 가능한 타입도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인자로써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5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2" grpId="0"/>
      <p:bldP spid="15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486525" cy="363855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886408" y="59596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7194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함수자를 호출할 때 어떤 형태로 호출하게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6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9596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7194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함수자를 호출할 때 어떤 형태로 호출하게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444741" cy="3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9596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7194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함수자를 호출할 때 어떤 형태로 호출하게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8"/>
            <a:ext cx="8411596" cy="36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동작하는 방식은 전적으로 구현에 달려있다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새 스레드를 시작할지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대기 중일 때 작업을 동기적으로 처리할 지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경우에는 이것이 중요하지 않지만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원한다면 추가적인 매개변수로 어떤 것을 사용할 지 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91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호출 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::launch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인자를 제공함으로써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작동 방식을 제어할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launch::deferred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 미래 변수에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wait/get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호출될 때까지 함수 호출이 지연된다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launch::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 함수가 반드시 자신만의 스레드를 가지고 그 위에서 실행된다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둘 다 지정한 것이 기본 방식으로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 구현에 따라서 동작 방식이 달라지게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4" grpId="0"/>
      <p:bldP spid="17" grpId="0"/>
      <p:bldP spid="19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639175" cy="2019300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886408" y="43403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002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동작 방식은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사용함으로써 알고리즘을 동시적으로 실행될 수 있는 작업들로 쉽게 나눌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미래 변수와 작업을 연계시키는 유일한 방법인 것은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1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19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템플릿의 객체로 작업을 감싸는 방법을 사용할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70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69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::promise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템플릿을 사용하여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명시적으로 설정하는 코드를 작성할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320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0919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더 높은 추상화 수준을 가지고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미래 변수를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 객체와 결합시킨다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호출되면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연관된 함수자가 호출된다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1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19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함수자가 호출되면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연관된 데이터로써 저장된 반환 값과 함께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미래 변수를 준비 상태로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692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다양한 상황에서 활용될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42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41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풀의 구성 단위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(Building block)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로써 사용되는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692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2909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작업을 각자만의 스레드에서 수행하거나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배경 스레드에서 모든 작업을 순차적으로 처리하는 등의 작업 관리 스키마에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21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스레드가 다른 스레드가 작업을 완료하기를 기다려야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방법을 사용할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자료에 플래그를 지속적으로 검사하고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작업을 끝냈을 때 플래그를 설정하는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지속적으로 플래그를 검사하되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잠시 동안 정지시키는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완료 이벤트 자체를 대기하고 있는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1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템플릿의 템플릿 매개변수에는 함수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시그니처가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대한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void()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:;string&amp;, double*)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인자를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1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19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지정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호환이 가능한 함수자를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570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169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반환 타입은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get_future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반환되는 미래 변수의 템플릿 인자가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320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0919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인자 목록은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호출 연산자의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명시하는데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0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14" grpId="0"/>
      <p:bldP spid="23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부분적으로 정의된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105650" cy="35814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6408" y="59024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6623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목록 타입들이 어떻게 영향을 주는지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6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호출 연산자가 정의되어 있다는 점을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호출 가능한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 함수자로 기능할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 감싸는 것이 가능하며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::thread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 전달되는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함수 객체로써 호출되었을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연산자에 제공된 인자는 객체 안에 포함된 함수에 전달된다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로부터 얻을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비동기 결과 값으로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5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0" grpId="0"/>
      <p:bldP spid="14" grpId="0"/>
      <p:bldP spid="19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프레임워크는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갱신하기 위해 특정 스레드만 이용할 것을 요구한다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갱신하기 위해서는 적절한 스레드에 갱신을 요청하는 메시지를 보내야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서로를 위한 커스텀 메시지나 모든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 활동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(Activity)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메시지 메커니즘을 구현해보자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처리를 위해 다음 함수가 정의되어 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4155378"/>
            <a:ext cx="8905858" cy="11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0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코드는 대략적으로 다음과 같이 구현할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630923" cy="46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GUI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작업을 요청하는 스레드는 대략적으로 다음과 같이 구현할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305550" cy="32766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55976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53575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큐에 수행할 새로운 작업을 집어 넣는다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예제를 돌이켜보자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단순함을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&lt;void()&gt;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감쌌다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원하는 함수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설정함으로써 더 복잡한 상황에서도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GUI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스레드에서 수행되는 작업들이 인자를 받을 수 있게 설정하는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연관된 미래 변수에 데이터를 집어 넣음으로써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완료 신호 이상으로 미래 변수를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4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단순한 함수 호출로 표현될 수 없는 작업에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장소에서 결과를 수신할지도 모르는 작업에 대해 생각해보자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상황에서는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사용하기에는 다소 어려움이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라이브러리에서는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상황을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변수를 생성할 수 있는 또 다른 방법을 제공하고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값을 설정할 수 있는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::promise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그것이다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84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네트워크 연결을 처리해야 할 필요가 있는 프로그램이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생각해서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네트워크 연결 각각을 개별 스레드에서 처리해보자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방식은 네트워크 의사소통에 대한 생각을 단순화시키고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상에서 구현하기가 비교적 쉬운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적은 수의 네트워크 연결에서는 이 방법이 적합하지만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연결이 늘어날수록 부적합하다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연결이 많아질수록 스레드 개수가 많아지고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 많은 시스템 자원을 소비하기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성능에 심각한 악영향을 끼칠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  <p:bldP spid="17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양의 연결을 처리해야 하는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스레드 개수를 적게 가지는 경우가 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스레드에서는 여러 네트워크 연결을 동시에 처리하게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연결을 처리하는 스레드를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패킷들이 스레드에서 처리되는 여러 네트워크에서 순서 없이 무작위로 들어오게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보내야 하는 데이터 패킷 역시 순서 없이 무작위로 대기 목록에 쌓이게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(Queued).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" y="493100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다른 부분에서는 네트워크 연결을 통해 성공적으로 데이터가 보내지는 것을 기다린다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성공적으로 새로운 데이터 묶음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(batch)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수신하는 것을 대기하게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0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1" grpId="0"/>
      <p:bldP spid="23" grpId="0"/>
      <p:bldP spid="27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1 -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자료에 플래그를 지속적으로 검사한다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여러 관점에서 낭비가 심한 방법이다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플래그를 반복적으로 점검함으로써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귀중한 처리 시간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(Processing time)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소비하게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대기 중인 스레드에 의해 획득되어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중인 스레드에 대한 작업들은 작업을 완료하려 하는 스레드가 사용할 수 있는 자원을 제한한다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심지어는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작업을 완료했을 때 플래그를 설정하는 작업조차 대기 스레드가 방해할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스레드는 다른 스레드가 사용할 수 있는 자원을 소비함으로써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오래 대기하게끔 스스로 초래하게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7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1" grpId="0"/>
      <p:bldP spid="24" grpId="0"/>
      <p:bldP spid="27" grpId="0"/>
      <p:bldP spid="29" grpId="0"/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::promise&lt;T&gt;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값을 설정할 수 있는 수단을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값은 나중에 연관된 미래 변수를 통해 접근이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get_future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연관된 미래 변수를 얻을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set_value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 값이 설정되면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변수가 준비 상태로 바뀌고 저장 값을 사용할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값이 설정되지 않은 상태에서 파괴될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 예외가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5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1" grpId="0"/>
      <p:bldP spid="23" grpId="0"/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예제에서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연결을 처리하는 스레드 부분을 차례대로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826105" cy="40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 안에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수신 데이터를 처리하는 부분을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248650" cy="23717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46928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44526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변수와 연관된 데이터는 데이터 패킷의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Payload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5468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228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promise&lt;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payload_type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&gt;/future&lt;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payload_type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쌍으로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 안에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송신 데이터를 처리하는 부분을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981950" cy="23717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46928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44526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변수와 연관된 데이터는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True/False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송신 데이터의 송신 작업의 성공 여부를 가리킨다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5468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228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promise&lt;bool&gt;/future&lt;bool&gt;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쌍으로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8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지금까지의 코드에서는 완전히 예외의 존재를 무시해왔다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모든 것이 올바르게 동작하면 좋지만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 그렇지 않은 경우가 더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스레드에서 결과가 필요한 연산을 수행할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코드는 단순히 예외를 통해 오류를 결과로 내놓을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/promise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등을 사용한다는 이유로 모든 연산이 올바르게 동작해야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너무 불필요한 제한 사항이며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 이런 상황에서도 예외를 통한 오류 보고가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이런 경우를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연관된 결과의 부분으로써 예외가 저장되어 처리될 수 있도록 하는 방법을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7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8" grpId="0"/>
      <p:bldP spid="19" grpId="0"/>
      <p:bldP spid="22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953000" cy="3009900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886408" y="53309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0908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음수 인자로 함수를 호출하면 예외가 발생하며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호출자에게 전파되므로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호출자가 예외를 볼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4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비동기 버전이면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267325" cy="33432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6408" y="56643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4241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코드의 실행 결과는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이상적인 상황은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비동기 호출 중 발생한 예외도 미래 변수에 저장될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주어진 함수에서 예외가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예외는 저장되는 결과 값 대신 미래 변수에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미래 변수에 저장되면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변수가 준비 상태로 변하며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저장된 예외를 다시 던지게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감싸도 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작업에서 발생한 예외는 미래 변수에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그 특성상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함수 호출을 통해서 위와 동일한 기능을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값 대신 예외를 미래 변수에 설정하고 싶으면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set_exception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5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  <p:bldP spid="12" grpId="0"/>
      <p:bldP spid="15" grpId="0"/>
      <p:bldP spid="17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예외 설정은 주로 알고리즘의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예외를 전파하는데 많이 쓰인다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134225" cy="33432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886408" y="56643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4241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발생한 예외를 조회하기 위해서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current_exception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4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예외를 설정할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많이 사용되는 다른 방법도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9595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7193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예외를 발생시키는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예외를 만들어서 예외를 설정하고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058400" cy="26384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6408" y="57351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4949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발생하는 예외의 타입이 알려져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가급적이면 이 방법을 사용하는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5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지속적으로 플래그를 검사하되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잠시 동안 정지시킨다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6611672" cy="298088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86408" y="5301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061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스레드를 재우기 전에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해제하며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깨우고 나면 다시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잠근다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60775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8374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설정하는 등의 기회가 생긴다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9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설정하는 다른 방법은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packaged_task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감싸진 작업을 호출하지 않고 객체가 소멸되면 미래 변수에 예외가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promise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설정하는 함수의 호출 없이 객체가 소멸되면 미래 변수에 예외가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broken_promise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에러 코드를 가지는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future_error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2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1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미래 변수로 사용하는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에도 한계점이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큰 문제점은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결과에 대해 오직 한 스레드만 대기할 수 있다는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같은 이벤트를 하나 이상의 스레드가 대기해야 할 경우에는 다른 수단이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라이브러리에서 제공하는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5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1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이벤트를 여러 스레드가 대기할 수 있어야 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미래 변수를 이용하자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미래 변수는 복사가 가능하므로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연관 상태를 참조하는 다수의 객체를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객체의 멤버 함수 자체에는 동기화가 제공되지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객체를 여러 스레드가 접근할 때 데이터 경합을 피하기 위해서는 반드시 잠금 등으로 보호가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특징을 이용하여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자신만의 변수를 가지게 함으로써 문제를 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5" grpId="0"/>
      <p:bldP spid="18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많이 사용되는 방법을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변수의 복사본을 얻어서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자신만의 복사본을 가지게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자신의 복사본을 통해 공유된 비동기 상태에 접근하면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스레드가 상태에 동시 접근해도 안전하다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3318201"/>
            <a:ext cx="4739403" cy="2918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331" y="3318201"/>
            <a:ext cx="5193732" cy="2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복잡한 스프레드시트와 유사한 병렬 실행을 구현할 때 유용하다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셀은 다른 다양한 셀의 식에서 사용되는 하나의 최종 값을 지닌다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의존하는 셀의 결과를 계산하는 식에서는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셀을 참조하기 위해서 공유 미래 변수를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 셀에 대한 모든 식이 병렬로 실행될 수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작업 역시 병렬로 실행될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식의 상황에 따라서는 다른 셀에서 결과가 나올 때까지 개별적으로 대기하는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방식은 시스템이 사용 가능한 하드웨어 동시성을 최대한 활용할 수 있게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8" grpId="0"/>
      <p:bldP spid="14" grpId="0"/>
      <p:bldP spid="19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객체에서 만들어진다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참조하고 있던 비동기 상태를 새로운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객체에서 참조하게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다른 객체와 비동기 상태를 공유하지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소유권을 이동시켜야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3318201"/>
            <a:ext cx="4838700" cy="2314575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886408" y="61868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9467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future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 생성된 것처럼 빈 상태를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9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8" grpId="0"/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미래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(Future)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더 편리하게 사용할 수 있도록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추가적인 기능을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직접적으로 소유권을 이전하여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생성하는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7019925" cy="80010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6408" y="38968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6566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코드에서는 새로 생성된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이벤트를 기다리는 시간에 제한을 두는 것이 필요할 때가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특정 부분을 처리하는 데 드는 시간에 엄격한 시간 제한이 걸려있는 경우가 있을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이벤트가 빠른 시간 내 일어나지 않는다면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다른 일을 할 수 있기 때문에 시간 제한을 둘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시간에 제한을 두는 것을 처리하기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대기 함수는 타임 아웃을 명시할 수 있는 버전을 제공하고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2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5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여태껏 보았던 스레드를 차단시키는 호출은 규정되지 않은 시간동안 스레드를 차단시킨다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중인 이벤트가 발생할 때까지 무한정 스레드를 중지시킨다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경우에는 크게 문제가 안되지만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몇몇 상황에서는 대기할 수 있는 시간에 제한을 두는 것이 필요할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명시할 수 있는 타임 아웃에는 두 가지 버전이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시간동안 대기하는 기간에 기초한 타임 아웃이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‘_for’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접미사가 붙는다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시점까지 대기하는 절대적 타임 아웃이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‘_until’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접미사가 붙는다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4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5" grpId="0"/>
      <p:bldP spid="10" grpId="0"/>
      <p:bldP spid="12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예로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wait_until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 두 가지 버전이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wait_until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각 버전은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버전들에 대응된다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오버로드된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하나의 버전은 신호가 발생할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타임 아웃이 발생했을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수상한 기상이 발생했을 때까지 대기한다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9382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버전은 깨어났을 때 제공된 함수자를 호출하여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반환할 때나 타임 아웃이 발생했을 때만 제어를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8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5" grpId="0"/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지속적으로 플래그를 검사하되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잠시 동안 정지시킨다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전에 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스레드가 자는 동안에는 더 이상 처리 시간을 낭비하지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재우는 시간을 알맞게 설정하는 것이 매우 어렵다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시간을 너무 짧게 설정하면 스레드가 여전히 처리 시간을 낭비하게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시간을 너무 길게 설정하면 작업이 완료되었을 때조차 스레드가 자고 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없는 지연이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9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1" grpId="0"/>
      <p:bldP spid="14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(Clock)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시간 정보의 근원이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시계는 개별 정보를 제공하는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구성 요소를 가지는 클래스이다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시계는 현재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(now)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시간 정보를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시계는 시계에서 얻은 시간을 표현하는 데 사용되는 값들의 타입을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시계가 균일 비율로 동작하는지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고정적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(Steady)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시계로 간주될 수 있는지에 대한 정보를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시계의 째깍거리는 시간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(Tick period)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정보를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6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4" grpId="0"/>
      <p:bldP spid="26" grpId="0"/>
      <p:bldP spid="28" grpId="0"/>
      <p:bldP spid="3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시계에서 얻을 수 있는 정보들을 각각 조금 더 자세히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시계의 현재 시간은 시계 클래스의 정적 멤버 함수인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now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호출하여 얻는다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system_clock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::now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시스템 시계의 현재 시간을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시계에 대한 시점을 나타내는 타입은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now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5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4" grpId="0"/>
      <p:bldP spid="2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시계가 째깍거리는 주기는 분수 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(Second)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나타낸다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정보는 시계 클래스 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period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멤버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제공된다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160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중에는 런타임 시점까지 주기가 알려지지 않거나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주기적으로 주기가 변하는 시계도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89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87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때의 주기는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작성자에 따라 다를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359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342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평균 주기일 수도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작을 수 있는 주기일 수도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아예 다른 값일수도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6823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2807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 실제로 관측된 주기가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시계에 명시된 주기와 일치한다는 그 어떠한 보장도 제공되지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4" grpId="0"/>
      <p:bldP spid="17" grpId="0"/>
      <p:bldP spid="21" grpId="0"/>
      <p:bldP spid="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안정된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(Steady)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시계는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시계가 균일한 비율로 째깍거리고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비율이 조정될 수 없을 때 해당 시계를 안정된 시계라고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클래스의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is_steady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멤버로 시계의 안정 여부를 조회할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시계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(System clock)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안정된 시계일까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전형적으로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시계는 안정된 시계가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현지 시간에 따라 자동적으로 조정이 일어날 수도 있는 것이지만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어쨌든 시계가 조정될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1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7" grpId="0"/>
      <p:bldP spid="19" grpId="0"/>
      <p:bldP spid="24" grpId="0"/>
      <p:bldP spid="2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안정된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(Steady)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시계가 왜 중요할까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안정된 시계는 타임 아웃에 대한 계산이 필요할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특히나 중요한 역할을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steady_clock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꾸준한 시계를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 제공하는 다른 시계에는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시스템의 실제 시간을 표현하고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활용하는 함수를 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system_clock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작게 표현할 수 있는 주기를 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high_resolution_clock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7" grpId="0"/>
      <p:bldP spid="19" grpId="0"/>
      <p:bldP spid="24" grpId="0"/>
      <p:bldP spid="2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(Duration)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시간 기능 중 가장 간단한 부분에 속한다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기간에 대한 지원은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chrono::duration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템플릿에 의해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chrono::duration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클래스 템플릿이므로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 템플릿 인자를 제공해야만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템플릿 인자는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long, double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 기간을 표현할 타입을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템플릿 인자는 기간의 단위가 얼만큼의 시간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(Second)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표현할 것인지를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3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9" grpId="0"/>
      <p:bldP spid="24" grpId="0"/>
      <p:bldP spid="2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다양한 기간에 대해 미리 정의된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nanoseconds, microseconds, milliseconds, seconds, minutes, hours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국제 단위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(SI)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속하는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atto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exa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mega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비율은 사용자 정의 기간을 만들 때 많이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7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24" grpId="0"/>
      <p:bldP spid="2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 사이 변환은 값의 손실이 일어나지 않으면 암시적으로 일어난다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변환을 위해서는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duration_cast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이용한다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7905750" cy="8191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6408" y="39158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6756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변환이 일어날 때 정보의 손실이 일어날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반올림이 아니라 무조건 버림이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1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 클래스는 산술 연산을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기간에 더하고 뺌으로써 새로운 기간을 얻는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바탕 표현 타입의 상수로 곱하거나 나누는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331920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 객체가 몇 단위를 나타내는지는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사용하면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4156384"/>
            <a:ext cx="66579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기간에 기반한 대기 연산은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duration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305800" cy="166687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86408" y="39879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7477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대기 함수는 대기의 타임 아웃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기다린 이벤트가 발생했음을 나타내는 상태를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7635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5234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함수에서 타임 아웃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준비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지연을 나타내는 상태를 반환하게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5391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2990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대기 연산의 시간 측정은 라이브러리 내부에서 안정된 시계를 사용하여 처리한다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9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3 -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 자체를 대기한다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제공하는 기능들을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작동시키는 이벤트를 대기하는 가장 기본적인 메커니즘에는 조건 변수가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개념적으로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변수는 특정 이벤트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조건과 연관되어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 이상의 스레드는 조건 변수의 조건이 충족되는 것을 대기할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조건이 충족되었음을 알았을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변수는 대기 중인 스레드에게 조건이 충족되었음을 통지한다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통지를 받은 대기 스레드는 정지 상태에서 풀려나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작업을 계속 진행할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0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1" grpId="0"/>
      <p:bldP spid="23" grpId="0"/>
      <p:bldP spid="25" grpId="0"/>
      <p:bldP spid="2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시계의 한 지점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(Time point)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나타내는 시점은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chrono::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템플릿으로 표현된다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첫 인자는 해당 시점이 참조할 시계를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두번째 인자는 측정 단위를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시점의 값은 시계가 시작된 시점으로부터 지난 시간의 길이를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17" y="4093823"/>
            <a:ext cx="1120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시계는 시계의 시작 시점을 공유할 수도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독립적인 시점을 가지고 있을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7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2" grpId="0"/>
      <p:bldP spid="24" grpId="0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시계의 시작 시점을 모른다고 해도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시점으로부터 흐른 시간을 얻어내는 것은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time_point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time_since_epoch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 함수는 시작 시점에서 특정 시점까지의 시간 길이를 나타내는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(Duration)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 객체에 기간을 더하거나 뺌으로써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시점을 만들어낼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코드의 최대 실행 시간을 알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절대적 시간 제한을 계산하기 위해서 매우 유용하게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2" grpId="0"/>
      <p:bldP spid="15" grpId="0"/>
      <p:bldP spid="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353175" cy="169545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886408" y="40165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7763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시계를 공유하는 시점끼리 뺄셈을 수행하는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7921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5519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뺄셈의 결과로는 두 시점 간 시간의 길이를 나타내는 기간이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 객체의 시계 매개변수는 시작 시점을 명시하는 것 이상의 역할을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절대적인 타임 아웃을 취하는 대기 함수에 시점을 넘기는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측정을 위해 주어진 시계를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시점은 대기 함수의 이름에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‘_until’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접미사가 붙은 함수와 같이 사용된다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시계에서 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반환된 시점에서 일정 거리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(Offset)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두고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11" grpId="0"/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418696" cy="4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타임 아웃의 가장 간단한 사용으로는 특정 스레드의 처리에 지연을 추가하는 것이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아무 일도 하지 않을 때 다른 스레드의 처리 시간을 빼앗지 않게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사용에는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this_thread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this_thread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sleep_until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것이 주기적으로 처리되고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경과 시간이 중요하다면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적합하다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시점에 스레드를 깨우는 스케줄링이 필요할 경우에는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sleep_until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적합하다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4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2" grpId="0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중지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(Sleeping)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타임 아웃을 활용하는 유일한 기능인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변수를 사용할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타임 아웃을 활용하는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지원하는 경우에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획득할 때도 타임 아웃을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Sleep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계열을 제외하고 타임 아웃을 받아들이는 함수에는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67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65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(any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미래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미래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wait_until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한해서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try_lock_for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try_lock_until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9456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7054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생성자에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시점을 지정할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owns_lock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확인한다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  <p:bldP spid="19" grpId="0"/>
      <p:bldP spid="22" grpId="0"/>
      <p:bldP spid="2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동기화 기능을 구성 블록으로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단순하게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부분적으로 흩어진 동기화가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동기화가 필요한 연산에 집중하는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기능이 단순화에 도움을 줄 수 있는 방법으로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동시적 프로그래밍에 함수적 접근법을 사용하는 것이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직접적으로 자료를 공유하는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작업이 필요한 만큼의 자료만 가지고 수행된다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3328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0926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작업의 결과는 미래 변수의 사용을 통해 필요한 스레드에게 전파된다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5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9" grpId="0"/>
      <p:bldP spid="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함수 호출의 결과가 오로지 함수 매개변수에만 의존하는 것을 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외부 상태에도 의존하지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프로그래밍 스타일은 함수의 수학적 정의와 관련이 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순수한 함수는 그 어떤 외부 상태도 변경하지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효과는 오로지 반환 값에만 영향을 끼칠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4" grpId="0"/>
      <p:bldP spid="1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동시성이 관여되어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쉽게 해결하는데 도움을 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프로그래밍을 적용하면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메모리와 연관된 많은 문제점이 사라지기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요소가 순수하다면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상태를 변경하는 순수하지 않은 함수는 더욱 더 두드러지게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 해결의 단순함은 동시적 프로그래밍에서 함수형 언어가 인기가 많아진 이유이기도 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3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조건 변수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하나가 아닌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조건 변수 구현을 제공하고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condition_variable_any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그것이다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클래스 모두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적합한 연산 동기화를 지원하기 위해서는 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함께 쓰여야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클래스에는 어떤 차이가 있는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함께 쓰여야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condition_variable_any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구현체에 대한 조건을 만족하는 것이면 모두 같이 쓰일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버전이 더 일반적이기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크기나 성능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운영체제의 자원 측면에서 더 많은 비용이 필요할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1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1" grpId="0"/>
      <p:bldP spid="23" grpId="0"/>
      <p:bldP spid="25" grpId="0"/>
      <p:bldP spid="2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동시성이 관여되어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쉽게 해결하는데 도움을 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프로그래밍을 적용하면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메모리와 연관된 많은 문제점이 사라지기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요소가 순수하다면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상태를 변경하는 순수하지 않은 함수는 더욱 더 두드러지게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 해결의 단순함은 동시적 프로그래밍에서 함수형 언어가 인기가 많아진 이유이기도 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장점은 기본 패러다임이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언어에 국한되는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다중 패러다임 언어이므로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전체를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스타일로 작성하는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람다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/bind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 타입 추론의 등장으로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C++98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적용이 더 쉬워졌다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스타일의 동시성을 구현할 때 큰 역할을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5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스타일의 동시성 예제로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간단하게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알고리즘을 구현한다고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알고리즘은 정렬할 리스트를 받아 중심점 요소가 될 요소를 고른다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중심 요소를 중심으로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중심 요소보다 작은 것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중심 요소보다 크거나 같은 것으로 리스트를 분해한다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정렬된 리스트는 나눠진 리스트 각각을 정렬하여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중심 요소의 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후에 붙임으로써 얻어진다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705" y="4093823"/>
            <a:ext cx="4393933" cy="24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스타일로 순차적인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505450" cy="231457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86408" y="46356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3954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스타일의 인터페이스를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6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정렬 시에 사용할 중심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(Pivot)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선택해서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두 부분으로 나누자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220200" cy="20764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86408" y="43975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573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요소를 중심 요소로 선택한 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splice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 첫 요소를 잘라낸다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1731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9329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result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담기므로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선정된 중심 요소를 바로 결과 리스트에 옮긴다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9487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7086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partition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두 부분으로 나눈다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3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  <p:bldP spid="2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나눈 부분 각각을 정렬하고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 리스트를 만들자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105900" cy="30480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53690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51289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스타일의 인터페이스이므로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재귀를 사용하여 나눠진 부분을 정렬하기 위해서 리스트를 새로 만들었다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61447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9045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 만든 리스트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남은 요소가 있는 리스트 각각을 정렬한 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 리스트에 합친다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0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병렬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실행하는 연산은 전과 같으나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일부가 병렬로 실행된다는 점에서 차이점을 보인다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9382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버전의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퀵소트를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부분은 전과 같지만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부분의 정렬을 현재 스레드가 아닌 다른 스레드에서 수행한다는 차이점이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재귀적으로 함수를 호출함으로써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이용할 수 있는 하드웨어 동시성의 이점을 챙길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매번 스레드를 생성한다면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충분하면 한번의 재귀마다 스레드 개수가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배로 늘어난다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64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async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사용하지 않고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작업을 감싸는 함수를 직접 만들어 사용할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800850" cy="32766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6408" y="55976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3575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사용함으로써 얻는 이득은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4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코드의 단순화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함수형 프로그래밍이 수정 가능한 공유 자료를 피할 수 있는 유일한 방법인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병렬 프로그래밍 패러다임으로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CSP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것이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07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Communicating Sequential Processes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약자이다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에선 개념적으로 모든 스레드들이 공유 데이터 없이 분리되어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대화 수단으로 스레드 사이에 메시지가 전달될 수 있는 채널을 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9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</TotalTime>
  <Words>11065</Words>
  <Application>Microsoft Office PowerPoint</Application>
  <PresentationFormat>와이드스크린</PresentationFormat>
  <Paragraphs>867</Paragraphs>
  <Slides>111</Slides>
  <Notes>111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111</vt:i4>
      </vt:variant>
    </vt:vector>
  </HeadingPairs>
  <TitlesOfParts>
    <vt:vector size="116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5717</cp:revision>
  <dcterms:created xsi:type="dcterms:W3CDTF">2017-02-13T14:50:04Z</dcterms:created>
  <dcterms:modified xsi:type="dcterms:W3CDTF">2017-09-06T14:05:06Z</dcterms:modified>
</cp:coreProperties>
</file>