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sldIdLst>
    <p:sldId id="271" r:id="rId2"/>
    <p:sldId id="275" r:id="rId3"/>
    <p:sldId id="272" r:id="rId4"/>
    <p:sldId id="273" r:id="rId5"/>
    <p:sldId id="274" r:id="rId6"/>
    <p:sldId id="276" r:id="rId7"/>
    <p:sldId id="277" r:id="rId8"/>
    <p:sldId id="279" r:id="rId9"/>
    <p:sldId id="278" r:id="rId10"/>
    <p:sldId id="280" r:id="rId11"/>
    <p:sldId id="281" r:id="rId12"/>
  </p:sldIdLst>
  <p:sldSz cx="12192000" cy="6858000"/>
  <p:notesSz cx="6858000" cy="9144000"/>
  <p:embeddedFontLst>
    <p:embeddedFont>
      <p:font typeface="야놀자 야체 B" panose="02020603020101020101" pitchFamily="18" charset="-127"/>
      <p:bold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야놀자 야체 R" panose="02020603020101020101" pitchFamily="18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907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719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절차적 프로그래밍</a:t>
            </a:r>
            <a:r>
              <a:rPr lang="en-US" altLang="ko-KR" dirty="0"/>
              <a:t>, </a:t>
            </a:r>
            <a:r>
              <a:rPr lang="ko-KR" altLang="en-US" dirty="0"/>
              <a:t>객체 지향 프로그래밍</a:t>
            </a:r>
            <a:r>
              <a:rPr lang="en-US" altLang="ko-KR" dirty="0"/>
              <a:t>, </a:t>
            </a:r>
            <a:r>
              <a:rPr lang="ko-KR" altLang="en-US" dirty="0"/>
              <a:t>함수형 프로그래밍</a:t>
            </a:r>
            <a:r>
              <a:rPr lang="en-US" altLang="ko-KR" dirty="0"/>
              <a:t>, </a:t>
            </a:r>
            <a:r>
              <a:rPr lang="ko-KR" altLang="en-US" dirty="0"/>
              <a:t>일반화 프로그래밍</a:t>
            </a:r>
            <a:r>
              <a:rPr lang="en-US" altLang="ko-KR" dirty="0"/>
              <a:t>, </a:t>
            </a:r>
            <a:r>
              <a:rPr lang="ko-KR" altLang="en-US" dirty="0"/>
              <a:t>메타 프로그래밍 같은 다양한 기법을 지원한다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자신의 상황에 따라</a:t>
            </a:r>
            <a:r>
              <a:rPr lang="en-US" altLang="ko-KR" dirty="0"/>
              <a:t>, C++</a:t>
            </a:r>
            <a:r>
              <a:rPr lang="ko-KR" altLang="en-US" dirty="0"/>
              <a:t>의 패러다임을 분석하고 전환할 수 있는 안목이 필요하다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(Effective C++/Item 1)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072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146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01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395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대체로 시스템에서는 프로그램이 실행 중인 윈도우에 </a:t>
            </a:r>
            <a:r>
              <a:rPr lang="en-US" altLang="ko-KR" dirty="0"/>
              <a:t>I/O </a:t>
            </a:r>
            <a:r>
              <a:rPr lang="ko-KR" altLang="en-US" dirty="0"/>
              <a:t>스트림 객체를 연결한다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098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그 동안 만들어 낸 모든 출력 내용을 출력하기 위해서 메모리에 보관하고 있는 것이 아니라</a:t>
            </a:r>
            <a:r>
              <a:rPr lang="en-US" altLang="ko-KR" dirty="0"/>
              <a:t>, </a:t>
            </a:r>
            <a:r>
              <a:rPr lang="ko-KR" altLang="en-US" dirty="0"/>
              <a:t>출력 스트림에 실제로 기록했다는 것을 의미한다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항상 스트림을 비워서 버퍼 때문에 프로그램 로그 등이 꼬이지 않도록 한다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681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그 동안 만들어 낸 모든 출력 내용을 출력하기 위해서 메모리에 보관하고 있는 것이 아니라</a:t>
            </a:r>
            <a:r>
              <a:rPr lang="en-US" altLang="ko-KR" dirty="0"/>
              <a:t>, </a:t>
            </a:r>
            <a:r>
              <a:rPr lang="ko-KR" altLang="en-US" dirty="0"/>
              <a:t>출력 스트림에 실제로 기록했다는 것을 의미한다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항상 스트림을 비워서 버퍼 때문에 프로그램 로그 등이 꼬이지 않도록 한다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662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506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</a:t>
            </a:r>
            <a:r>
              <a:rPr lang="ko-KR" altLang="en-US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1 - Introduction)</a:t>
            </a:r>
            <a:endParaRPr lang="ko-KR" altLang="en-US" sz="48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B04E6-284F-4926-9B34-B4C597D56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Practice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‘Hello, World!’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콘솔에 출력하는 프로그램을 작성해보자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A27C42-02F0-44A4-ACF0-D1B9DB444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928" y="1754858"/>
            <a:ext cx="7296635" cy="225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3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Practice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숫자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개를 입력 받아서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사칙연산 결과를 콘솔에 출력하는 프로그램을 작성해보자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57536A-58E0-4781-B981-97B5B2288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925" y="2524432"/>
            <a:ext cx="6534150" cy="40005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71967AD-92F3-4004-88D0-394DE68C5AF9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A098B50-82F7-4290-A800-D10942D2C2B3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나눗셈에서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분모가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0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 경우는 고려하지 않아도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853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저수준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기능과 고수준 기능 모두를 지원하는 독특한 언어다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하나의 언어 안에서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다양한 기능과 패러다임을 지원한다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9E1DB2-2A7D-461D-8E6B-CBFBFD5E2456}"/>
              </a:ext>
            </a:extLst>
          </p:cNvPr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다중 패러다임 언어인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아래와 같이 나눠볼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FA7164B-A9A8-481E-B9D2-265AFC4DE119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0634A1-FD23-43EB-9167-2624B6241DB5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ACFF456-03B4-4BBD-A63C-8DEB7E493679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3CA7485-C2C1-41AA-B5D1-837F868A9491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 지향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56F9BB0-C208-4110-87B8-E6F3D31D6BFA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4773BF4-68C9-46CB-90BB-7C2DE3AB3EAD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255D178-56EB-4C9D-AF76-CE99ECC47BD6}"/>
              </a:ext>
            </a:extLst>
          </p:cNvPr>
          <p:cNvCxnSpPr/>
          <p:nvPr/>
        </p:nvCxnSpPr>
        <p:spPr>
          <a:xfrm>
            <a:off x="886408" y="59044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8029D61-B513-40E1-A0A1-BC49E9C567C7}"/>
              </a:ext>
            </a:extLst>
          </p:cNvPr>
          <p:cNvSpPr txBox="1"/>
          <p:nvPr/>
        </p:nvSpPr>
        <p:spPr>
          <a:xfrm>
            <a:off x="1601756" y="56642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STL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86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4" grpId="0"/>
      <p:bldP spid="18" grpId="0"/>
      <p:bldP spid="22" grpId="0"/>
      <p:bldP spid="26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</a:t>
            </a:r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내포하고 있음은 다음을 의미한다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블록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문장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(Statement),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등의 개념이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에서도 동일하게 적용된다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D235242-2E2D-4D23-85D7-E07097124782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CF3A7D-6E4F-4930-8744-A2491AAD7510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전처리기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 선언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선언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정의 문법 등을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동일하게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F760F55-4F77-4093-A431-9A7B54662F28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6D9A6A0-9D44-43F9-836B-88802253A171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제공하는 기본 타입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(Primitive Type)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동일하게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9EA9A40-CD15-418D-8A74-194CB0A39DC7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D212B60-BF75-4766-A2A3-14D29DFD0CA7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if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for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while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switch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do-while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동일하게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262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0" grpId="0"/>
      <p:bldP spid="25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Hello World!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다음 예제 코드를 살펴보자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89A6BB-A974-4A9F-9651-91C349F39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512" y="1754859"/>
            <a:ext cx="78009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Hello World!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iostream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include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123658B-3077-4834-90C5-DADA87A40280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0F03CCB-C588-4B20-A55C-53F3D9E2291B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I/O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처리가 가능한 타입의 객체를 통해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I/O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처리한다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D26C960-E272-4696-9125-DB9E9D2C20D2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15F647D-E815-46AE-8B30-B8D3FC72FD12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iostream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파일을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include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istream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타입과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ostream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타입을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CD9E45C-62C6-473C-AB30-222B25EF1C42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6A45E8-76D4-4803-90B5-73812209E7CE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cin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cout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각각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istream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ostream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타입의 객체이다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97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Hello World!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istream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입력 스트림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ostream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출력 스트림을 나타낸다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123658B-3077-4834-90C5-DADA87A40280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0F03CCB-C588-4B20-A55C-53F3D9E2291B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스트림이란 물리적인 입출력 장치를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입출력이 순서대로 이어지는 가상의 통로를 말한다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D26C960-E272-4696-9125-DB9E9D2C20D2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15F647D-E815-46AE-8B30-B8D3FC72FD12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cin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istream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타입의 객체로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표준 입력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(standard input)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스트림 객체이다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CD9E45C-62C6-473C-AB30-222B25EF1C42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6A45E8-76D4-4803-90B5-73812209E7CE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cout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ostream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타입의 객체로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표준 출력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(standard output)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스트림 객체이다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7AD8B7-4FB4-42D2-8CC1-00A4706F1E43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03FC40-5272-4869-9644-CB0B7BFFCDB2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cerr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ostream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타입의 객체로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경고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오류 메시지를 표시하는 스트림 객체이다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45FAAC2-5F48-45EC-9609-D5F85E7DC991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16D48F-04B7-482C-B771-57A4377B7E9E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::clog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ostream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타입의 객체로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프로그램 실행과 관련된 정보를 표시하는 스트림 객체이다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92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9" grpId="0"/>
      <p:bldP spid="11" grpId="0"/>
      <p:bldP spid="14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Hello World!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ostream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객체를 통해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메시지를 출력하는 방법은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123658B-3077-4834-90C5-DADA87A40280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0F03CCB-C588-4B20-A55C-53F3D9E2291B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왼쪽 피연산자에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ostream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오른쪽 피연산자에 메시지를 받는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‘&lt;&lt;’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연산자를 사용한다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D26C960-E272-4696-9125-DB9E9D2C20D2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15F647D-E815-46AE-8B30-B8D3FC72FD12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‘&lt;&lt;’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연산자는 주어진 메시지를 출력한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ostream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객체를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E1BCBB-E724-492D-9663-93E14A514960}"/>
              </a:ext>
            </a:extLst>
          </p:cNvPr>
          <p:cNvSpPr txBox="1"/>
          <p:nvPr/>
        </p:nvSpPr>
        <p:spPr>
          <a:xfrm>
            <a:off x="279917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‘&lt;&lt;’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연산자에 출력할 메시지를 전달할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특별한 메시지를 전달할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6B813A1-19D7-407E-A884-DCA8D2746FF4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D9C78D2-BBB1-4CCF-9575-5AA23A194023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이를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조작자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(Manipulator)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3FC6442-8382-424C-BB5F-A3FFAFE971C5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FCFA14-CF93-45BF-A313-CC780C704839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예를 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endl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조작자는 현재 줄을 마치고 연관된 장치의 버퍼를 비우는 작업을 수행한다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F53C8F-D3A2-49C3-AA04-1F3E0FBA5C9B}"/>
              </a:ext>
            </a:extLst>
          </p:cNvPr>
          <p:cNvSpPr txBox="1"/>
          <p:nvPr/>
        </p:nvSpPr>
        <p:spPr>
          <a:xfrm>
            <a:off x="279916" y="566418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버퍼를 비운다는 것은 무엇을 의미할까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74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9" grpId="0"/>
      <p:bldP spid="18" grpId="0"/>
      <p:bldP spid="24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Hello World!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istream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객체를 통해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데이터를 읽어오는 방법은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123658B-3077-4834-90C5-DADA87A40280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0F03CCB-C588-4B20-A55C-53F3D9E2291B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왼쪽 피연산자에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istream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오른쪽 피연산자에 데이터를 저장할 변수를 받는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‘&gt;&gt;’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연산자를 사용한다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D26C960-E272-4696-9125-DB9E9D2C20D2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15F647D-E815-46AE-8B30-B8D3FC72FD12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‘&gt;&gt;’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연산자는 데이터를 읽은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istream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객체를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5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Hello World!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 코드에서 객체를 사용할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붙어있는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::’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어떤 의미를 가질까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123658B-3077-4834-90C5-DADA87A40280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0F03CCB-C588-4B20-A55C-53F3D9E2291B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여기서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std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표준 라이브러리에 정의된 네임스페이스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(namespace)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이름이다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D26C960-E272-4696-9125-DB9E9D2C20D2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15F647D-E815-46AE-8B30-B8D3FC72FD12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네임스페이스는 다른 곳에서 정의한 이름과 동일한 이름을 사용했을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이름 충돌을 막을 수 있게 해준다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6B813A1-19D7-407E-A884-DCA8D2746FF4}"/>
              </a:ext>
            </a:extLst>
          </p:cNvPr>
          <p:cNvCxnSpPr/>
          <p:nvPr/>
        </p:nvCxnSpPr>
        <p:spPr>
          <a:xfrm>
            <a:off x="886408" y="353407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D9C78D2-BBB1-4CCF-9575-5AA23A194023}"/>
              </a:ext>
            </a:extLst>
          </p:cNvPr>
          <p:cNvSpPr txBox="1"/>
          <p:nvPr/>
        </p:nvSpPr>
        <p:spPr>
          <a:xfrm>
            <a:off x="1601756" y="329390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네임스페이스에 정의한 이름을 사용하기 위해서는 범위 지정 연산자인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‘::’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이용한다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03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9" grpId="0"/>
      <p:bldP spid="24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3379</TotalTime>
  <Words>709</Words>
  <Application>Microsoft Office PowerPoint</Application>
  <PresentationFormat>와이드스크린</PresentationFormat>
  <Paragraphs>74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</vt:lpstr>
      <vt:lpstr>야놀자 야체 B</vt:lpstr>
      <vt:lpstr>맑은 고딕</vt:lpstr>
      <vt:lpstr>야놀자 야체 R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Lumin</cp:lastModifiedBy>
  <cp:revision>2177</cp:revision>
  <dcterms:created xsi:type="dcterms:W3CDTF">2017-02-13T14:50:04Z</dcterms:created>
  <dcterms:modified xsi:type="dcterms:W3CDTF">2019-01-13T10:35:45Z</dcterms:modified>
</cp:coreProperties>
</file>