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야놀자 야체 B" panose="02020603020101020101" pitchFamily="18" charset="-127"/>
      <p:bold r:id="rId25"/>
    </p:embeddedFont>
    <p:embeddedFont>
      <p:font typeface="야놀자 야체 R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해당 이름이 둘러싸고 있는 유효 범위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클래스가 포함된 범위</a:t>
            </a:r>
            <a:r>
              <a:rPr lang="en-US" altLang="ko-KR" dirty="0"/>
              <a:t>)</a:t>
            </a:r>
            <a:r>
              <a:rPr lang="ko-KR" altLang="en-US" dirty="0"/>
              <a:t>에 속하는 것으로 암시적으로 </a:t>
            </a:r>
            <a:r>
              <a:rPr lang="en-US" altLang="ko-KR" dirty="0"/>
              <a:t>“</a:t>
            </a:r>
            <a:r>
              <a:rPr lang="ko-KR" altLang="en-US" dirty="0"/>
              <a:t>가정</a:t>
            </a:r>
            <a:r>
              <a:rPr lang="en-US" altLang="ko-KR" dirty="0"/>
              <a:t>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2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DoSomething</a:t>
            </a:r>
            <a:r>
              <a:rPr lang="ko-KR" altLang="en-US" dirty="0"/>
              <a:t>과 </a:t>
            </a:r>
            <a:r>
              <a:rPr lang="en-US" altLang="ko-KR" dirty="0" err="1"/>
              <a:t>DidSomething</a:t>
            </a:r>
            <a:r>
              <a:rPr lang="en-US" altLang="ko-KR" dirty="0"/>
              <a:t> </a:t>
            </a:r>
            <a:r>
              <a:rPr lang="ko-KR" altLang="en-US" dirty="0"/>
              <a:t>함수에서는 </a:t>
            </a:r>
            <a:r>
              <a:rPr lang="en-US" altLang="ko-KR" dirty="0"/>
              <a:t>Bar </a:t>
            </a:r>
            <a:r>
              <a:rPr lang="ko-KR" altLang="en-US" dirty="0"/>
              <a:t>함수를 사용할 수 없다</a:t>
            </a:r>
            <a:r>
              <a:rPr lang="en-US" altLang="ko-KR" dirty="0"/>
              <a:t>. (</a:t>
            </a:r>
            <a:r>
              <a:rPr lang="ko-KR" altLang="en-US" dirty="0"/>
              <a:t>선언 이전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4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클래스 밖 유효 범위에서는</a:t>
            </a:r>
            <a:r>
              <a:rPr lang="en-US" altLang="ko-KR" dirty="0"/>
              <a:t>, </a:t>
            </a:r>
            <a:r>
              <a:rPr lang="ko-KR" altLang="en-US" dirty="0"/>
              <a:t>멤버 함수의 이름이 가려져 보이지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49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Trailing return type function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3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범위에서 선언을 찾을 때는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위치 이전에 선언된 이름들만 고려한다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클래스 정의를 처리하는 과정이 일반적인 과정과 다르기 때문이다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특별한 처리 과정이 없으면</a:t>
            </a:r>
            <a:r>
              <a:rPr lang="en-US" altLang="ko-KR" dirty="0"/>
              <a:t>, </a:t>
            </a:r>
            <a:r>
              <a:rPr lang="ko-KR" altLang="en-US" dirty="0"/>
              <a:t>멤버 함수를 정의할 때 이제껏 나타난 이름만 사용할 수 있는 불편함이 생긴다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선언할 때 사용되는 이름에는 매개변수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등이 속한다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1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</a:t>
            </a:r>
            <a:r>
              <a:rPr lang="en-US" altLang="ko-KR" dirty="0" err="1"/>
              <a:t>FooIndex</a:t>
            </a:r>
            <a:r>
              <a:rPr lang="en-US" altLang="ko-KR" dirty="0"/>
              <a:t>’</a:t>
            </a:r>
            <a:r>
              <a:rPr lang="ko-KR" altLang="en-US" dirty="0"/>
              <a:t>는 전역 범위의 이름을</a:t>
            </a:r>
            <a:r>
              <a:rPr lang="en-US" altLang="ko-KR" dirty="0"/>
              <a:t>, </a:t>
            </a:r>
            <a:r>
              <a:rPr lang="ko-KR" altLang="en-US" dirty="0"/>
              <a:t>본문의 </a:t>
            </a:r>
            <a:r>
              <a:rPr lang="en-US" altLang="ko-KR" dirty="0"/>
              <a:t>‘bar’</a:t>
            </a:r>
            <a:r>
              <a:rPr lang="ko-KR" altLang="en-US" dirty="0"/>
              <a:t>는 클래스 멤버를 참조한다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4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FooIndex</a:t>
            </a:r>
            <a:r>
              <a:rPr lang="en-US" altLang="ko-KR" dirty="0"/>
              <a:t>’</a:t>
            </a:r>
            <a:r>
              <a:rPr lang="ko-KR" altLang="en-US" dirty="0"/>
              <a:t>는 전역 범위의 이름을</a:t>
            </a:r>
            <a:r>
              <a:rPr lang="en-US" altLang="ko-KR" dirty="0"/>
              <a:t> </a:t>
            </a:r>
            <a:r>
              <a:rPr lang="ko-KR" altLang="en-US" dirty="0"/>
              <a:t>참조한다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일부 컴파일러에서는 멤버</a:t>
            </a:r>
            <a:r>
              <a:rPr lang="en-US" altLang="ko-KR" dirty="0"/>
              <a:t> </a:t>
            </a:r>
            <a:r>
              <a:rPr lang="ko-KR" altLang="en-US" dirty="0"/>
              <a:t>함수에서 이미 외부 범위에 정의된 타입 이름을 쓰고 있을 경우</a:t>
            </a:r>
            <a:r>
              <a:rPr lang="en-US" altLang="ko-KR" dirty="0"/>
              <a:t>, </a:t>
            </a:r>
            <a:r>
              <a:rPr lang="ko-KR" altLang="en-US" dirty="0"/>
              <a:t>후에 클래스 내에서 타입 이름을 재정의하는 것을 허용하지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3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클래스 내에서 탐색하는 경우를 제외하면</a:t>
            </a:r>
            <a:r>
              <a:rPr lang="en-US" altLang="ko-KR" dirty="0"/>
              <a:t>, </a:t>
            </a:r>
            <a:r>
              <a:rPr lang="ko-KR" altLang="en-US" dirty="0"/>
              <a:t>이전처럼 이름을 탐색할 때는 현재 위치 이전에 선언된 이름들만 고려한다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5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매개변수 </a:t>
            </a:r>
            <a:r>
              <a:rPr lang="en-US" altLang="ko-KR" dirty="0"/>
              <a:t>‘x’</a:t>
            </a:r>
            <a:r>
              <a:rPr lang="ko-KR" altLang="en-US" dirty="0"/>
              <a:t>를 참조함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this-&gt;x </a:t>
            </a:r>
            <a:r>
              <a:rPr lang="ko-KR" altLang="en-US" dirty="0"/>
              <a:t>또는 </a:t>
            </a:r>
            <a:r>
              <a:rPr lang="en-US" altLang="ko-KR" dirty="0"/>
              <a:t>Foo::x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::x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DoSomething </a:t>
            </a:r>
            <a:r>
              <a:rPr lang="ko-KR" altLang="en-US" dirty="0"/>
              <a:t>함수 내 탐색 → </a:t>
            </a:r>
            <a:r>
              <a:rPr lang="en-US" altLang="ko-KR" dirty="0"/>
              <a:t>Foo </a:t>
            </a:r>
            <a:r>
              <a:rPr lang="ko-KR" altLang="en-US" dirty="0"/>
              <a:t>클래스 탐색 → 전역 범위 탐색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(‘name’</a:t>
            </a:r>
            <a:r>
              <a:rPr lang="ko-KR" altLang="en-US" dirty="0"/>
              <a:t>은 </a:t>
            </a:r>
            <a:r>
              <a:rPr lang="en-US" altLang="ko-KR" dirty="0"/>
              <a:t>private, ‘name’</a:t>
            </a:r>
            <a:r>
              <a:rPr lang="ko-KR" altLang="en-US" dirty="0"/>
              <a:t>은 </a:t>
            </a:r>
            <a:r>
              <a:rPr lang="en-US" altLang="ko-KR" dirty="0"/>
              <a:t>public)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2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friend </a:t>
            </a:r>
            <a:r>
              <a:rPr lang="ko-KR" altLang="en-US" dirty="0"/>
              <a:t>선언과 동시에 함수를 정의하는 것도 가능하다</a:t>
            </a:r>
            <a:r>
              <a:rPr lang="en-US" altLang="ko-KR" dirty="0"/>
              <a:t>. </a:t>
            </a:r>
            <a:r>
              <a:rPr lang="ko-KR" altLang="en-US" dirty="0"/>
              <a:t>클래스 내에서 정의될 것이므로</a:t>
            </a:r>
            <a:r>
              <a:rPr lang="en-US" altLang="ko-KR" dirty="0"/>
              <a:t>, </a:t>
            </a:r>
            <a:r>
              <a:rPr lang="ko-KR" altLang="en-US" dirty="0"/>
              <a:t>해당 함수는 암시적으로 </a:t>
            </a:r>
            <a:r>
              <a:rPr lang="en-US" altLang="ko-KR" dirty="0"/>
              <a:t>inline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6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4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9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멤버 함수에 대한 </a:t>
            </a:r>
            <a:r>
              <a:rPr lang="en-US" altLang="ko-KR" dirty="0"/>
              <a:t>friend </a:t>
            </a:r>
            <a:r>
              <a:rPr lang="ko-KR" altLang="en-US" dirty="0"/>
              <a:t>선언을 위해서는</a:t>
            </a:r>
            <a:r>
              <a:rPr lang="en-US" altLang="ko-KR" dirty="0"/>
              <a:t>, Symbol </a:t>
            </a:r>
            <a:r>
              <a:rPr lang="ko-KR" altLang="en-US" dirty="0"/>
              <a:t>간 의존성에 주의해야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위 코드를 예로 들면</a:t>
            </a:r>
            <a:r>
              <a:rPr lang="en-US" altLang="ko-KR" dirty="0"/>
              <a:t>, ‘Book’ </a:t>
            </a:r>
            <a:r>
              <a:rPr lang="ko-KR" altLang="en-US" dirty="0"/>
              <a:t>클래스 선언 → </a:t>
            </a:r>
            <a:r>
              <a:rPr lang="en-US" altLang="ko-KR" dirty="0"/>
              <a:t>‘</a:t>
            </a:r>
            <a:r>
              <a:rPr lang="en-US" altLang="ko-KR" dirty="0" err="1"/>
              <a:t>BookManager</a:t>
            </a:r>
            <a:r>
              <a:rPr lang="en-US" altLang="ko-KR" dirty="0"/>
              <a:t>’</a:t>
            </a:r>
            <a:r>
              <a:rPr lang="ko-KR" altLang="en-US" dirty="0"/>
              <a:t> 클래스 정의 → </a:t>
            </a:r>
            <a:r>
              <a:rPr lang="en-US" altLang="ko-KR" dirty="0"/>
              <a:t>‘Book’ </a:t>
            </a:r>
            <a:r>
              <a:rPr lang="ko-KR" altLang="en-US" dirty="0"/>
              <a:t>클래스 정의 → 해당 멤버 함수 정의처럼 진행해야 의존성 오류가 생기지 않음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5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Foo(const Vector2D&amp;, double)</a:t>
            </a:r>
            <a:r>
              <a:rPr lang="ko-KR" altLang="en-US" dirty="0"/>
              <a:t>은 </a:t>
            </a:r>
            <a:r>
              <a:rPr lang="en-US" altLang="ko-KR" dirty="0"/>
              <a:t>private </a:t>
            </a:r>
            <a:r>
              <a:rPr lang="ko-KR" altLang="en-US" dirty="0"/>
              <a:t>멤버에 접근할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16 - Accessibility)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함수를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이름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미리 선언할 필요가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friend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선언을 통해 함수의 이름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처음 언급될 때는 무슨 일이 일어날까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84E3C2-F780-4B2C-B784-86A15B22B261}"/>
              </a:ext>
            </a:extLst>
          </p:cNvPr>
          <p:cNvCxnSpPr/>
          <p:nvPr/>
        </p:nvCxnSpPr>
        <p:spPr>
          <a:xfrm>
            <a:off x="886408" y="276421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57EED7-AFF9-4E4B-87A0-DE00DC70FC77}"/>
              </a:ext>
            </a:extLst>
          </p:cNvPr>
          <p:cNvSpPr txBox="1"/>
          <p:nvPr/>
        </p:nvSpPr>
        <p:spPr>
          <a:xfrm>
            <a:off x="1601756" y="252405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선언을 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클래스 범위에 선언됐다고 간주되지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BAE777E-E834-48AB-ABC3-38578768C3BC}"/>
              </a:ext>
            </a:extLst>
          </p:cNvPr>
          <p:cNvCxnSpPr/>
          <p:nvPr/>
        </p:nvCxnSpPr>
        <p:spPr>
          <a:xfrm>
            <a:off x="886408" y="35334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CB2624-8591-449C-B497-C9869E556E68}"/>
              </a:ext>
            </a:extLst>
          </p:cNvPr>
          <p:cNvSpPr txBox="1"/>
          <p:nvPr/>
        </p:nvSpPr>
        <p:spPr>
          <a:xfrm>
            <a:off x="1601756" y="32932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사용하기 위해서는 반드시 별도의 선언이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FCE56F3-7299-456B-90CC-A7B942DC7D50}"/>
              </a:ext>
            </a:extLst>
          </p:cNvPr>
          <p:cNvCxnSpPr/>
          <p:nvPr/>
        </p:nvCxnSpPr>
        <p:spPr>
          <a:xfrm>
            <a:off x="886408" y="4302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7C7AB3-9A7C-4558-9A64-9B09B342D3A4}"/>
              </a:ext>
            </a:extLst>
          </p:cNvPr>
          <p:cNvSpPr txBox="1"/>
          <p:nvPr/>
        </p:nvSpPr>
        <p:spPr>
          <a:xfrm>
            <a:off x="1601756" y="4062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규칙의 위반을 진단하지 않을 수 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2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7" grpId="0"/>
      <p:bldP spid="33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02B229-E85F-4D7B-8337-B9EACEB63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1754859"/>
            <a:ext cx="705901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클래스는 정의될 때 자신만의 유효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범위 밖에서는 멤버 접근 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접근 연산을 통해서만 클래스 멤버에 접근이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7A41-DCDF-4697-A176-CF38562F36BE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 멤버 함수를 정의하는 경우를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CFB06B-5BDF-46B1-8BD6-ABF7B5A52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434" y="3355561"/>
            <a:ext cx="6169132" cy="233823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C9D6E-0058-403D-8309-F97BEDA60AF2}"/>
              </a:ext>
            </a:extLst>
          </p:cNvPr>
          <p:cNvCxnSpPr/>
          <p:nvPr/>
        </p:nvCxnSpPr>
        <p:spPr>
          <a:xfrm>
            <a:off x="886408" y="62418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E59F2-FDDE-4256-A79C-6923C8751917}"/>
              </a:ext>
            </a:extLst>
          </p:cNvPr>
          <p:cNvSpPr txBox="1"/>
          <p:nvPr/>
        </p:nvSpPr>
        <p:spPr>
          <a:xfrm>
            <a:off x="1601756" y="60017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클래스 밖에서 멤버를 정의할 때는 범위 연산자가 필요한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63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 멤버 함수 정의 시 클래스 이름이 나타나면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목록부터는 클래스 범위로 간주한다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51989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49587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부분도 클래스 범위에 포함시키고 싶으면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0CA35-E843-401D-81D5-854132B8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389" y="1754859"/>
            <a:ext cx="785922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이름 탐색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 Lookup)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과정을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먼저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사용된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해당 이름의 선언을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C9D6E-0058-403D-8309-F97BEDA60AF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E59F2-FDDE-4256-A79C-6923C875191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찾지 못했을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위치가 속한 범위를 포함하고 있는 범위에서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8C5085-6595-4324-B610-7927D42BD9A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C6F799-5AAD-4194-8F4A-57F98BBA7C6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범위까지 탐색했으나 선언을 찾지 못하면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8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정의된 멤버 함수가 클래스의 모든 이름을 참조할 수 있는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이름 탐색 과정은 일반적인 과정과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C9D6E-0058-403D-8309-F97BEDA60AF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E59F2-FDDE-4256-A79C-6923C875191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정의를 처리할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클래스 멤버 선언을 컴파일 한 후 멤버 함수 정의를 처리한다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8C5085-6595-4324-B610-7927D42BD9A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C6F799-5AAD-4194-8F4A-57F98BBA7C6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특별하게 처리하는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01A4C-FA1E-407C-9129-8AAF2D86D62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3E79B9-1DE5-4F9D-897A-B88C058A789A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선언할 때 사용되는 이름은 일반적인 이름 탐색 과정을 거친다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14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15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‘DoSomething’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있는 각 이름이 어떤 이름을 참조하는지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B08B50-122A-4D34-A7DC-2C7EAC8B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85" y="1754859"/>
            <a:ext cx="612543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‘DoSomething’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있는 각 이름이 어떤 이름을 참조하는지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4EF5D-C5C3-40A6-BA29-BA3BB31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90" y="1754859"/>
            <a:ext cx="659222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본문에서 사용한 이름을 탐색하는 과정을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먼저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내에서 이름 선언을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C9D6E-0058-403D-8309-F97BEDA60AF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E59F2-FDDE-4256-A79C-6923C875191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선언을 찾지 못했을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 선언을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8C5085-6595-4324-B610-7927D42BD9A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C6F799-5AAD-4194-8F4A-57F98BBA7C6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 선언을 찾지 못했을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정의를 둘러싸는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범위를 따라가며 탐색한다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1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‘DoSomething’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‘x’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어떤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‘x’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참조하는지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B4A6A3-05F0-40E1-88C6-EC1C548E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46" y="1754859"/>
            <a:ext cx="6001588" cy="258163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FECE5E-71AD-4F80-ADEE-5F0BF43BAB44}"/>
              </a:ext>
            </a:extLst>
          </p:cNvPr>
          <p:cNvCxnSpPr/>
          <p:nvPr/>
        </p:nvCxnSpPr>
        <p:spPr>
          <a:xfrm>
            <a:off x="886408" y="48845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0683D2-B46A-418B-9426-828E4BC52E06}"/>
              </a:ext>
            </a:extLst>
          </p:cNvPr>
          <p:cNvSpPr txBox="1"/>
          <p:nvPr/>
        </p:nvSpPr>
        <p:spPr>
          <a:xfrm>
            <a:off x="1601756" y="46444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‘x’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참조하고 싶을 때는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3F327B-9E78-4849-8661-A3D6A2A1254D}"/>
              </a:ext>
            </a:extLst>
          </p:cNvPr>
          <p:cNvCxnSpPr/>
          <p:nvPr/>
        </p:nvCxnSpPr>
        <p:spPr>
          <a:xfrm>
            <a:off x="886408" y="56541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3AAF7D-C4A3-4B79-BB19-72A62A1749E0}"/>
              </a:ext>
            </a:extLst>
          </p:cNvPr>
          <p:cNvSpPr txBox="1"/>
          <p:nvPr/>
        </p:nvSpPr>
        <p:spPr>
          <a:xfrm>
            <a:off x="1601756" y="54139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‘x’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참조하고 싶을 때는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7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Access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접근 제어를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클래스의 특정 인터페이스를 쓰도록 강제할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접근 지정자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(Access specifier)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대한 접근을 제어할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8B4D1C-5C53-4467-90BE-C91B0B7D20C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89E88-F9B0-4EE4-A9A0-10A9141DA46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접근 지정자에는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public/protected/private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BC8142-A267-43F7-A141-738BA9487FF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AB4E35-0E55-4D90-808F-E2AE570A82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이상의 접근 지정자가 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42C79D-6B12-4A84-9205-7FCABADA41A4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0E762B-8899-41C2-99F1-320CF99954B8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지정자는 다음 접근 지정자를 만나거나 클래스 범위를 벗어날 때까지 효과가 유지된다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‘DoSomething’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탐색하는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93791-AF50-4060-85DA-CAB60320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63" y="1754859"/>
            <a:ext cx="661127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Access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public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지정자 다음에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멤버는 프로그램의 모든 부분에서 접근이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public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지정자가 지정된 멤버는 클래스의 인터페이스를 구성한다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0749B-6C5B-4E50-B902-28B273F08D9A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private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지정자 다음에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멤버는 같은 클래스 범위에서만 접근이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995BF2-21F0-4477-AFE7-4886475E5393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0239B-6EB3-4446-9281-F50BA885497C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private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지정자가 지정된 멤버는 클래스 외부로부터 가려지므로 외부에서 볼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C24366D-C5EB-4800-9349-7C416FC44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31" y="4125133"/>
            <a:ext cx="6419937" cy="24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Access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클래스의 차이점은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896F58-6112-41B1-9D5B-72E9A608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811" y="1754859"/>
            <a:ext cx="6830378" cy="2534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07C0F-43FE-4BE2-87D9-75380B406F10}"/>
              </a:ext>
            </a:extLst>
          </p:cNvPr>
          <p:cNvSpPr txBox="1"/>
          <p:nvPr/>
        </p:nvSpPr>
        <p:spPr>
          <a:xfrm>
            <a:off x="279918" y="459677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접근 지정자를 지정하기 전에도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멤버를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EB1DC9-368F-47C8-8B67-81C59EF1FE80}"/>
              </a:ext>
            </a:extLst>
          </p:cNvPr>
          <p:cNvCxnSpPr/>
          <p:nvPr/>
        </p:nvCxnSpPr>
        <p:spPr>
          <a:xfrm>
            <a:off x="886408" y="56680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4F80D9-B83F-4E32-8978-FDAD6EF16BEE}"/>
              </a:ext>
            </a:extLst>
          </p:cNvPr>
          <p:cNvSpPr txBox="1"/>
          <p:nvPr/>
        </p:nvSpPr>
        <p:spPr>
          <a:xfrm>
            <a:off x="1601756" y="54278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이렇게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멤버의 접근 제어는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정의 시 사용한 키워드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(class/struct)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4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정의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클래스나 함수를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클래스나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멤버에 접근할 수 있는 권한을 얻는다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8B4D1C-5C53-4467-90BE-C91B0B7D20C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89E88-F9B0-4EE4-A9A0-10A9141DA46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클래스 정의에서만 가능하며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내부에서의 위치는 크게 관계가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BC8142-A267-43F7-A141-738BA9487FF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AB4E35-0E55-4D90-808F-E2AE570A82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선언은 클래스 멤버가 아니며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선언이 위치한 곳의 접근 제어의 영향을 받지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9591-DB72-43C3-89BE-B1745B430F68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friend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일반적인 함수 선언과 다르다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D117E1-C0C7-4303-A545-59BE99199882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662C6C-A2A6-4C48-9371-00B308756724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friend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선언과 별개로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 선언이 존재해야만 함수를 정상적으로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626F59-3378-4083-9538-8F8FB5963FDD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1C8252-8E84-4399-AC1C-6FA8CB63C855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friend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해당 함수에 대한 접근 권한만 조정할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 선언이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7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9" grpId="0"/>
      <p:bldP spid="15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기능을 활용해보자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F6063E-734B-4CA7-B07E-A2682FA00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1754859"/>
            <a:ext cx="683990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클래스를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자신의 멤버를 접근할 수 있는 권한을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2DBDD0-E1BD-41F6-8F93-CCA60628A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71" y="2524432"/>
            <a:ext cx="7489057" cy="39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클래스의 특정 멤버 함수만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클래스에서는 지정된 멤버 함수에서만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멤버를 접근할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C7B0C-81EE-4783-BC5D-0B4EFCAF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2524432"/>
            <a:ext cx="684943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Friend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49508-6EDB-4D82-B93D-0ED234F1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1754859"/>
            <a:ext cx="736385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1210</Words>
  <Application>Microsoft Office PowerPoint</Application>
  <PresentationFormat>와이드스크린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3931</cp:revision>
  <dcterms:created xsi:type="dcterms:W3CDTF">2017-02-13T14:50:04Z</dcterms:created>
  <dcterms:modified xsi:type="dcterms:W3CDTF">2019-04-30T07:22:37Z</dcterms:modified>
</cp:coreProperties>
</file>