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96" r:id="rId9"/>
    <p:sldId id="277" r:id="rId10"/>
    <p:sldId id="297" r:id="rId11"/>
    <p:sldId id="278" r:id="rId12"/>
    <p:sldId id="279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80" r:id="rId21"/>
    <p:sldId id="281" r:id="rId22"/>
    <p:sldId id="298" r:id="rId23"/>
    <p:sldId id="282" r:id="rId24"/>
    <p:sldId id="283" r:id="rId25"/>
    <p:sldId id="284" r:id="rId26"/>
    <p:sldId id="285" r:id="rId27"/>
    <p:sldId id="299" r:id="rId28"/>
    <p:sldId id="286" r:id="rId29"/>
    <p:sldId id="300" r:id="rId30"/>
    <p:sldId id="287" r:id="rId31"/>
    <p:sldId id="301" r:id="rId32"/>
    <p:sldId id="302" r:id="rId33"/>
    <p:sldId id="288" r:id="rId34"/>
    <p:sldId id="303" r:id="rId35"/>
    <p:sldId id="304" r:id="rId36"/>
    <p:sldId id="305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06" r:id="rId45"/>
    <p:sldId id="314" r:id="rId46"/>
    <p:sldId id="315" r:id="rId47"/>
    <p:sldId id="316" r:id="rId48"/>
  </p:sldIdLst>
  <p:sldSz cx="12192000" cy="6858000"/>
  <p:notesSz cx="6858000" cy="9144000"/>
  <p:embeddedFontLst>
    <p:embeddedFont>
      <p:font typeface="맑은 고딕" panose="020B0503020000020004" pitchFamily="50" charset="-127"/>
      <p:regular r:id="rId50"/>
      <p:bold r:id="rId51"/>
    </p:embeddedFont>
    <p:embeddedFont>
      <p:font typeface="야놀자 야체 B" panose="02020603020101020101" pitchFamily="18" charset="-127"/>
      <p:bold r:id="rId52"/>
    </p:embeddedFont>
    <p:embeddedFont>
      <p:font typeface="야놀자 야체 R" panose="02020603020101020101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4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2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슬라이드 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69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슬라이드에서는 계속해서 </a:t>
            </a:r>
            <a:r>
              <a:rPr lang="en-US" altLang="ko-KR" dirty="0"/>
              <a:t>pair</a:t>
            </a:r>
            <a:r>
              <a:rPr lang="ko-KR" altLang="en-US" dirty="0"/>
              <a:t>만 언급하고 있으나</a:t>
            </a:r>
            <a:r>
              <a:rPr lang="en-US" altLang="ko-KR" dirty="0"/>
              <a:t>, </a:t>
            </a:r>
            <a:r>
              <a:rPr lang="ko-KR" altLang="en-US" dirty="0"/>
              <a:t>당연히 </a:t>
            </a:r>
            <a:r>
              <a:rPr lang="en-US" altLang="ko-KR" dirty="0"/>
              <a:t>tuple</a:t>
            </a:r>
            <a:r>
              <a:rPr lang="ko-KR" altLang="en-US" dirty="0"/>
              <a:t>에 대해서도 동일하게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9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std::pair&lt;int, float&gt; a{ 0, 1.0 }; auto [x, y] = a; </a:t>
            </a:r>
            <a:r>
              <a:rPr lang="ko-KR" altLang="en-US" dirty="0"/>
              <a:t>가 있을 때</a:t>
            </a:r>
            <a:r>
              <a:rPr lang="en-US" altLang="ko-KR" dirty="0"/>
              <a:t>, x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first </a:t>
            </a:r>
            <a:r>
              <a:rPr lang="ko-KR" altLang="en-US" dirty="0"/>
              <a:t>멤버가 아니라</a:t>
            </a:r>
            <a:r>
              <a:rPr lang="en-US" altLang="ko-KR" dirty="0"/>
              <a:t>, </a:t>
            </a:r>
            <a:r>
              <a:rPr lang="ko-KR" altLang="en-US" dirty="0"/>
              <a:t>값이 같은 임시 </a:t>
            </a:r>
            <a:r>
              <a:rPr lang="ko-KR" altLang="en-US" dirty="0" err="1"/>
              <a:t>튜플</a:t>
            </a:r>
            <a:r>
              <a:rPr lang="ko-KR" altLang="en-US" dirty="0"/>
              <a:t> 객체의 </a:t>
            </a:r>
            <a:r>
              <a:rPr lang="en-US" altLang="ko-KR" dirty="0"/>
              <a:t>0 </a:t>
            </a:r>
            <a:r>
              <a:rPr lang="ko-KR" altLang="en-US" dirty="0"/>
              <a:t>값을 가지는 </a:t>
            </a:r>
            <a:r>
              <a:rPr lang="en-US" altLang="ko-KR" dirty="0"/>
              <a:t>int </a:t>
            </a:r>
            <a:r>
              <a:rPr lang="ko-KR" altLang="en-US" dirty="0"/>
              <a:t>멤버를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임시로 만들어지는 </a:t>
            </a:r>
            <a:r>
              <a:rPr lang="ko-KR" altLang="en-US" dirty="0" err="1"/>
              <a:t>튜플</a:t>
            </a:r>
            <a:r>
              <a:rPr lang="ko-KR" altLang="en-US" dirty="0"/>
              <a:t> 객체의 이름은 컴파일러에 의해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예를 들어</a:t>
            </a:r>
            <a:r>
              <a:rPr lang="en-US" altLang="ko-KR" dirty="0"/>
              <a:t> </a:t>
            </a:r>
            <a:r>
              <a:rPr lang="ko-KR" altLang="en-US" dirty="0" err="1"/>
              <a:t>참조자</a:t>
            </a:r>
            <a:r>
              <a:rPr lang="ko-KR" altLang="en-US" dirty="0"/>
              <a:t> 키워드를 함께 사용하게 되면</a:t>
            </a:r>
            <a:r>
              <a:rPr lang="en-US" altLang="ko-KR" dirty="0"/>
              <a:t>, </a:t>
            </a:r>
            <a:r>
              <a:rPr lang="ko-KR" altLang="en-US" dirty="0"/>
              <a:t>표현식을 참조하는 임시 </a:t>
            </a:r>
            <a:r>
              <a:rPr lang="ko-KR" altLang="en-US" dirty="0" err="1"/>
              <a:t>튜플</a:t>
            </a:r>
            <a:r>
              <a:rPr lang="ko-KR" altLang="en-US" dirty="0"/>
              <a:t> 객체가 만들어지며</a:t>
            </a:r>
            <a:r>
              <a:rPr lang="en-US" altLang="ko-KR" dirty="0"/>
              <a:t>, </a:t>
            </a:r>
            <a:r>
              <a:rPr lang="ko-KR" altLang="en-US" dirty="0"/>
              <a:t>식별자는 데이터를 참조하는 요소와 바인딩하게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81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동일하게</a:t>
            </a:r>
            <a:r>
              <a:rPr lang="en-US" altLang="ko-KR" dirty="0"/>
              <a:t>, </a:t>
            </a:r>
            <a:r>
              <a:rPr lang="ko-KR" altLang="en-US" dirty="0"/>
              <a:t>배열이 임시 객체로 복사된 후</a:t>
            </a:r>
            <a:r>
              <a:rPr lang="en-US" altLang="ko-KR" dirty="0"/>
              <a:t>, </a:t>
            </a:r>
            <a:r>
              <a:rPr lang="ko-KR" altLang="en-US" dirty="0"/>
              <a:t>식별자들이 각 값</a:t>
            </a:r>
            <a:r>
              <a:rPr lang="en-US" altLang="ko-KR" dirty="0"/>
              <a:t>/</a:t>
            </a:r>
            <a:r>
              <a:rPr lang="ko-KR" altLang="en-US" dirty="0"/>
              <a:t>참조에 바인딩된다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3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동일하게</a:t>
            </a:r>
            <a:r>
              <a:rPr lang="en-US" altLang="ko-KR" dirty="0"/>
              <a:t>, </a:t>
            </a:r>
            <a:r>
              <a:rPr lang="ko-KR" altLang="en-US" dirty="0"/>
              <a:t>클래스 객체가 임시 객체로 복사된 후</a:t>
            </a:r>
            <a:r>
              <a:rPr lang="en-US" altLang="ko-KR" dirty="0"/>
              <a:t>, </a:t>
            </a:r>
            <a:r>
              <a:rPr lang="ko-KR" altLang="en-US" dirty="0"/>
              <a:t>식별자들이 각 값</a:t>
            </a:r>
            <a:r>
              <a:rPr lang="en-US" altLang="ko-KR" dirty="0"/>
              <a:t>/</a:t>
            </a:r>
            <a:r>
              <a:rPr lang="ko-KR" altLang="en-US" dirty="0"/>
              <a:t>참조에 바인딩된다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클래스가 반드시 </a:t>
            </a:r>
            <a:r>
              <a:rPr lang="en-US" altLang="ko-KR" dirty="0"/>
              <a:t>POD </a:t>
            </a:r>
            <a:r>
              <a:rPr lang="ko-KR" altLang="en-US" dirty="0"/>
              <a:t>타입일 필요는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C++20 </a:t>
            </a:r>
            <a:r>
              <a:rPr lang="ko-KR" altLang="en-US" dirty="0"/>
              <a:t>이후로는</a:t>
            </a:r>
            <a:r>
              <a:rPr lang="en-US" altLang="ko-KR" dirty="0"/>
              <a:t>, </a:t>
            </a:r>
            <a:r>
              <a:rPr lang="ko-KR" altLang="en-US" dirty="0"/>
              <a:t>클래스 데이터 멤버에 대한 접근 권한이 있는 상황에서 </a:t>
            </a:r>
            <a:r>
              <a:rPr lang="en-US" altLang="ko-KR" dirty="0"/>
              <a:t>Structured Binding</a:t>
            </a:r>
            <a:r>
              <a:rPr lang="ko-KR" altLang="en-US" dirty="0"/>
              <a:t>에 사용될 수 있다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private </a:t>
            </a:r>
            <a:r>
              <a:rPr lang="ko-KR" altLang="en-US" dirty="0"/>
              <a:t>멤버라도 </a:t>
            </a:r>
            <a:r>
              <a:rPr lang="en-US" altLang="ko-KR" dirty="0"/>
              <a:t>friend</a:t>
            </a:r>
            <a:r>
              <a:rPr lang="ko-KR" altLang="en-US" dirty="0"/>
              <a:t>인 함수</a:t>
            </a:r>
            <a:r>
              <a:rPr lang="en-US" altLang="ko-KR" dirty="0"/>
              <a:t>/</a:t>
            </a:r>
            <a:r>
              <a:rPr lang="ko-KR" altLang="en-US" dirty="0"/>
              <a:t>클래스에서는 사용 가능하다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Note)</a:t>
            </a:r>
            <a:r>
              <a:rPr lang="ko-KR" altLang="en-US" dirty="0"/>
              <a:t> 이 외에도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 err="1"/>
              <a:t>tuple_size</a:t>
            </a:r>
            <a:r>
              <a:rPr lang="ko-KR" altLang="en-US" dirty="0"/>
              <a:t>와 </a:t>
            </a:r>
            <a:r>
              <a:rPr lang="en-US" altLang="ko-KR" dirty="0"/>
              <a:t>get, </a:t>
            </a:r>
            <a:r>
              <a:rPr lang="en-US" altLang="ko-KR" dirty="0" err="1"/>
              <a:t>tuple_element</a:t>
            </a:r>
            <a:r>
              <a:rPr lang="en-US" altLang="ko-KR" dirty="0"/>
              <a:t> </a:t>
            </a:r>
            <a:r>
              <a:rPr lang="ko-KR" altLang="en-US" dirty="0"/>
              <a:t>연산을 정의하고 있다면 해당 클래스 객체를 </a:t>
            </a:r>
            <a:r>
              <a:rPr lang="en-US" altLang="ko-KR" dirty="0"/>
              <a:t>Structured Binding</a:t>
            </a:r>
            <a:r>
              <a:rPr lang="ko-KR" altLang="en-US" dirty="0"/>
              <a:t>에 사용할 수 있는 경우가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7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순차 컨테이너는 컨테이너 내 위치를 활용해서 순차적으로 요소를 저장하고 꺼낸다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연관 컨테이너도 공통 컨테이너 연산을 정의한다</a:t>
            </a:r>
            <a:r>
              <a:rPr lang="en-US" altLang="ko-KR" dirty="0"/>
              <a:t>.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연관 컨테이너에 특화된 연산도 따로 정의하고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연관 컨테이너의 반복자는 양방향 반복자이다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map </a:t>
            </a:r>
            <a:r>
              <a:rPr lang="ko-KR" altLang="en-US" dirty="0"/>
              <a:t>계열</a:t>
            </a:r>
            <a:r>
              <a:rPr lang="en-US" altLang="ko-KR" dirty="0"/>
              <a:t> </a:t>
            </a:r>
            <a:r>
              <a:rPr lang="ko-KR" altLang="en-US" dirty="0"/>
              <a:t>컨테이너의 </a:t>
            </a:r>
            <a:r>
              <a:rPr lang="en-US" altLang="ko-KR" dirty="0" err="1"/>
              <a:t>value_type</a:t>
            </a:r>
            <a:r>
              <a:rPr lang="ko-KR" altLang="en-US" dirty="0"/>
              <a:t>에서 </a:t>
            </a:r>
            <a:r>
              <a:rPr lang="en-US" altLang="ko-KR" dirty="0"/>
              <a:t>pair</a:t>
            </a:r>
            <a:r>
              <a:rPr lang="ko-KR" altLang="en-US" dirty="0"/>
              <a:t>의 첫 타입이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key_type</a:t>
            </a:r>
            <a:r>
              <a:rPr lang="ko-KR" altLang="en-US" dirty="0"/>
              <a:t>인 이유는 논리적으로 키를 바꾸는 것은 허용될 수 없기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7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반복자를 통해</a:t>
            </a:r>
            <a:r>
              <a:rPr lang="en-US" altLang="ko-KR" dirty="0"/>
              <a:t> </a:t>
            </a:r>
            <a:r>
              <a:rPr lang="ko-KR" altLang="en-US" dirty="0"/>
              <a:t>연관 컨테이너의 키를 변경하는 것은 당연히 불가능하다</a:t>
            </a:r>
            <a:r>
              <a:rPr lang="en-US" altLang="ko-KR" dirty="0"/>
              <a:t>. (iterator-&gt;first = -2</a:t>
            </a:r>
            <a:r>
              <a:rPr lang="ko-KR" altLang="en-US" dirty="0"/>
              <a:t>에서 컴파일 오류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당연히 반복자가 존재하듯이</a:t>
            </a:r>
            <a:r>
              <a:rPr lang="en-US" altLang="ko-KR" dirty="0"/>
              <a:t>, </a:t>
            </a:r>
            <a:r>
              <a:rPr lang="ko-KR" altLang="en-US" dirty="0"/>
              <a:t>컨테이너에 대해 </a:t>
            </a:r>
            <a:r>
              <a:rPr lang="en-US" altLang="ko-KR" dirty="0"/>
              <a:t>begin/end </a:t>
            </a:r>
            <a:r>
              <a:rPr lang="ko-KR" altLang="en-US" dirty="0"/>
              <a:t>등의 연산이 지원된다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41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8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연관 컨테이너는 순차열을 검색하지 않고도</a:t>
            </a:r>
            <a:r>
              <a:rPr lang="en-US" altLang="ko-KR" dirty="0"/>
              <a:t>, </a:t>
            </a:r>
            <a:r>
              <a:rPr lang="ko-KR" altLang="en-US" dirty="0"/>
              <a:t>키를 이용해서 요소를 빠르게 검색할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3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유일 키 컨테이너에서 </a:t>
            </a:r>
            <a:r>
              <a:rPr lang="en-US" altLang="ko-KR" dirty="0" err="1"/>
              <a:t>value_type</a:t>
            </a:r>
            <a:r>
              <a:rPr lang="en-US" altLang="ko-KR" dirty="0"/>
              <a:t> </a:t>
            </a:r>
            <a:r>
              <a:rPr lang="ko-KR" altLang="en-US" dirty="0"/>
              <a:t>객체를 직접 삽입할 때는</a:t>
            </a:r>
            <a:r>
              <a:rPr lang="en-US" altLang="ko-KR" dirty="0"/>
              <a:t>, </a:t>
            </a:r>
            <a:r>
              <a:rPr lang="ko-KR" altLang="en-US" dirty="0"/>
              <a:t>지정한 키의 요소가 없을 때만 요소를 삽입</a:t>
            </a:r>
            <a:r>
              <a:rPr lang="en-US" altLang="ko-KR" dirty="0"/>
              <a:t>/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지정한 키의 요소를 참조하는 반복자와</a:t>
            </a:r>
            <a:r>
              <a:rPr lang="en-US" altLang="ko-KR" dirty="0"/>
              <a:t>, </a:t>
            </a:r>
            <a:r>
              <a:rPr lang="ko-KR" altLang="en-US" dirty="0"/>
              <a:t>요소 삽입 여부를 나타내는 </a:t>
            </a:r>
            <a:r>
              <a:rPr lang="en-US" altLang="ko-KR" dirty="0"/>
              <a:t>bool</a:t>
            </a:r>
            <a:r>
              <a:rPr lang="ko-KR" altLang="en-US" dirty="0"/>
              <a:t>을 담는 </a:t>
            </a:r>
            <a:r>
              <a:rPr lang="en-US" altLang="ko-KR" dirty="0"/>
              <a:t>pair</a:t>
            </a:r>
            <a:r>
              <a:rPr lang="ko-KR" altLang="en-US" dirty="0"/>
              <a:t>를 반환한다</a:t>
            </a:r>
            <a:r>
              <a:rPr lang="en-US" altLang="ko-KR" dirty="0"/>
              <a:t>. </a:t>
            </a:r>
            <a:r>
              <a:rPr lang="ko-KR" altLang="en-US" dirty="0"/>
              <a:t>다중 키 컨테이너의 경우 삽입이 항상 성공하므로</a:t>
            </a:r>
            <a:r>
              <a:rPr lang="en-US" altLang="ko-KR" dirty="0"/>
              <a:t>, pair</a:t>
            </a:r>
            <a:r>
              <a:rPr lang="ko-KR" altLang="en-US" dirty="0"/>
              <a:t>를 반환하지 않고 반복자만 반환한다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반복자 범위를 삽입하는 경우에도</a:t>
            </a:r>
            <a:r>
              <a:rPr lang="en-US" altLang="ko-KR" dirty="0"/>
              <a:t>, </a:t>
            </a:r>
            <a:r>
              <a:rPr lang="ko-KR" altLang="en-US" dirty="0"/>
              <a:t>유일 키 컨테이너는 요소의 키가 존재하지 않는 것만 골라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hint</a:t>
            </a:r>
            <a:r>
              <a:rPr lang="ko-KR" altLang="en-US" dirty="0"/>
              <a:t>는 삽입 속도를 줄이고자 할 때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순서 있는 컨테이너의 경우</a:t>
            </a:r>
            <a:r>
              <a:rPr lang="en-US" altLang="ko-KR" dirty="0"/>
              <a:t>, </a:t>
            </a:r>
            <a:r>
              <a:rPr lang="ko-KR" altLang="en-US" dirty="0"/>
              <a:t>삽입 위치가 주어진 반복자</a:t>
            </a:r>
            <a:r>
              <a:rPr lang="en-US" altLang="ko-KR" dirty="0"/>
              <a:t> “</a:t>
            </a:r>
            <a:r>
              <a:rPr lang="ko-KR" altLang="en-US" dirty="0"/>
              <a:t>이전</a:t>
            </a:r>
            <a:r>
              <a:rPr lang="en-US" altLang="ko-KR" dirty="0"/>
              <a:t>”</a:t>
            </a:r>
            <a:r>
              <a:rPr lang="ko-KR" altLang="en-US" dirty="0"/>
              <a:t>에 가까우면 가까울수록 로그 시간에서 상수 시간에 가까워진다</a:t>
            </a:r>
            <a:r>
              <a:rPr lang="en-US" altLang="ko-KR" dirty="0"/>
              <a:t>. C++11 </a:t>
            </a:r>
            <a:r>
              <a:rPr lang="ko-KR" altLang="en-US" dirty="0"/>
              <a:t>이후 기준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검색 시작 위치를 명시하는 </a:t>
            </a:r>
            <a:r>
              <a:rPr lang="en-US" altLang="ko-KR" dirty="0"/>
              <a:t>insert/emplace</a:t>
            </a:r>
            <a:r>
              <a:rPr lang="ko-KR" altLang="en-US" dirty="0"/>
              <a:t>를 사용해도</a:t>
            </a:r>
            <a:r>
              <a:rPr lang="en-US" altLang="ko-KR" dirty="0"/>
              <a:t>, </a:t>
            </a:r>
            <a:r>
              <a:rPr lang="ko-KR" altLang="en-US" dirty="0"/>
              <a:t>해당 위치에 요소가 삽입된다는 보장은 없다</a:t>
            </a:r>
            <a:r>
              <a:rPr lang="en-US" altLang="ko-KR" dirty="0"/>
              <a:t>. (</a:t>
            </a:r>
            <a:r>
              <a:rPr lang="ko-KR" altLang="en-US" dirty="0"/>
              <a:t>논외로</a:t>
            </a:r>
            <a:r>
              <a:rPr lang="en-US" altLang="ko-KR" dirty="0"/>
              <a:t>, </a:t>
            </a:r>
            <a:r>
              <a:rPr lang="ko-KR" altLang="en-US" dirty="0"/>
              <a:t>해당 버전들은 지정한 키 요소에 대한 반복자를 반환한다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53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8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반복자를 지정할 때는</a:t>
            </a:r>
            <a:r>
              <a:rPr lang="en-US" altLang="ko-KR" dirty="0"/>
              <a:t>, </a:t>
            </a:r>
            <a:r>
              <a:rPr lang="ko-KR" altLang="en-US" dirty="0"/>
              <a:t>해당 반복자가 반드시 컨테이너 내 실제 요소를 참조하고 있어야 하고</a:t>
            </a:r>
            <a:r>
              <a:rPr lang="en-US" altLang="ko-KR" dirty="0"/>
              <a:t>, </a:t>
            </a:r>
            <a:r>
              <a:rPr lang="ko-KR" altLang="en-US" dirty="0"/>
              <a:t>절대로 </a:t>
            </a:r>
            <a:r>
              <a:rPr lang="en-US" altLang="ko-KR" dirty="0"/>
              <a:t>end </a:t>
            </a:r>
            <a:r>
              <a:rPr lang="ko-KR" altLang="en-US" dirty="0"/>
              <a:t>함수에서 반환하는 반복자와 같아서는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(2, 0,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set </a:t>
            </a:r>
            <a:r>
              <a:rPr lang="ko-KR" altLang="en-US" dirty="0"/>
              <a:t>계열 컨테이너에는 키와 연관된 값이 존재하지 않으므로</a:t>
            </a:r>
            <a:r>
              <a:rPr lang="en-US" altLang="ko-KR" dirty="0"/>
              <a:t>, </a:t>
            </a:r>
            <a:r>
              <a:rPr lang="ko-KR" altLang="en-US" dirty="0"/>
              <a:t>색인 연산</a:t>
            </a:r>
            <a:r>
              <a:rPr lang="en-US" altLang="ko-KR" dirty="0"/>
              <a:t>/at </a:t>
            </a:r>
            <a:r>
              <a:rPr lang="ko-KR" altLang="en-US" dirty="0"/>
              <a:t>멤버 함수를 지원하지 않는다</a:t>
            </a:r>
            <a:r>
              <a:rPr lang="en-US" altLang="ko-KR" dirty="0"/>
              <a:t>. (multimap/</a:t>
            </a:r>
            <a:r>
              <a:rPr lang="en-US" altLang="ko-KR" dirty="0" err="1"/>
              <a:t>unordered_multimap</a:t>
            </a:r>
            <a:r>
              <a:rPr lang="ko-KR" altLang="en-US" dirty="0"/>
              <a:t>은 지정 키에 연관된 값이 하나 이상일 수 있으므로 색인 연산</a:t>
            </a:r>
            <a:r>
              <a:rPr lang="en-US" altLang="ko-KR" dirty="0"/>
              <a:t>/at </a:t>
            </a:r>
            <a:r>
              <a:rPr lang="ko-KR" altLang="en-US" dirty="0"/>
              <a:t>멤버 함수를 지원하지 않는다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색인 연산자에서 요소를 새로 삽입할 수도 있기 때문에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ko-KR" altLang="en-US" dirty="0"/>
              <a:t>가 아닌 </a:t>
            </a:r>
            <a:r>
              <a:rPr lang="en-US" altLang="ko-KR" dirty="0"/>
              <a:t>map</a:t>
            </a:r>
            <a:r>
              <a:rPr lang="ko-KR" altLang="en-US" dirty="0"/>
              <a:t>에만 색인 연산을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99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(100, 200,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1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map</a:t>
            </a:r>
            <a:r>
              <a:rPr lang="ko-KR" altLang="en-US" dirty="0"/>
              <a:t>을 첨자가 굳이 정수일 필요가 없는 배열이라고 생각할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초기 값 목록을 통해 컨테이너를 초기화할 때는</a:t>
            </a:r>
            <a:r>
              <a:rPr lang="en-US" altLang="ko-KR" dirty="0"/>
              <a:t>, </a:t>
            </a:r>
            <a:r>
              <a:rPr lang="ko-KR" altLang="en-US" dirty="0"/>
              <a:t>초기 값이 해당 컨테이너 타입으로 변환이 가능해야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06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en-US" altLang="ko-KR" dirty="0" err="1"/>
              <a:t>lower_bound</a:t>
            </a:r>
            <a:r>
              <a:rPr lang="en-US" altLang="ko-KR" dirty="0"/>
              <a:t>/</a:t>
            </a:r>
            <a:r>
              <a:rPr lang="en-US" altLang="ko-KR" dirty="0" err="1"/>
              <a:t>upper_bound</a:t>
            </a:r>
            <a:r>
              <a:rPr lang="ko-KR" altLang="en-US" dirty="0"/>
              <a:t>는 순서 없는 컨테이너에서 유효하지 않다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0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있는 요소에 대해서는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Found: </a:t>
            </a:r>
            <a:r>
              <a:rPr lang="ko-KR" altLang="en-US" dirty="0"/>
              <a:t>가 출력되고</a:t>
            </a:r>
            <a:r>
              <a:rPr lang="en-US" altLang="ko-KR" dirty="0"/>
              <a:t>, </a:t>
            </a:r>
            <a:r>
              <a:rPr lang="ko-KR" altLang="en-US" dirty="0"/>
              <a:t>없는 요소에 대해서는 </a:t>
            </a:r>
            <a:r>
              <a:rPr lang="en-US" altLang="ko-KR" dirty="0"/>
              <a:t>0</a:t>
            </a:r>
            <a:r>
              <a:rPr lang="ko-KR" altLang="en-US" dirty="0"/>
              <a:t>만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18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(4, 4, 6, 8, 2,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02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슬라이드 참조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35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60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28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00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순서 없는 컨테이너는</a:t>
            </a:r>
            <a:r>
              <a:rPr lang="en-US" altLang="ko-KR" dirty="0"/>
              <a:t>, </a:t>
            </a:r>
            <a:r>
              <a:rPr lang="ko-KR" altLang="en-US" dirty="0"/>
              <a:t>요소 사이에 명확한 순서를 정의할 수 없을 때나 요소를 순서에 맞춰 유지하는 비용이 상당할 때 유용하게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해시 함수를 이용하는 방법은</a:t>
            </a:r>
            <a:r>
              <a:rPr lang="en-US" altLang="ko-KR" dirty="0"/>
              <a:t>, </a:t>
            </a:r>
            <a:r>
              <a:rPr lang="ko-KR" altLang="en-US" dirty="0"/>
              <a:t>웬만해서는 괜찮은 성능을 보이지만 좋은 성능을 위해서는 많은 노력을 기울여야 한다</a:t>
            </a:r>
            <a:r>
              <a:rPr lang="en-US" altLang="ko-KR" dirty="0"/>
              <a:t>. </a:t>
            </a:r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가급적이면 순서 있는 컨테이너를 사용하는 것이 좋다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21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순서 없는 컨테이너는 </a:t>
            </a:r>
            <a:r>
              <a:rPr lang="ko-KR" altLang="en-US" dirty="0" err="1"/>
              <a:t>버킷</a:t>
            </a:r>
            <a:r>
              <a:rPr lang="ko-KR" altLang="en-US" dirty="0"/>
              <a:t> 배열을 가리키는 </a:t>
            </a:r>
            <a:r>
              <a:rPr lang="en-US" altLang="ko-KR" dirty="0"/>
              <a:t>Linked-List</a:t>
            </a:r>
            <a:r>
              <a:rPr lang="ko-KR" altLang="en-US" dirty="0"/>
              <a:t>로 구성되어 있는 경우가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순서 없는 컨테이너에서 </a:t>
            </a:r>
            <a:r>
              <a:rPr lang="ko-KR" altLang="en-US" dirty="0" err="1"/>
              <a:t>해쉬</a:t>
            </a:r>
            <a:r>
              <a:rPr lang="ko-KR" altLang="en-US" dirty="0"/>
              <a:t> 간 충돌이 일어날 때는</a:t>
            </a:r>
            <a:r>
              <a:rPr lang="en-US" altLang="ko-KR" dirty="0"/>
              <a:t>, Collision Chaining </a:t>
            </a:r>
            <a:r>
              <a:rPr lang="ko-KR" altLang="en-US" dirty="0"/>
              <a:t>기법을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801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해시 함수는 반드시 순수 함수여야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순서 없는 컨테이너의 성능은 해시 함수의 품질과 </a:t>
            </a:r>
            <a:r>
              <a:rPr lang="ko-KR" altLang="en-US" dirty="0" err="1"/>
              <a:t>버킷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 err="1"/>
              <a:t>버킷</a:t>
            </a:r>
            <a:r>
              <a:rPr lang="ko-KR" altLang="en-US" dirty="0"/>
              <a:t> 크기에 따라 크게 다르다</a:t>
            </a:r>
            <a:r>
              <a:rPr lang="en-US" altLang="ko-KR" dirty="0"/>
              <a:t>. (</a:t>
            </a:r>
            <a:r>
              <a:rPr lang="ko-KR" altLang="en-US" dirty="0"/>
              <a:t>해시 코드 계산 후 </a:t>
            </a:r>
            <a:r>
              <a:rPr lang="ko-KR" altLang="en-US" dirty="0" err="1"/>
              <a:t>버킷을</a:t>
            </a:r>
            <a:r>
              <a:rPr lang="ko-KR" altLang="en-US" dirty="0"/>
              <a:t> 찾는 연산은 보통 빠르지만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버킷에</a:t>
            </a:r>
            <a:r>
              <a:rPr lang="ko-KR" altLang="en-US" dirty="0"/>
              <a:t> 요소가 많으면 요소를 찾는 데 시간이 오래 걸릴 수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9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6, 12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14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 err="1"/>
              <a:t>load_factor</a:t>
            </a:r>
            <a:r>
              <a:rPr lang="ko-KR" altLang="en-US" dirty="0"/>
              <a:t>는 </a:t>
            </a:r>
            <a:r>
              <a:rPr lang="ko-KR" altLang="en-US" dirty="0" err="1"/>
              <a:t>버킷</a:t>
            </a:r>
            <a:r>
              <a:rPr lang="ko-KR" altLang="en-US" dirty="0"/>
              <a:t> 내에서 충돌이 일어날 가능성을 암시하는 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Note) </a:t>
            </a:r>
            <a:r>
              <a:rPr lang="en-US" altLang="ko-KR" dirty="0" err="1"/>
              <a:t>load_factor</a:t>
            </a:r>
            <a:r>
              <a:rPr lang="ko-KR" altLang="en-US" dirty="0"/>
              <a:t>의 반환 값은 </a:t>
            </a:r>
            <a:r>
              <a:rPr lang="en-US" altLang="ko-KR" dirty="0"/>
              <a:t>size / </a:t>
            </a:r>
            <a:r>
              <a:rPr lang="en-US" altLang="ko-KR" dirty="0" err="1"/>
              <a:t>bucket_count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컨테이너에서는 </a:t>
            </a:r>
            <a:r>
              <a:rPr lang="ko-KR" altLang="en-US" dirty="0" err="1"/>
              <a:t>버킷을</a:t>
            </a:r>
            <a:r>
              <a:rPr lang="ko-KR" altLang="en-US" dirty="0"/>
              <a:t> 추가해서 항상 </a:t>
            </a:r>
            <a:r>
              <a:rPr lang="en-US" altLang="ko-KR" dirty="0" err="1"/>
              <a:t>load_factor</a:t>
            </a:r>
            <a:r>
              <a:rPr lang="en-US" altLang="ko-KR" dirty="0"/>
              <a:t> &lt;= </a:t>
            </a:r>
            <a:r>
              <a:rPr lang="en-US" altLang="ko-KR" dirty="0" err="1"/>
              <a:t>max_load_factor</a:t>
            </a:r>
            <a:r>
              <a:rPr lang="ko-KR" altLang="en-US" dirty="0"/>
              <a:t>가 유지되도록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en-US" altLang="ko-KR" dirty="0" err="1"/>
              <a:t>max_load_factor</a:t>
            </a:r>
            <a:r>
              <a:rPr lang="ko-KR" altLang="en-US" dirty="0"/>
              <a:t> 함수는 인자를 취하는 설정 함수</a:t>
            </a:r>
            <a:r>
              <a:rPr lang="en-US" altLang="ko-KR" dirty="0"/>
              <a:t>(Setter) </a:t>
            </a:r>
            <a:r>
              <a:rPr lang="ko-KR" altLang="en-US" dirty="0"/>
              <a:t>버전도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87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즉</a:t>
            </a:r>
            <a:r>
              <a:rPr lang="en-US" altLang="ko-KR" dirty="0"/>
              <a:t>, rehash </a:t>
            </a:r>
            <a:r>
              <a:rPr lang="ko-KR" altLang="en-US" dirty="0"/>
              <a:t>함수는 </a:t>
            </a:r>
            <a:r>
              <a:rPr lang="en-US" altLang="ko-KR" dirty="0" err="1"/>
              <a:t>bucket_count</a:t>
            </a:r>
            <a:r>
              <a:rPr lang="en-US" altLang="ko-KR" dirty="0"/>
              <a:t> &gt;= n &amp;&amp; </a:t>
            </a:r>
            <a:r>
              <a:rPr lang="en-US" altLang="ko-KR" dirty="0" err="1"/>
              <a:t>bucket_count</a:t>
            </a:r>
            <a:r>
              <a:rPr lang="en-US" altLang="ko-KR" dirty="0"/>
              <a:t> &gt; size / </a:t>
            </a:r>
            <a:r>
              <a:rPr lang="en-US" altLang="ko-KR" dirty="0" err="1"/>
              <a:t>max_load_factor</a:t>
            </a:r>
            <a:r>
              <a:rPr lang="ko-KR" altLang="en-US" dirty="0"/>
              <a:t>가 되도록 컨테이너를 재구성한다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ko-KR" altLang="en-US" dirty="0" err="1"/>
              <a:t>버킷</a:t>
            </a:r>
            <a:r>
              <a:rPr lang="ko-KR" altLang="en-US" dirty="0"/>
              <a:t> 개수가 </a:t>
            </a:r>
            <a:r>
              <a:rPr lang="en-US" altLang="ko-KR" dirty="0"/>
              <a:t>N</a:t>
            </a:r>
            <a:r>
              <a:rPr lang="ko-KR" altLang="en-US" dirty="0"/>
              <a:t>보다 크면</a:t>
            </a:r>
            <a:r>
              <a:rPr lang="en-US" altLang="ko-KR" dirty="0"/>
              <a:t>, </a:t>
            </a:r>
            <a:r>
              <a:rPr lang="ko-KR" altLang="en-US" dirty="0"/>
              <a:t>아무 일도 하지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라이브러리에서는 포인터를 포함한 내장 타입과</a:t>
            </a:r>
            <a:r>
              <a:rPr lang="en-US" altLang="ko-KR" dirty="0"/>
              <a:t>, string, </a:t>
            </a:r>
            <a:r>
              <a:rPr lang="ko-KR" altLang="en-US" dirty="0"/>
              <a:t>스마트 포인터 타입 등에 대해 특수화된 </a:t>
            </a:r>
            <a:r>
              <a:rPr lang="en-US" altLang="ko-KR" dirty="0"/>
              <a:t>hash </a:t>
            </a:r>
            <a:r>
              <a:rPr lang="ko-KR" altLang="en-US" dirty="0"/>
              <a:t>템플릿을 제공한다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내장 타입을 제외한 라이브러리 타입에 대해서는 일부에 한해서 제공된다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만약</a:t>
            </a:r>
            <a:r>
              <a:rPr lang="en-US" altLang="ko-KR" dirty="0"/>
              <a:t>, </a:t>
            </a:r>
            <a:r>
              <a:rPr lang="ko-KR" altLang="en-US" dirty="0"/>
              <a:t>정의한 타입이 이미 상등 연산자를 정의하고 있다면</a:t>
            </a:r>
            <a:r>
              <a:rPr lang="en-US" altLang="ko-KR" dirty="0"/>
              <a:t>, </a:t>
            </a:r>
            <a:r>
              <a:rPr lang="ko-KR" altLang="en-US" dirty="0"/>
              <a:t>해시 </a:t>
            </a:r>
            <a:r>
              <a:rPr lang="ko-KR" altLang="en-US" dirty="0" err="1"/>
              <a:t>함수까지만</a:t>
            </a:r>
            <a:r>
              <a:rPr lang="ko-KR" altLang="en-US" dirty="0"/>
              <a:t> 타입 선언</a:t>
            </a:r>
            <a:r>
              <a:rPr lang="en-US" altLang="ko-KR" dirty="0"/>
              <a:t>/</a:t>
            </a:r>
            <a:r>
              <a:rPr lang="ko-KR" altLang="en-US" dirty="0"/>
              <a:t>인자 제공을 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생성자의 첫 인자는 </a:t>
            </a:r>
            <a:r>
              <a:rPr lang="ko-KR" altLang="en-US" dirty="0" err="1"/>
              <a:t>버킷</a:t>
            </a:r>
            <a:r>
              <a:rPr lang="ko-KR" altLang="en-US" dirty="0"/>
              <a:t> 크기이다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086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노드 기반으로 동작하는 연관 컨테이너 특성상 무효화가 매우 빈번하게 일어나지는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03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clear, reserve, operator=</a:t>
            </a:r>
            <a:r>
              <a:rPr lang="ko-KR" altLang="en-US" dirty="0"/>
              <a:t>과 같은 연산도 무조건 반복자 무효화를 발생시킨다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swap </a:t>
            </a:r>
            <a:r>
              <a:rPr lang="ko-KR" altLang="en-US" dirty="0"/>
              <a:t>연산은 </a:t>
            </a:r>
            <a:r>
              <a:rPr lang="en-US" altLang="ko-KR" dirty="0"/>
              <a:t>end </a:t>
            </a:r>
            <a:r>
              <a:rPr lang="ko-KR" altLang="en-US" dirty="0"/>
              <a:t>반복자를 제외하면 반복자를 </a:t>
            </a:r>
            <a:r>
              <a:rPr lang="ko-KR" altLang="en-US" dirty="0" err="1"/>
              <a:t>무효화시키지</a:t>
            </a:r>
            <a:r>
              <a:rPr lang="ko-KR" altLang="en-US" dirty="0"/>
              <a:t> 않는다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O(log(size))</a:t>
            </a:r>
          </a:p>
          <a:p>
            <a:pPr marL="0" indent="0">
              <a:buNone/>
            </a:pPr>
            <a:r>
              <a:rPr lang="en-US" altLang="ko-KR" dirty="0"/>
              <a:t>A2. O(log(size)) (</a:t>
            </a:r>
            <a:r>
              <a:rPr lang="ko-KR" altLang="en-US" dirty="0"/>
              <a:t>단</a:t>
            </a:r>
            <a:r>
              <a:rPr lang="en-US" altLang="ko-KR" dirty="0"/>
              <a:t>, Hint</a:t>
            </a:r>
            <a:r>
              <a:rPr lang="ko-KR" altLang="en-US" dirty="0"/>
              <a:t>가 주어지고 삽입 지점이 </a:t>
            </a:r>
            <a:r>
              <a:rPr lang="en-US" altLang="ko-KR" dirty="0"/>
              <a:t>Hint </a:t>
            </a:r>
            <a:r>
              <a:rPr lang="ko-KR" altLang="en-US" dirty="0"/>
              <a:t>이전에 가까울수록 상수 시간에 가까워진다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반복자 범위로 추가하는 경우에는 </a:t>
            </a:r>
            <a:r>
              <a:rPr lang="en-US" altLang="ko-KR" dirty="0"/>
              <a:t>O(log(size) * N)</a:t>
            </a:r>
            <a:r>
              <a:rPr lang="ko-KR" altLang="en-US" dirty="0"/>
              <a:t>이 걸린다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A3. O(log(size))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반복자가 직접적으로 주어진 경우에는 상수 시간에 가깝다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</a:t>
            </a:r>
            <a:r>
              <a:rPr lang="ko-KR" altLang="en-US" dirty="0"/>
              <a:t> 트리 중에서도 보통은 </a:t>
            </a:r>
            <a:r>
              <a:rPr lang="en-US" altLang="ko-KR" dirty="0"/>
              <a:t>BST </a:t>
            </a:r>
            <a:r>
              <a:rPr lang="ko-KR" altLang="en-US" dirty="0"/>
              <a:t>구조를 취한다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O(log(size)) </a:t>
            </a:r>
            <a:r>
              <a:rPr lang="ko-KR" altLang="en-US" dirty="0"/>
              <a:t>외에도 별도 항이 존재하는 경우가 많다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78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Average:</a:t>
            </a:r>
            <a:r>
              <a:rPr lang="ko-KR" altLang="en-US" dirty="0"/>
              <a:t> </a:t>
            </a:r>
            <a:r>
              <a:rPr lang="en-US" altLang="ko-KR" dirty="0"/>
              <a:t>O(1), Worst:</a:t>
            </a:r>
            <a:r>
              <a:rPr lang="ko-KR" altLang="en-US" dirty="0"/>
              <a:t> </a:t>
            </a:r>
            <a:r>
              <a:rPr lang="en-US" altLang="ko-KR" dirty="0"/>
              <a:t>O(size)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</a:t>
            </a:r>
            <a:r>
              <a:rPr lang="ko-KR" altLang="en-US" dirty="0"/>
              <a:t> </a:t>
            </a:r>
            <a:r>
              <a:rPr lang="en-US" altLang="ko-KR" dirty="0"/>
              <a:t>Average:</a:t>
            </a:r>
            <a:r>
              <a:rPr lang="ko-KR" altLang="en-US" dirty="0"/>
              <a:t> </a:t>
            </a:r>
            <a:r>
              <a:rPr lang="en-US" altLang="ko-KR" dirty="0"/>
              <a:t>O(1), Worst:</a:t>
            </a:r>
            <a:r>
              <a:rPr lang="ko-KR" altLang="en-US" dirty="0"/>
              <a:t> </a:t>
            </a:r>
            <a:r>
              <a:rPr lang="en-US" altLang="ko-KR" dirty="0"/>
              <a:t>O(size)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범위를 추가하는 경우에는 </a:t>
            </a:r>
            <a:r>
              <a:rPr lang="en-US" altLang="ko-KR" dirty="0"/>
              <a:t>O(N) / O(N * size + N)</a:t>
            </a:r>
          </a:p>
          <a:p>
            <a:pPr marL="0" indent="0">
              <a:buNone/>
            </a:pPr>
            <a:r>
              <a:rPr lang="en-US" altLang="ko-KR" dirty="0"/>
              <a:t>A3. Average:</a:t>
            </a:r>
            <a:r>
              <a:rPr lang="ko-KR" altLang="en-US" dirty="0"/>
              <a:t> </a:t>
            </a:r>
            <a:r>
              <a:rPr lang="en-US" altLang="ko-KR" dirty="0"/>
              <a:t>O(1), Worst:</a:t>
            </a:r>
            <a:r>
              <a:rPr lang="ko-KR" altLang="en-US" dirty="0"/>
              <a:t> </a:t>
            </a:r>
            <a:r>
              <a:rPr lang="en-US" altLang="ko-KR" dirty="0"/>
              <a:t>O(size)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키로 찾는 경우에는 </a:t>
            </a:r>
            <a:r>
              <a:rPr lang="en-US" altLang="ko-KR" dirty="0"/>
              <a:t>O(count(key)) / O(size), </a:t>
            </a:r>
            <a:r>
              <a:rPr lang="ko-KR" altLang="en-US" dirty="0"/>
              <a:t>범위 삭제의 경우 </a:t>
            </a:r>
            <a:r>
              <a:rPr lang="en-US" altLang="ko-KR" dirty="0"/>
              <a:t>O(distance(b, e)) / O(size))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일반적으로 상수라고 표현했으나</a:t>
            </a:r>
            <a:r>
              <a:rPr lang="en-US" altLang="ko-KR" dirty="0"/>
              <a:t>, </a:t>
            </a:r>
            <a:r>
              <a:rPr lang="ko-KR" altLang="en-US" dirty="0"/>
              <a:t>정확하게 </a:t>
            </a:r>
            <a:r>
              <a:rPr lang="en-US" altLang="ko-KR" dirty="0"/>
              <a:t>O(1)</a:t>
            </a:r>
            <a:r>
              <a:rPr lang="ko-KR" altLang="en-US" dirty="0"/>
              <a:t>로 떨어지는 것은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개별적 요소에 대한 접근 연산은 순서 없는 컨테이너가 빠르지만</a:t>
            </a:r>
            <a:r>
              <a:rPr lang="en-US" altLang="ko-KR" dirty="0"/>
              <a:t>, </a:t>
            </a:r>
            <a:r>
              <a:rPr lang="ko-KR" altLang="en-US" dirty="0"/>
              <a:t>범위에 대한 접근 연산은 순서 있는 컨테이너가 보통 더 빠를 수 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정렬 알고리즘에 전달되는 호출 가능 객체 역시 연관 컨테이너의 키 타입과 같은 조건을 만족해야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1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두 키가 동등하면</a:t>
            </a:r>
            <a:r>
              <a:rPr lang="en-US" altLang="ko-KR" dirty="0"/>
              <a:t>, </a:t>
            </a:r>
            <a:r>
              <a:rPr lang="ko-KR" altLang="en-US" dirty="0"/>
              <a:t>컨테이너에서는 해당 키를 서로 같다고 간주한다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4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3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54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1EB3E-9858-4590-B479-DD4F4AE56206}"/>
              </a:ext>
            </a:extLst>
          </p:cNvPr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28. Associative Containers)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Pair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pair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타입에서 사용할 수 있는 연산들을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B0BA80-D84F-4F96-8A02-92446E17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78267"/>
              </p:ext>
            </p:extLst>
          </p:nvPr>
        </p:nvGraphicFramePr>
        <p:xfrm>
          <a:off x="886407" y="1754859"/>
          <a:ext cx="9983756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605144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pair&lt;T, U&gt; p;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T, U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타입인 멤버를 각각 값 초기화한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p.first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/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p.second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 저장된 각각의 멤버를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pair&lt;T, U&gt; p(x, y);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first/second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x/y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초기화한 객체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pair&lt;T, U&gt; p = {x, y};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make_pair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(x, y)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x, y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타입을 추론한 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x,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y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초기화한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생성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Pair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pair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타입에서 사용할 수 있는 연산들을 정리하면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B0BA80-D84F-4F96-8A02-92446E17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301"/>
              </p:ext>
            </p:extLst>
          </p:nvPr>
        </p:nvGraphicFramePr>
        <p:xfrm>
          <a:off x="886407" y="1754858"/>
          <a:ext cx="9983756" cy="328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605144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612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92628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p1 == p2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p1 != p2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first/second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멤버의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여부를 검사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58321"/>
                  </a:ext>
                </a:extLst>
              </a:tr>
              <a:tr h="174965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 p2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p1 &lt;= p2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p1 &gt; p2</a:t>
                      </a: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p1 &gt;= p2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각 멤버를 사전순으로 비교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1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7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Pair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두 객체를 하나의 객체로 묶을 필요가 있을 때 유용하게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74042D-3F2F-4189-9ACB-5FC7212B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205" y="1754859"/>
            <a:ext cx="781159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pair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데이터 멤버에 접근하는 방법에는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03D76E-E543-472D-A331-C666A8586A2D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8DD507-5FB5-400D-AE7A-5D278DA730F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first/second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멤버를 사용해서 접근한다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0DEBB-1F31-4600-BE8E-D7A0556A0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31" y="2527069"/>
            <a:ext cx="7973538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tie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활용하여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멤버에 접근할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AFB36-0F1B-430E-9F15-EC7698338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863" y="1754859"/>
            <a:ext cx="679227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간결한 코드를 위해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Structured Binding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B6ECD-6500-4265-9441-7E184F83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90" y="1754859"/>
            <a:ext cx="677322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Structured Binding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 형태로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79728D-7D8D-4A29-9E30-E84C3B537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79" y="1754859"/>
            <a:ext cx="6925642" cy="164805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91D03-E18E-437D-B739-BDE03F265F8C}"/>
              </a:ext>
            </a:extLst>
          </p:cNvPr>
          <p:cNvCxnSpPr/>
          <p:nvPr/>
        </p:nvCxnSpPr>
        <p:spPr>
          <a:xfrm>
            <a:off x="886408" y="39509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C781B4-EE48-47EA-9438-9EF9A1674DDF}"/>
              </a:ext>
            </a:extLst>
          </p:cNvPr>
          <p:cNvSpPr txBox="1"/>
          <p:nvPr/>
        </p:nvSpPr>
        <p:spPr>
          <a:xfrm>
            <a:off x="1601756" y="37108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표현식이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튜플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형태의 임시 객체에 복사된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멤버들이 각각의 이름에 바인딩된다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Structured Binding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 다양한 키워드를 함께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8540DB-0889-47DA-9B7A-801D0F62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41" y="1754859"/>
            <a:ext cx="753532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대해서도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Structured Binding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FD9A9-A87B-4BF3-83B5-3B1AF03B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600" y="1754859"/>
            <a:ext cx="6620799" cy="159089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C4FA78-24FF-43F2-9CBD-28C77F98C1CD}"/>
              </a:ext>
            </a:extLst>
          </p:cNvPr>
          <p:cNvCxnSpPr/>
          <p:nvPr/>
        </p:nvCxnSpPr>
        <p:spPr>
          <a:xfrm>
            <a:off x="886408" y="3893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2B81D-3EF3-4344-AC95-0931622853DB}"/>
              </a:ext>
            </a:extLst>
          </p:cNvPr>
          <p:cNvSpPr txBox="1"/>
          <p:nvPr/>
        </p:nvSpPr>
        <p:spPr>
          <a:xfrm>
            <a:off x="1601756" y="3653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식별자 수와 배열 요소의 수가 반드시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Structured Binding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비정적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멤버만 가지고 있으면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Structured Binding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C4FA78-24FF-43F2-9CBD-28C77F98C1CD}"/>
              </a:ext>
            </a:extLst>
          </p:cNvPr>
          <p:cNvCxnSpPr/>
          <p:nvPr/>
        </p:nvCxnSpPr>
        <p:spPr>
          <a:xfrm>
            <a:off x="886408" y="57990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22B81D-3EF3-4344-AC95-0931622853DB}"/>
              </a:ext>
            </a:extLst>
          </p:cNvPr>
          <p:cNvSpPr txBox="1"/>
          <p:nvPr/>
        </p:nvSpPr>
        <p:spPr>
          <a:xfrm>
            <a:off x="1601756" y="55589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식별자 수와 데이터 멤버의 수가 반드시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D07C72-4EBE-48C3-84A4-268708DD7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 컨테이너와는 다르게 키를 사용해서 요소를 저장하고 꺼낸다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라이브러리에는 총 여덟 가지의 연관 컨테이너가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B0BA80-D84F-4F96-8A02-92446E17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0781"/>
              </p:ext>
            </p:extLst>
          </p:nvPr>
        </p:nvGraphicFramePr>
        <p:xfrm>
          <a:off x="886408" y="2526907"/>
          <a:ext cx="10378624" cy="272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79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3332520">
                  <a:extLst>
                    <a:ext uri="{9D8B030D-6E8A-4147-A177-3AD203B41FA5}">
                      <a16:colId xmlns:a16="http://schemas.microsoft.com/office/drawing/2014/main" val="3966857584"/>
                    </a:ext>
                  </a:extLst>
                </a:gridCol>
                <a:gridCol w="2808398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  <a:gridCol w="2380914">
                  <a:extLst>
                    <a:ext uri="{9D8B030D-6E8A-4147-A177-3AD203B41FA5}">
                      <a16:colId xmlns:a16="http://schemas.microsoft.com/office/drawing/2014/main" val="3527291877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컨테이너에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map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값 쌍을 담는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unordered_map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해쉬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map.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값인 컨테이너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unordered_set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해쉬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multimap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여러 번 나타날 수 있는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map.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unordered_multimap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해쉬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multimap.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multiset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여러 번 나타날 수 있는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set.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unordered_multiset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해쉬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multiset.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 내부에는 키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타입에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key_type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컨테이너 타입의 키 타입이며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value_type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컨테이너 타입의 값 타입을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C19F1-2127-47D7-AA23-6438D713A2B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C0FD6-C8C1-44AB-87FF-CFC380992F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계열의 컨테이너에서는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key_type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value_type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CA0419-B371-4A9A-904A-5E686899BF5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8CADD-B2DD-4916-8FC7-B38395DC618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계열의 컨테이너에는 키와 연관된 타입을 나타내는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mapped_type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E6745F-BCCC-4ECF-8C42-620FCB16878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8F83BA-1E31-4137-BF07-AE49006008B1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계열의 컨테이너의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value_type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pair&lt;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key_type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mapped_type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형태를 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3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컨테이너의 반복자를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컨테이너의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value_type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참조자가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68BB2F-1C68-442A-9999-434B16D3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84" y="2524432"/>
            <a:ext cx="7211431" cy="381053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CFAAF1-8651-4507-9E31-AAD1260C759D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41DAE5-32C6-43AC-A4C4-6FC6CE1E8A5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5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set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 컨테이너에 정의된 반복자에서는 컨테이너의 요소를 읽는 것만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41FB1D-FC0A-46E0-878F-1316E291729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CE9FAC-5B04-4BE2-B515-2F11C14B2D5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일단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iterator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const_iterator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모두 정의하지만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반복자 모두 요소를 읽는 것만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B675C3-B8C7-4620-B54E-34766885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59" y="2524432"/>
            <a:ext cx="560148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함수를 사용하지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41FB1D-FC0A-46E0-878F-1316E291729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CE9FAC-5B04-4BE2-B515-2F11C14B2D5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키는 수정 불가능하므로 요소 기록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 정렬 알고리즘에 연관 컨테이너 반복자를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21C924-3740-4A57-969C-F3AB18BEB1A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1EAF11-4374-440B-AF55-A445B3FB7DC4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읽는 알고리즘을 사용할 수는 있으나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 읽기 알고리즘 함수는 순차열을 검색하므로 성능상 좋지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2EDF5F-63E7-4361-BF84-D1B4D0DF37B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201346-342F-4A7D-A9E3-CB7D74629653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성능이 좋지 않을까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B3A204-4AB1-443C-B322-01EEFC8CF11B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971195-6566-42DC-9007-B0A29A2194C8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알고리즘 함수를 연관 컨테이너와 함께 사용할 때는 주로 연관 컨테이너는 출발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목적지로 쓰인다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11" grpId="0"/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insert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요소나 반복자 범위 내 요소들을 컨테이너에 추가한다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41FB1D-FC0A-46E0-878F-1316E291729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CE9FAC-5B04-4BE2-B515-2F11C14B2D5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유일 키를 담는 연관 컨테이너에서는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존재하는 요소를 삽입하려 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연산이 무시된다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B38D66-6606-4085-A4B2-6B6D1AA8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3892"/>
              </p:ext>
            </p:extLst>
          </p:nvPr>
        </p:nvGraphicFramePr>
        <p:xfrm>
          <a:off x="886407" y="2524432"/>
          <a:ext cx="9983756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605144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(v)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컨테이너에 삽입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pair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 범위를 삽입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중괄호로 둘러싼 값 목록을 삽입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void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c.insert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hint_iter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v)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값을 위한 검색 시작 위치를 명시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insert(v)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c.emplace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value_type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만들어 컨테이너에 삽입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48186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c.emplace_hint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…)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새 값을 위한 검색 시작 위치를 명시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emplace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1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 각 단어가 나타난 횟수를 구하는 코드를 작성해보면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D63C5-54A4-402B-8EDE-0BBC9076B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1754859"/>
            <a:ext cx="844985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erase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요소 또는 반복자 범위 내 요소들을 삭제한다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B38D66-6606-4085-A4B2-6B6D1AA8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00528"/>
              </p:ext>
            </p:extLst>
          </p:nvPr>
        </p:nvGraphicFramePr>
        <p:xfrm>
          <a:off x="886407" y="1754859"/>
          <a:ext cx="9983756" cy="217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605144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모두 제거하고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제거한 요소 수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(p)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나타내는 요소 제거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p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다음 반복자를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c.erase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(b, e)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반복자 범위를 제거하고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8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7D33F-9330-4587-8721-B49A5DE5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810" y="1754859"/>
            <a:ext cx="71923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map/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unordered_map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색인 연산자와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785C02-104C-4F3A-A1FE-48BFDA3E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03589"/>
              </p:ext>
            </p:extLst>
          </p:nvPr>
        </p:nvGraphicFramePr>
        <p:xfrm>
          <a:off x="886407" y="1754859"/>
          <a:ext cx="9983756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605144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c[k]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c.at(k)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요소에 대한 접근을 확인 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B1C2A37-C42C-4EF3-8A53-8C3705CE61EF}"/>
              </a:ext>
            </a:extLst>
          </p:cNvPr>
          <p:cNvCxnSpPr/>
          <p:nvPr/>
        </p:nvCxnSpPr>
        <p:spPr>
          <a:xfrm>
            <a:off x="886408" y="39355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ED584E-6679-4791-84DD-011D199E4CC1}"/>
              </a:ext>
            </a:extLst>
          </p:cNvPr>
          <p:cNvSpPr txBox="1"/>
          <p:nvPr/>
        </p:nvSpPr>
        <p:spPr>
          <a:xfrm>
            <a:off x="1601756" y="36954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연산 시 컨테이너에 키가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이며 값 초기화한 새 요소를 추가한다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F5B4EB-98E8-4514-BE34-701DC8552AF4}"/>
              </a:ext>
            </a:extLst>
          </p:cNvPr>
          <p:cNvCxnSpPr/>
          <p:nvPr/>
        </p:nvCxnSpPr>
        <p:spPr>
          <a:xfrm>
            <a:off x="886408" y="470514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CE3488-AC7A-4636-BE35-02028402ABA0}"/>
              </a:ext>
            </a:extLst>
          </p:cNvPr>
          <p:cNvSpPr txBox="1"/>
          <p:nvPr/>
        </p:nvSpPr>
        <p:spPr>
          <a:xfrm>
            <a:off x="1601756" y="446498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호출 시 컨테이너에 키가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out_of_range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095E4B-EF60-460E-BC1F-AC30C6B0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84" y="1754859"/>
            <a:ext cx="79354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map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쌍을 담는 컨테이너로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배열로도 불린다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set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단순하게 키만 모여져 있는 컨테이너이다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42F75-140B-4C44-8533-961B3B2F3068}"/>
              </a:ext>
            </a:extLst>
          </p:cNvPr>
          <p:cNvCxnSpPr/>
          <p:nvPr/>
        </p:nvCxnSpPr>
        <p:spPr>
          <a:xfrm>
            <a:off x="886408" y="52826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376486-2F5A-463A-B757-18D0D3AE4112}"/>
              </a:ext>
            </a:extLst>
          </p:cNvPr>
          <p:cNvSpPr txBox="1"/>
          <p:nvPr/>
        </p:nvSpPr>
        <p:spPr>
          <a:xfrm>
            <a:off x="1601756" y="50424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빈 컨테이너를 생성하는 기본 생성자도 존재하며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타입이 같은 컨테이너의 복사본으로도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3698CC-136E-48C4-9C78-176DF0B2F02C}"/>
              </a:ext>
            </a:extLst>
          </p:cNvPr>
          <p:cNvCxnSpPr/>
          <p:nvPr/>
        </p:nvCxnSpPr>
        <p:spPr>
          <a:xfrm>
            <a:off x="886408" y="60521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AF7A2F-AF4C-4CCF-8188-CE6D0910EBFA}"/>
              </a:ext>
            </a:extLst>
          </p:cNvPr>
          <p:cNvSpPr txBox="1"/>
          <p:nvPr/>
        </p:nvSpPr>
        <p:spPr>
          <a:xfrm>
            <a:off x="1601756" y="58120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 타입으로 변환할 수 있는 값의 범위를 통해 컨테이너를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70ACE3-6C75-4428-9B2B-4499B4A22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05" y="2524432"/>
            <a:ext cx="799259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컨테이너에는 지정한 요소를 찾거나 접근하기 위한 다양한 연산이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B38D66-6606-4085-A4B2-6B6D1AA8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26594"/>
              </p:ext>
            </p:extLst>
          </p:nvPr>
        </p:nvGraphicFramePr>
        <p:xfrm>
          <a:off x="886407" y="1754859"/>
          <a:ext cx="9983756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09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413666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c.find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첫 요소에 대한 반복자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존재하지 않으면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end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 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유일 키 컨테이너는 항상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0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c.lower_bound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보다 작지 않은 첫 요소에 대한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c.upper_bound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보다 큰 첫 요소에 대한 반복자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60171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c.equal_range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나타내는 반복자 범위를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pair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7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21CC8-92B3-4B26-AA06-912DB2B2B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78" y="1754859"/>
            <a:ext cx="819264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수행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6328B8-0A8A-4C2E-876F-01EFF49FF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731" y="1754859"/>
            <a:ext cx="743053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66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multimap/multiset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특정 키를 가지는 모든 요소를 찾아내고 싶으면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94C055-0689-41AC-A870-D16FF53A504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688CD-11D4-42FA-A8CD-6B65909AC7A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find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count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사용해서 요소를 탐색할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8E7B17-8AEE-451C-B1F1-92EA32A77E2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9548D0-45F5-40F4-903F-55D411158F8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lower_bound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upper_bound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사용해서 요소를 탐색할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F31F56-3154-4DE0-ADA3-5FA3CCE77854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0543D5-12E9-4169-BE19-60342A8145F7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equal_range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사용해서 요소를 탐색할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66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find/count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활용하면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중복된 키를 가지는 요소를 모두 찾아낼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DD262-8CD6-4FF5-8BD2-5FA174FC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890" y="1754859"/>
            <a:ext cx="695422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66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lower_bound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upper_bound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중복된 키를 가지는 요소를 모두 찾아낼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7F1E8-20C0-4220-A1FE-FFAD2509D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99" y="1754859"/>
            <a:ext cx="843080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Operations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66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equal_range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중복된 키를 가지는 요소를 모두 찾아낼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C6667-77D6-43F6-8DC2-5A44C1AC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31" y="1754859"/>
            <a:ext cx="797353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순서 없는 컨테이너를 라이브러리에서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94C055-0689-41AC-A870-D16FF53A504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688CD-11D4-42FA-A8CD-6B65909AC7A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구성할 때 비교 연산을 사용하지 않고 해시 함수와 상등 연산자를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317A0-1FB2-47A4-9E00-EE12E1D3C99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없는 컨테이너는 해시 관리 연산을 제외하면 순서 있는 컨테이너와 동일한 연산을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360069-F759-48C7-B416-E830AA3F696A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B67097-9827-4D71-BA8F-475E6EF4E3EA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흔히 순서 있는 컨테이너 대신 대응되는 순서 없는 컨테이너를 쓸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8A7C41-E991-4347-A7F4-ECAD875C6D9F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C097C9-ED93-4566-B0CC-44FB3DF9ACD2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컨테이너는 요소를 순서대로 저장하지 않으므로 요소가 나타나는 순서가 조금 달라질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7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없는 컨테이너는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(bucket)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모음으로 구성된다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94C055-0689-41AC-A870-D16FF53A504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688CD-11D4-42FA-A8CD-6B65909AC7A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요소가 하나 이상 담기게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360069-F759-48C7-B416-E830AA3F696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B67097-9827-4D71-BA8F-475E6EF4E3E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컨테이너는 해시 함수를 사용해서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사상한다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90D09-1658-4139-B786-A387A73A0953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요소에 접근할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요소의 해시 코드를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계산해서 검색할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찾는다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7F7FBB-7F35-428E-B470-424DA6074FC8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CB856-8E91-415C-9C6D-930B750C3909}"/>
              </a:ext>
            </a:extLst>
          </p:cNvPr>
          <p:cNvSpPr txBox="1"/>
          <p:nvPr/>
        </p:nvSpPr>
        <p:spPr>
          <a:xfrm>
            <a:off x="1601756" y="412513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해시 값이 같은 요소를 모두 같은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넣으므로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키가 허용되면 키가 같은 요소는 같은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0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7" grpId="0"/>
      <p:bldP spid="22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해시 함수는 반드시 같은 인자로 호출했을 때 항상 같은 결과를 반환해야만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94C055-0689-41AC-A870-D16FF53A504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688CD-11D4-42FA-A8CD-6B65909AC7A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이상적으로는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해시 함수가 각 특정 값을 특정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버킷에만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사상해야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360069-F759-48C7-B416-E830AA3F696A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B67097-9827-4D71-BA8F-475E6EF4E3E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해시 함수는 키가 다른 요소를 같은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사상할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8157-D737-4F7E-BF34-2956C8879BFF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여러 요소가 존재하면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요소들을 순차적으로 검색해서 원하는 요소를 찾는다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7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map/set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키는 반드시 유일해야 하므로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지정한 키를 사용하는 요소는 오직 하나만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multimap/multiset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이런 제약이 존재하지 않아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키가 같은 요소가 여럿 존재할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F7B2A-EB32-44BE-873C-BAD7519F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3355560"/>
            <a:ext cx="8449854" cy="1867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887F7-1F7F-4689-B19B-54210514D5D1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출력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8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없는 컨테이너의 해시 관리 연산에는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0E8C8F-3309-4439-B6F4-18EB3091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72642"/>
              </p:ext>
            </p:extLst>
          </p:nvPr>
        </p:nvGraphicFramePr>
        <p:xfrm>
          <a:off x="886407" y="1754859"/>
          <a:ext cx="9983756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09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413666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c.bucket_count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사용 중인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c.max_bucket_count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해당 컨테이너에서 담을 수 있는 가장 큰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c.bucket_size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번째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버킷의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요소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c.bucket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(k)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키가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k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요소를 찾을 수 있는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60171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c.load_factor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당 평균 요소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float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7609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c.max_load_factor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유지하려는 평균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버킷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크기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float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9364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75C7C53-A8BF-4973-82DC-DD0339A22615}"/>
              </a:ext>
            </a:extLst>
          </p:cNvPr>
          <p:cNvCxnSpPr/>
          <p:nvPr/>
        </p:nvCxnSpPr>
        <p:spPr>
          <a:xfrm>
            <a:off x="886408" y="6112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822236-3991-4709-AEFC-9E0559FC2AFB}"/>
              </a:ext>
            </a:extLst>
          </p:cNvPr>
          <p:cNvSpPr txBox="1"/>
          <p:nvPr/>
        </p:nvSpPr>
        <p:spPr>
          <a:xfrm>
            <a:off x="1601756" y="5872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load_factor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6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없는 컨테이너의 해시 관리 연산에는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0E8C8F-3309-4439-B6F4-18EB3091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4858"/>
              </p:ext>
            </p:extLst>
          </p:nvPr>
        </p:nvGraphicFramePr>
        <p:xfrm>
          <a:off x="886407" y="1754859"/>
          <a:ext cx="9983756" cy="163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090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413666">
                  <a:extLst>
                    <a:ext uri="{9D8B030D-6E8A-4147-A177-3AD203B41FA5}">
                      <a16:colId xmlns:a16="http://schemas.microsoft.com/office/drawing/2014/main" val="254631031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사용할 수 있는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c.rehash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bucket_count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&gt;= 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되도록 저장 공간을 재구성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c.reserve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(n)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rehash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하지 않고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컨테이너에서 요소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개를 담을 수 있게 재구성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86B16E-B944-4DF6-91B1-51007F222CD2}"/>
              </a:ext>
            </a:extLst>
          </p:cNvPr>
          <p:cNvCxnSpPr/>
          <p:nvPr/>
        </p:nvCxnSpPr>
        <p:spPr>
          <a:xfrm>
            <a:off x="886408" y="39355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4E660B-2ED8-467E-BC3E-9B826F7507D5}"/>
              </a:ext>
            </a:extLst>
          </p:cNvPr>
          <p:cNvSpPr txBox="1"/>
          <p:nvPr/>
        </p:nvSpPr>
        <p:spPr>
          <a:xfrm>
            <a:off x="1601756" y="36954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rehash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항상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max_load_factor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유지하는 방향에서 컨테이너를 재구성한다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컨테이너는 키 타입에 상등 연산자를 적용해서 요소를 비교한다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94C055-0689-41AC-A870-D16FF53A504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688CD-11D4-42FA-A8CD-6B65909AC7A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있는 컨테이너와 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상등 연산자 대신 비교에 사용될 연산을 제공할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8157-D737-4F7E-BF34-2956C8879BFF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컨테이너는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hash&lt;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key_type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요소에 대한 해시 코드를 생성한다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A6483A-2586-450D-A602-63B59BA4D3E6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91C97-958C-4475-8463-F5A53944654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 정의한 클래스 타입을 키 타입으로 하는 컨테이너는 직접 정의할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831875-DB2D-42E7-B64F-AB32780A5B2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D60E63-66E0-460C-A5B2-71559F23D0AE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 타입에 대한 특수화 템플릿을 제공하거나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해시 함수로 쓰일 연산을 직접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2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Unordered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타입에 대한 순서 없는 컨테이너를 만들기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 연산이 제공되어야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2F18B-5637-4AFB-86FC-1A86DC23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6" y="1754859"/>
            <a:ext cx="8842468" cy="41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Invalidation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컨테이너와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연관 컨테이너 연산 시에도 반복자 무효화가 나타날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242F64-85CF-422A-9ED9-9BD85359129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0093B-3CA8-438E-8E7C-5B3BD561382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무효화된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사용하면 미정의 행동이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735C1-1AC0-4193-8E11-DF5799BE9401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map/set/multiset/multimap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요소 추가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삭제로 인한 반복자 무효화가 발생하지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AE41F1-34D1-475B-B0E7-079B0D3B18C4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1C68DC-FCDD-445A-AF87-9C3BAC448E7E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삭제의 경우 제거된 요소와 관련된 반복자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참조자는 무효화가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8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Invalidation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Rehashing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일어나면 모든 반복자가 무효화된다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242F64-85CF-422A-9ED9-9BD85359129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0093B-3CA8-438E-8E7C-5B3BD561382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참조자와 포인터에 대한 무효화는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AE41F1-34D1-475B-B0E7-079B0D3B18C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1C68DC-FCDD-445A-AF87-9C3BAC448E7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보통은 요소 삽입 시 무효화가 발생하지 않지만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 삽입 도중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Rehash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발생하면 무효화가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4E554-DAC9-4B3F-B795-B6F92EF7677A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없는 컨테이너에서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제거할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요소에 대한 반복자만 무효화된다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3694D2-27F4-45F8-AF9F-9DB715FC6A76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EBC101-1F42-4CD3-8EF4-BCA7FB99EA6B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참조자와 포인터도 무효화된다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2" grpId="0"/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Complexity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map/set/multimap/multiset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일반적으로 트리 구조를 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242F64-85CF-422A-9ED9-9BD85359129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0093B-3CA8-438E-8E7C-5B3BD561382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트리 구조를 통해서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컨테이너는 효율적으로 요소들을 정렬된 상태로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D2F4B-05A3-4DF7-93CB-B4F1E29734B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있는 컨테이너가 트리 구조를 취하고 있다는 사실을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질문에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0D7345-E0D7-445F-96E8-12D08C0BED82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BAB780-E010-45E6-A393-76EA556D476A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컨테이너의 요소 접근에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84EE0B-898C-4B76-98EC-3E1299F9E6D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A0D0BE-C7A5-4D0E-ADA4-A0AAA4E35BC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컨테이너의 요소 추가에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D5CC37-4D52-459B-AC75-2EF5EE872596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3778DE-1C7D-49BE-ADA5-58B39936F796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있는 컨테이너의 요소 삭제에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5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Complexity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없는 컨테이너는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구조를 취하고 있는 컨테이너이다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242F64-85CF-422A-9ED9-9BD85359129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0093B-3CA8-438E-8E7C-5B3BD561382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키에 대한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해쉬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값을 계산하여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안에 요소를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D2F4B-05A3-4DF7-93CB-B4F1E29734B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없는 컨테이너가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버킷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구조를 취하고 있다는 사실을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질문에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0D7345-E0D7-445F-96E8-12D08C0BED82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BAB780-E010-45E6-A393-76EA556D476A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없는 컨테이너의 요소 접근에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84EE0B-898C-4B76-98EC-3E1299F9E6D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A0D0BE-C7A5-4D0E-ADA4-A0AAA4E35BC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없는 컨테이너의 요소 추가에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D5CC37-4D52-459B-AC75-2EF5EE872596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3778DE-1C7D-49BE-ADA5-58B39936F796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없는 컨테이너의 요소 삭제에 대한 시간 복잡도는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컨테이너에서 키로 사용되는 타입은 특정 조건을 만족해야만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있는 컨테이너에서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 타입으로 사용되기 위해서는 해당 타입의 객체끼리 비교가 가능해야만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C19F1-2127-47D7-AA23-6438D713A2B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C0FD6-C8C1-44AB-87FF-CFC380992F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라이브러리에서는 해당 키 타입에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‘&lt;‘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사용해서 키를 비교한다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CA0419-B371-4A9A-904A-5E686899BF5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8CADD-B2DD-4916-8FC7-B38395DC618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직접 만든 비교 연산을 사용하게 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EA0D1-5E96-40A0-A494-264DC789B7F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F84629-2F38-43EC-91D5-3DFE4AA9A6B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제공되는 비교 연산은 반드시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순약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(strict weak ordering)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만족하는 연산이어야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0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 연산이 아래의 성질을 가지고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순약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순서를 만족한다고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모두 상대보다 작을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‘x &lt; y’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절대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작지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C19F1-2127-47D7-AA23-6438D713A2B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C0FD6-C8C1-44AB-87FF-CFC380992F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y, 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‘x &lt; y’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‘y &lt; z’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‘x &lt; z’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CA0419-B371-4A9A-904A-5E686899BF5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8CADD-B2DD-4916-8FC7-B38395DC618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모두가 상대보다 작지 않으면 두 객체는 동등하다고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EEA0D1-5E96-40A0-A494-264DC789B7F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F84629-2F38-43EC-91D5-3DFE4AA9A6B3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동등하고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동등하면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동등해야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2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컨테이너에서 요소를 구성할 때 사용하는 연산의 타입은 컨테이너 자체 타입의 일부가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비교 연산이 아닌 연산을 사용하는 경우에는 타입에 연산의 타입을 명시해야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C19F1-2127-47D7-AA23-6438D713A2B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C0FD6-C8C1-44AB-87FF-CFC380992F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 타입에 연산의 타입을 명시한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인자에 사용하고자 하는 연산을 전달한다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5BD4A-17E0-4B9E-936B-415FE8929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83" y="3294005"/>
            <a:ext cx="884043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Association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53E400-9794-4742-886F-8B6EE968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43" y="1754859"/>
            <a:ext cx="7212994" cy="4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Pair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연관 컨테이너는 라이브러리에서 제공하는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타입과 밀접한 관련을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두 데이터 멤버를 담는 템플릿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C19F1-2127-47D7-AA23-6438D713A2BF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C0FD6-C8C1-44AB-87FF-CFC380992F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생성할 때는 두개의 타입을 지정하며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타입에 맞는 값을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CA0419-B371-4A9A-904A-5E686899BF56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8CADD-B2DD-4916-8FC7-B38395DC6182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pair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지정하는 두 개의 타입은 서로 같지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7900A-F9F2-4D0D-983B-40BA5E82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36" y="4063578"/>
            <a:ext cx="880232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3909</Words>
  <Application>Microsoft Office PowerPoint</Application>
  <PresentationFormat>와이드스크린</PresentationFormat>
  <Paragraphs>389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야놀자 야체 B</vt:lpstr>
      <vt:lpstr>Arial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 </cp:lastModifiedBy>
  <cp:revision>1780</cp:revision>
  <dcterms:created xsi:type="dcterms:W3CDTF">2017-02-13T14:50:04Z</dcterms:created>
  <dcterms:modified xsi:type="dcterms:W3CDTF">2019-08-28T11:34:35Z</dcterms:modified>
</cp:coreProperties>
</file>