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7"/>
  </p:notesMasterIdLst>
  <p:sldIdLst>
    <p:sldId id="27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4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70" r:id="rId39"/>
    <p:sldId id="371" r:id="rId40"/>
    <p:sldId id="369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1" r:id="rId50"/>
    <p:sldId id="382" r:id="rId51"/>
    <p:sldId id="380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6" r:id="rId65"/>
    <p:sldId id="397" r:id="rId66"/>
  </p:sldIdLst>
  <p:sldSz cx="12192000" cy="6858000"/>
  <p:notesSz cx="6858000" cy="9144000"/>
  <p:embeddedFontLst>
    <p:embeddedFont>
      <p:font typeface="맑은 고딕" panose="020B0503020000020004" pitchFamily="50" charset="-127"/>
      <p:regular r:id="rId68"/>
      <p:bold r:id="rId69"/>
    </p:embeddedFont>
    <p:embeddedFont>
      <p:font typeface="야놀자 야체 B" panose="02020603020101020101" pitchFamily="18" charset="-127"/>
      <p:bold r:id="rId70"/>
    </p:embeddedFont>
    <p:embeddedFont>
      <p:font typeface="야놀자 야체 R" panose="02020603020101020101" pitchFamily="18" charset="-127"/>
      <p:regular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구식 컴파일러에서는 타입 인자로 템플릿 클래스를 제공하려면 </a:t>
            </a:r>
            <a:r>
              <a:rPr lang="en-US" altLang="ko-KR" dirty="0"/>
              <a:t>vector&lt; vector&lt;string&gt; &gt;</a:t>
            </a:r>
            <a:r>
              <a:rPr lang="ko-KR" altLang="en-US" dirty="0"/>
              <a:t>처럼 중간에 여백이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순차 컨테이너 생성자 중</a:t>
            </a:r>
            <a:r>
              <a:rPr lang="en-US" altLang="ko-KR" dirty="0"/>
              <a:t>, </a:t>
            </a:r>
            <a:r>
              <a:rPr lang="ko-KR" altLang="en-US" dirty="0"/>
              <a:t>크기만 취하는 생성자를 생각해보자</a:t>
            </a:r>
            <a:r>
              <a:rPr lang="en-US" altLang="ko-KR" dirty="0"/>
              <a:t>. </a:t>
            </a:r>
            <a:r>
              <a:rPr lang="ko-KR" altLang="en-US" dirty="0"/>
              <a:t>만약 주어진 타입에 기본 생성자가 존재하지 않는다면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825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55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범위 내 요소가 없음을 뜻한다</a:t>
            </a:r>
            <a:r>
              <a:rPr lang="en-US" altLang="ko-KR" dirty="0"/>
              <a:t>. (Empty)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reference </a:t>
            </a:r>
            <a:r>
              <a:rPr lang="ko-KR" altLang="en-US" dirty="0"/>
              <a:t>타입 별칭은</a:t>
            </a:r>
            <a:r>
              <a:rPr lang="en-US" altLang="ko-KR" dirty="0"/>
              <a:t>, </a:t>
            </a:r>
            <a:r>
              <a:rPr lang="en-US" altLang="ko-KR" dirty="0" err="1"/>
              <a:t>value_type</a:t>
            </a:r>
            <a:r>
              <a:rPr lang="en-US" altLang="ko-KR" dirty="0"/>
              <a:t>&amp;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size_type</a:t>
            </a:r>
            <a:r>
              <a:rPr lang="ko-KR" altLang="en-US" dirty="0"/>
              <a:t>은 </a:t>
            </a:r>
            <a:r>
              <a:rPr lang="en-US" altLang="ko-KR" dirty="0"/>
              <a:t>unsigned, </a:t>
            </a:r>
            <a:r>
              <a:rPr lang="en-US" altLang="ko-KR" dirty="0" err="1"/>
              <a:t>difference_type</a:t>
            </a:r>
            <a:r>
              <a:rPr lang="ko-KR" altLang="en-US" dirty="0"/>
              <a:t>은 </a:t>
            </a:r>
            <a:r>
              <a:rPr lang="en-US" altLang="ko-KR" dirty="0"/>
              <a:t>signed </a:t>
            </a:r>
            <a:r>
              <a:rPr lang="ko-KR" altLang="en-US" dirty="0"/>
              <a:t>타입이다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해당 별칭들은</a:t>
            </a:r>
            <a:r>
              <a:rPr lang="en-US" altLang="ko-KR" dirty="0"/>
              <a:t>, </a:t>
            </a:r>
            <a:r>
              <a:rPr lang="ko-KR" altLang="en-US" dirty="0"/>
              <a:t>일반화 프로그래밍에서 쓰기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75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array </a:t>
            </a:r>
            <a:r>
              <a:rPr lang="ko-KR" altLang="en-US" dirty="0"/>
              <a:t>컨테이너는 반복자 범위로 생성할 수 없다</a:t>
            </a:r>
            <a:r>
              <a:rPr lang="en-US" altLang="ko-KR" dirty="0"/>
              <a:t>. (array </a:t>
            </a:r>
            <a:r>
              <a:rPr lang="ko-KR" altLang="en-US" dirty="0"/>
              <a:t>컨테이너의 생성자는 암시적으로 선언되었으며</a:t>
            </a:r>
            <a:r>
              <a:rPr lang="en-US" altLang="ko-KR" dirty="0"/>
              <a:t>, </a:t>
            </a:r>
            <a:r>
              <a:rPr lang="ko-KR" altLang="en-US" dirty="0"/>
              <a:t>집합 초기화 규칙을 따른다</a:t>
            </a:r>
            <a:r>
              <a:rPr lang="en-US" altLang="ko-KR" dirty="0"/>
              <a:t>. </a:t>
            </a:r>
            <a:r>
              <a:rPr lang="ko-KR" altLang="en-US" dirty="0"/>
              <a:t>기본 생성자 형식으로 초기화하면</a:t>
            </a:r>
            <a:r>
              <a:rPr lang="en-US" altLang="ko-KR" dirty="0"/>
              <a:t>, </a:t>
            </a:r>
            <a:r>
              <a:rPr lang="ko-KR" altLang="en-US" dirty="0"/>
              <a:t>내부는 미정의 값으로 초기화된다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8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size </a:t>
            </a:r>
            <a:r>
              <a:rPr lang="ko-KR" altLang="en-US" dirty="0"/>
              <a:t>멤버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2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 위 연산들은 </a:t>
            </a:r>
            <a:r>
              <a:rPr lang="en-US" altLang="ko-KR" dirty="0"/>
              <a:t>array </a:t>
            </a:r>
            <a:r>
              <a:rPr lang="ko-KR" altLang="en-US" dirty="0"/>
              <a:t>컨테이너에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21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상등</a:t>
            </a:r>
            <a:r>
              <a:rPr lang="en-US" altLang="ko-KR" dirty="0"/>
              <a:t>/</a:t>
            </a:r>
            <a:r>
              <a:rPr lang="ko-KR" altLang="en-US" dirty="0"/>
              <a:t>부등</a:t>
            </a:r>
            <a:r>
              <a:rPr lang="en-US" altLang="ko-KR" dirty="0"/>
              <a:t>/</a:t>
            </a:r>
            <a:r>
              <a:rPr lang="ko-KR" altLang="en-US" dirty="0"/>
              <a:t>비교 시에는 사전식</a:t>
            </a:r>
            <a:r>
              <a:rPr lang="en-US" altLang="ko-KR" dirty="0"/>
              <a:t>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lexicographical)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비교를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순서 없는 연관 컨테이너는 비교 연산을 지원하지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37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84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forward_list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역방향 반복자를 위한</a:t>
            </a:r>
            <a:r>
              <a:rPr lang="en-US" altLang="ko-KR" dirty="0"/>
              <a:t>, </a:t>
            </a:r>
            <a:r>
              <a:rPr lang="en-US" altLang="ko-KR" dirty="0" err="1"/>
              <a:t>reverse_iterator</a:t>
            </a:r>
            <a:r>
              <a:rPr lang="ko-KR" altLang="en-US" dirty="0"/>
              <a:t>와 </a:t>
            </a:r>
            <a:r>
              <a:rPr lang="en-US" altLang="ko-KR" dirty="0" err="1"/>
              <a:t>const_reverse_iterator</a:t>
            </a:r>
            <a:r>
              <a:rPr lang="ko-KR" altLang="en-US" dirty="0"/>
              <a:t>라는 별칭도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6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임의 접근 반복자가 지원되는 컨테이너는</a:t>
            </a:r>
            <a:r>
              <a:rPr lang="en-US" altLang="ko-KR" dirty="0"/>
              <a:t>, </a:t>
            </a:r>
            <a:r>
              <a:rPr lang="ko-KR" altLang="en-US" dirty="0"/>
              <a:t>아래와 같은 연산이 지원된다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Iter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Iter</a:t>
            </a:r>
            <a:r>
              <a:rPr lang="en-US" altLang="ko-KR" dirty="0"/>
              <a:t> – n</a:t>
            </a:r>
          </a:p>
          <a:p>
            <a:pPr marL="228600" indent="-228600">
              <a:buAutoNum type="arabicPeriod"/>
            </a:pPr>
            <a:r>
              <a:rPr lang="en-US" altLang="ko-KR" dirty="0"/>
              <a:t>Iter1 – Iter2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반복자 간 비교 연산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26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(a, iterator), (b, iterator), (c, </a:t>
            </a:r>
            <a:r>
              <a:rPr lang="en-US" altLang="ko-KR" dirty="0" err="1"/>
              <a:t>reverse_iterator</a:t>
            </a:r>
            <a:r>
              <a:rPr lang="en-US" altLang="ko-KR" dirty="0"/>
              <a:t>), (d, </a:t>
            </a:r>
            <a:r>
              <a:rPr lang="en-US" altLang="ko-KR" dirty="0" err="1"/>
              <a:t>reverse_iterator</a:t>
            </a:r>
            <a:r>
              <a:rPr lang="en-US" altLang="ko-KR" dirty="0"/>
              <a:t>), (e, </a:t>
            </a:r>
            <a:r>
              <a:rPr lang="en-US" altLang="ko-KR" dirty="0" err="1"/>
              <a:t>const_iterator</a:t>
            </a:r>
            <a:r>
              <a:rPr lang="en-US" altLang="ko-KR" dirty="0"/>
              <a:t>), (f, </a:t>
            </a:r>
            <a:r>
              <a:rPr lang="en-US" altLang="ko-KR" dirty="0" err="1"/>
              <a:t>const_iterator</a:t>
            </a:r>
            <a:r>
              <a:rPr lang="en-US" altLang="ko-KR" dirty="0"/>
              <a:t>), (g, </a:t>
            </a:r>
            <a:r>
              <a:rPr lang="en-US" altLang="ko-KR" dirty="0" err="1"/>
              <a:t>reverse_iterator</a:t>
            </a:r>
            <a:r>
              <a:rPr lang="en-US" altLang="ko-KR" dirty="0"/>
              <a:t>), (h, </a:t>
            </a:r>
            <a:r>
              <a:rPr lang="en-US" altLang="ko-KR" dirty="0" err="1"/>
              <a:t>reverse_iterator</a:t>
            </a:r>
            <a:r>
              <a:rPr lang="en-US" altLang="ko-KR" dirty="0"/>
              <a:t>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cbegin</a:t>
            </a:r>
            <a:r>
              <a:rPr lang="en-US" altLang="ko-KR" dirty="0"/>
              <a:t>/</a:t>
            </a:r>
            <a:r>
              <a:rPr lang="en-US" altLang="ko-KR" dirty="0" err="1"/>
              <a:t>cend</a:t>
            </a:r>
            <a:r>
              <a:rPr lang="en-US" altLang="ko-KR" dirty="0"/>
              <a:t> </a:t>
            </a:r>
            <a:r>
              <a:rPr lang="ko-KR" altLang="en-US" dirty="0"/>
              <a:t>계열 함수가 없었을 때는</a:t>
            </a:r>
            <a:r>
              <a:rPr lang="en-US" altLang="ko-KR" dirty="0"/>
              <a:t>, </a:t>
            </a:r>
            <a:r>
              <a:rPr lang="ko-KR" altLang="en-US" dirty="0"/>
              <a:t>명시적으로 변수의 타입을 </a:t>
            </a:r>
            <a:r>
              <a:rPr lang="en-US" altLang="ko-KR" dirty="0" err="1"/>
              <a:t>const_iterator</a:t>
            </a:r>
            <a:r>
              <a:rPr lang="ko-KR" altLang="en-US" dirty="0"/>
              <a:t>로 적어야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쓰기가 </a:t>
            </a:r>
            <a:r>
              <a:rPr lang="ko-KR" altLang="en-US" dirty="0" err="1"/>
              <a:t>필요없는</a:t>
            </a:r>
            <a:r>
              <a:rPr lang="ko-KR" altLang="en-US" dirty="0"/>
              <a:t> 경우에는 </a:t>
            </a:r>
            <a:r>
              <a:rPr lang="en-US" altLang="ko-KR" dirty="0" err="1"/>
              <a:t>cbegin</a:t>
            </a:r>
            <a:r>
              <a:rPr lang="en-US" altLang="ko-KR" dirty="0"/>
              <a:t>/</a:t>
            </a:r>
            <a:r>
              <a:rPr lang="en-US" altLang="ko-KR" dirty="0" err="1"/>
              <a:t>cend</a:t>
            </a:r>
            <a:r>
              <a:rPr lang="ko-KR" altLang="en-US" dirty="0"/>
              <a:t>를 사용하는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49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‘b’</a:t>
            </a:r>
            <a:r>
              <a:rPr lang="ko-KR" altLang="en-US" dirty="0"/>
              <a:t>와 </a:t>
            </a:r>
            <a:r>
              <a:rPr lang="en-US" altLang="ko-KR" dirty="0"/>
              <a:t>‘c’ </a:t>
            </a:r>
            <a:r>
              <a:rPr lang="ko-KR" altLang="en-US" dirty="0"/>
              <a:t>초기화에서 컴파일 오류가 발생한다</a:t>
            </a:r>
            <a:r>
              <a:rPr lang="en-US" altLang="ko-KR" dirty="0"/>
              <a:t>. (</a:t>
            </a:r>
            <a:r>
              <a:rPr lang="ko-KR" altLang="en-US" dirty="0"/>
              <a:t>복사 생성자를 사용할 때는</a:t>
            </a:r>
            <a:r>
              <a:rPr lang="en-US" altLang="ko-KR" dirty="0"/>
              <a:t>, </a:t>
            </a:r>
            <a:r>
              <a:rPr lang="ko-KR" altLang="en-US" dirty="0"/>
              <a:t>컨테이너의 종류도 일치해야 한다</a:t>
            </a:r>
            <a:r>
              <a:rPr lang="en-US" altLang="ko-KR" dirty="0"/>
              <a:t>.)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반복자 범위로 초기할 때 반드시 </a:t>
            </a:r>
            <a:r>
              <a:rPr lang="en-US" altLang="ko-KR" dirty="0"/>
              <a:t>begin/end </a:t>
            </a:r>
            <a:r>
              <a:rPr lang="ko-KR" altLang="en-US" dirty="0"/>
              <a:t>쌍으로만 초기화하라는 규칙은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856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array</a:t>
            </a:r>
            <a:r>
              <a:rPr lang="ko-KR" altLang="en-US" dirty="0"/>
              <a:t>는 해당 생성 방식을 전혀 지원하지 않으며</a:t>
            </a:r>
            <a:r>
              <a:rPr lang="en-US" altLang="ko-KR" dirty="0"/>
              <a:t>, string</a:t>
            </a:r>
            <a:r>
              <a:rPr lang="ko-KR" altLang="en-US" dirty="0"/>
              <a:t>은 첫 번째 생성자를 지원하지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항상 </a:t>
            </a:r>
            <a:r>
              <a:rPr lang="en-US" altLang="ko-KR" dirty="0" err="1"/>
              <a:t>initializer_list</a:t>
            </a:r>
            <a:r>
              <a:rPr lang="ko-KR" altLang="en-US" dirty="0"/>
              <a:t>를 받는 생성자와 혼동되지 않도록 주의해야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269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기본 생성한 </a:t>
            </a:r>
            <a:r>
              <a:rPr lang="en-US" altLang="ko-KR" dirty="0"/>
              <a:t>array </a:t>
            </a:r>
            <a:r>
              <a:rPr lang="ko-KR" altLang="en-US" dirty="0"/>
              <a:t>컨테이너의 요소는 기본 초기화된다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array </a:t>
            </a:r>
            <a:r>
              <a:rPr lang="ko-KR" altLang="en-US" dirty="0"/>
              <a:t>컨테이너끼리 대입을 수행할 때는</a:t>
            </a:r>
            <a:r>
              <a:rPr lang="en-US" altLang="ko-KR" dirty="0"/>
              <a:t>, </a:t>
            </a:r>
            <a:r>
              <a:rPr lang="ko-KR" altLang="en-US" dirty="0"/>
              <a:t>요소 타입과 컨테이너 크기가 모두 일치해야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901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(0, 30), (30, 30), (30,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대입 연산은 모든 컨테이너에서 지원된다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9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assign</a:t>
            </a:r>
            <a:r>
              <a:rPr lang="ko-KR" altLang="en-US" dirty="0"/>
              <a:t>은 연관 컨테이너와 </a:t>
            </a:r>
            <a:r>
              <a:rPr lang="en-US" altLang="ko-KR" dirty="0"/>
              <a:t>array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assign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컨테이너 크기는 </a:t>
            </a:r>
            <a:r>
              <a:rPr lang="en-US" altLang="ko-KR" dirty="0"/>
              <a:t>assign</a:t>
            </a:r>
            <a:r>
              <a:rPr lang="ko-KR" altLang="en-US" dirty="0"/>
              <a:t>에 주어진 요소 개수와 동일하게 변한다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21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(30, 10), (10, 30)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를 제외하면</a:t>
            </a:r>
            <a:r>
              <a:rPr lang="en-US" altLang="ko-KR" dirty="0"/>
              <a:t>, swap</a:t>
            </a:r>
            <a:r>
              <a:rPr lang="ko-KR" altLang="en-US" dirty="0"/>
              <a:t>에서는 요소의 복사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삽입이 일어나지 않는다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상수 시간에 연산이 끝난다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일반화를 위해서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비멤버</a:t>
            </a:r>
            <a:r>
              <a:rPr lang="ko-KR" altLang="en-US" dirty="0"/>
              <a:t> 버전을 사용하는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581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(3, 2)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요소를 이동시키지 않음은</a:t>
            </a:r>
            <a:r>
              <a:rPr lang="en-US" altLang="ko-KR" dirty="0"/>
              <a:t>, array</a:t>
            </a:r>
            <a:r>
              <a:rPr lang="ko-KR" altLang="en-US" dirty="0"/>
              <a:t>는 되지만 </a:t>
            </a:r>
            <a:r>
              <a:rPr lang="en-US" altLang="ko-KR" dirty="0"/>
              <a:t>string</a:t>
            </a:r>
            <a:r>
              <a:rPr lang="ko-KR" altLang="en-US" dirty="0"/>
              <a:t>은 안됨을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38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true / false / true / false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관계 연산을 수행하려면</a:t>
            </a:r>
            <a:r>
              <a:rPr lang="en-US" altLang="ko-KR" dirty="0"/>
              <a:t>, </a:t>
            </a:r>
            <a:r>
              <a:rPr lang="ko-KR" altLang="en-US" dirty="0"/>
              <a:t>반드시 템플릿 클래스의 타입이 완전히 일치해야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상등</a:t>
            </a:r>
            <a:r>
              <a:rPr lang="en-US" altLang="ko-KR" dirty="0"/>
              <a:t>/</a:t>
            </a:r>
            <a:r>
              <a:rPr lang="ko-KR" altLang="en-US" dirty="0"/>
              <a:t>관계 연산을 수행할 때는</a:t>
            </a:r>
            <a:r>
              <a:rPr lang="en-US" altLang="ko-KR" dirty="0"/>
              <a:t>, </a:t>
            </a:r>
            <a:r>
              <a:rPr lang="ko-KR" altLang="en-US" dirty="0"/>
              <a:t>요소의 상등</a:t>
            </a:r>
            <a:r>
              <a:rPr lang="en-US" altLang="ko-KR" dirty="0"/>
              <a:t>/</a:t>
            </a:r>
            <a:r>
              <a:rPr lang="ko-KR" altLang="en-US" dirty="0"/>
              <a:t>관계 연산자를 사용하여 연산을 수행한다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45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반드시 필요한 경우가 아니라면 컨테이너 라이브러리를 사용하는 것이 안전하고</a:t>
            </a:r>
            <a:r>
              <a:rPr lang="en-US" altLang="ko-KR" dirty="0"/>
              <a:t>, </a:t>
            </a:r>
            <a:r>
              <a:rPr lang="ko-KR" altLang="en-US" dirty="0"/>
              <a:t>성능적으로도 손해가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29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041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44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push_back</a:t>
            </a:r>
            <a:r>
              <a:rPr lang="ko-KR" altLang="en-US" dirty="0"/>
              <a:t>과 </a:t>
            </a:r>
            <a:r>
              <a:rPr lang="en-US" altLang="ko-KR" dirty="0" err="1"/>
              <a:t>push_front</a:t>
            </a:r>
            <a:r>
              <a:rPr lang="ko-KR" altLang="en-US" dirty="0"/>
              <a:t>를 통해 요소를 추가하면</a:t>
            </a:r>
            <a:r>
              <a:rPr lang="en-US" altLang="ko-KR" dirty="0"/>
              <a:t>, </a:t>
            </a:r>
            <a:r>
              <a:rPr lang="ko-KR" altLang="en-US" dirty="0"/>
              <a:t>생성되는 요소는 인자의 복사본</a:t>
            </a:r>
            <a:r>
              <a:rPr lang="en-US" altLang="ko-KR" dirty="0"/>
              <a:t>(Move/Copy)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291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(1, 2, 3, 42, 4, 5, 6, 100)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6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(Initializer, List, Here!, Hello!, Hello!, Hello!, B, C)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091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미정의이다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988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함수의 첫 인자를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C++11 </a:t>
            </a:r>
            <a:r>
              <a:rPr lang="ko-KR" altLang="en-US" dirty="0"/>
              <a:t>이전의 </a:t>
            </a:r>
            <a:r>
              <a:rPr lang="en-US" altLang="ko-KR" dirty="0"/>
              <a:t>insert</a:t>
            </a:r>
            <a:r>
              <a:rPr lang="ko-KR" altLang="en-US" dirty="0"/>
              <a:t>는 </a:t>
            </a:r>
            <a:r>
              <a:rPr lang="en-US" altLang="ko-KR" dirty="0"/>
              <a:t>void</a:t>
            </a:r>
            <a:r>
              <a:rPr lang="ko-KR" altLang="en-US" dirty="0"/>
              <a:t>를 반환했다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439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(CCCCCCCCCC, ++++++++++, ++++++++++)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emplace </a:t>
            </a:r>
            <a:r>
              <a:rPr lang="ko-KR" altLang="en-US" dirty="0"/>
              <a:t>계열 함수를 인자 </a:t>
            </a:r>
            <a:r>
              <a:rPr lang="en-US" altLang="ko-KR" dirty="0"/>
              <a:t>0</a:t>
            </a:r>
            <a:r>
              <a:rPr lang="ko-KR" altLang="en-US" dirty="0"/>
              <a:t>개로 호출하면</a:t>
            </a:r>
            <a:r>
              <a:rPr lang="en-US" altLang="ko-KR" dirty="0"/>
              <a:t>, </a:t>
            </a:r>
            <a:r>
              <a:rPr lang="ko-KR" altLang="en-US" dirty="0"/>
              <a:t>기본 생성자</a:t>
            </a:r>
            <a:r>
              <a:rPr lang="en-US" altLang="ko-KR" dirty="0"/>
              <a:t>/</a:t>
            </a:r>
            <a:r>
              <a:rPr lang="ko-KR" altLang="en-US" dirty="0"/>
              <a:t>값 초기화해서 객체를 생성하는 것과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339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 계열 함수는 </a:t>
            </a:r>
            <a:r>
              <a:rPr lang="en-US" altLang="ko-KR" dirty="0"/>
              <a:t>vector/string</a:t>
            </a:r>
            <a:r>
              <a:rPr lang="ko-KR" altLang="en-US" dirty="0"/>
              <a:t>에 존재하지 않으며</a:t>
            </a:r>
            <a:r>
              <a:rPr lang="en-US" altLang="ko-KR" dirty="0"/>
              <a:t>, back </a:t>
            </a:r>
            <a:r>
              <a:rPr lang="ko-KR" altLang="en-US" dirty="0"/>
              <a:t>계열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forward_list</a:t>
            </a:r>
            <a:r>
              <a:rPr lang="ko-KR" altLang="en-US" dirty="0"/>
              <a:t>는 자신만의 </a:t>
            </a:r>
            <a:r>
              <a:rPr lang="en-US" altLang="ko-KR" dirty="0"/>
              <a:t>insert/emplace </a:t>
            </a:r>
            <a:r>
              <a:rPr lang="ko-KR" altLang="en-US" dirty="0"/>
              <a:t>함수가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110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8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176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존재하지 않는 요소의 접근이란</a:t>
            </a:r>
            <a:r>
              <a:rPr lang="en-US" altLang="ko-KR" dirty="0"/>
              <a:t>, </a:t>
            </a:r>
            <a:r>
              <a:rPr lang="ko-KR" altLang="en-US" dirty="0"/>
              <a:t>컨테이너에 요소가 없는데 접근하려 하는 경우나 </a:t>
            </a:r>
            <a:r>
              <a:rPr lang="en-US" altLang="ko-KR" dirty="0"/>
              <a:t>end </a:t>
            </a:r>
            <a:r>
              <a:rPr lang="ko-KR" altLang="en-US" dirty="0"/>
              <a:t>반복자를 통한 요소 접근 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97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(0, 100), (6, 1000)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975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유효하지 않은 위치를 참조했을 때 색인 연산은 미정의지만</a:t>
            </a:r>
            <a:r>
              <a:rPr lang="en-US" altLang="ko-KR" dirty="0"/>
              <a:t>, at </a:t>
            </a:r>
            <a:r>
              <a:rPr lang="ko-KR" altLang="en-US" dirty="0"/>
              <a:t>함수는 </a:t>
            </a:r>
            <a:r>
              <a:rPr lang="en-US" altLang="ko-KR" dirty="0" err="1"/>
              <a:t>out_of_range</a:t>
            </a:r>
            <a:r>
              <a:rPr lang="en-US" altLang="ko-KR" dirty="0"/>
              <a:t> </a:t>
            </a:r>
            <a:r>
              <a:rPr lang="ko-KR" altLang="en-US" dirty="0"/>
              <a:t>예외가 발생한다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임의 접근을 허용하는 컨테이너란</a:t>
            </a:r>
            <a:r>
              <a:rPr lang="en-US" altLang="ko-KR" dirty="0"/>
              <a:t>, vector/string/deque/array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83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 계열 함수는 </a:t>
            </a:r>
            <a:r>
              <a:rPr lang="en-US" altLang="ko-KR" dirty="0"/>
              <a:t>vector/string</a:t>
            </a:r>
            <a:r>
              <a:rPr lang="ko-KR" altLang="en-US" dirty="0"/>
              <a:t>에 존재하지 않으며</a:t>
            </a:r>
            <a:r>
              <a:rPr lang="en-US" altLang="ko-KR" dirty="0"/>
              <a:t>, back </a:t>
            </a:r>
            <a:r>
              <a:rPr lang="ko-KR" altLang="en-US" dirty="0"/>
              <a:t>계열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색인 연산과 </a:t>
            </a:r>
            <a:r>
              <a:rPr lang="en-US" altLang="ko-KR" dirty="0"/>
              <a:t>at </a:t>
            </a:r>
            <a:r>
              <a:rPr lang="ko-KR" altLang="en-US" dirty="0"/>
              <a:t>함수는 </a:t>
            </a:r>
            <a:r>
              <a:rPr lang="en-US" altLang="ko-KR" dirty="0"/>
              <a:t>string/vector/deque/array</a:t>
            </a:r>
            <a:r>
              <a:rPr lang="ko-KR" altLang="en-US" dirty="0"/>
              <a:t>에만 유효하다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45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(36, 25, 16, 9, 4, 1, 0)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컨테이너가 비었다면 </a:t>
            </a:r>
            <a:r>
              <a:rPr lang="en-US" altLang="ko-KR" dirty="0" err="1"/>
              <a:t>pop_back</a:t>
            </a:r>
            <a:r>
              <a:rPr lang="en-US" altLang="ko-KR" dirty="0"/>
              <a:t> / </a:t>
            </a:r>
            <a:r>
              <a:rPr lang="en-US" altLang="ko-KR" dirty="0" err="1"/>
              <a:t>pop_front</a:t>
            </a:r>
            <a:r>
              <a:rPr lang="ko-KR" altLang="en-US" dirty="0"/>
              <a:t>는 미정의이다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push_back</a:t>
            </a:r>
            <a:r>
              <a:rPr lang="ko-KR" altLang="en-US" dirty="0"/>
              <a:t>처럼</a:t>
            </a:r>
            <a:r>
              <a:rPr lang="en-US" altLang="ko-KR" dirty="0"/>
              <a:t>, </a:t>
            </a:r>
            <a:r>
              <a:rPr lang="en-US" altLang="ko-KR" dirty="0" err="1"/>
              <a:t>forward_list</a:t>
            </a:r>
            <a:r>
              <a:rPr lang="ko-KR" altLang="en-US" dirty="0"/>
              <a:t>에는 </a:t>
            </a:r>
            <a:r>
              <a:rPr lang="en-US" altLang="ko-KR" dirty="0" err="1"/>
              <a:t>pop_back</a:t>
            </a:r>
            <a:r>
              <a:rPr lang="ko-KR" altLang="en-US" dirty="0"/>
              <a:t>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35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en-US" altLang="ko-KR"/>
              <a:t>(36, 36, 36, 36, 36, 36, 36)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push_front</a:t>
            </a:r>
            <a:r>
              <a:rPr lang="ko-KR" altLang="en-US" dirty="0"/>
              <a:t>처럼</a:t>
            </a:r>
            <a:r>
              <a:rPr lang="en-US" altLang="ko-KR" dirty="0"/>
              <a:t>, vector/string</a:t>
            </a:r>
            <a:r>
              <a:rPr lang="ko-KR" altLang="en-US" dirty="0"/>
              <a:t>에는 </a:t>
            </a:r>
            <a:r>
              <a:rPr lang="en-US" altLang="ko-KR" dirty="0" err="1"/>
              <a:t>pop_front</a:t>
            </a:r>
            <a:r>
              <a:rPr lang="ko-KR" altLang="en-US" dirty="0"/>
              <a:t>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572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코드 실행 후 컨테이너에는 </a:t>
            </a:r>
            <a:r>
              <a:rPr lang="en-US" altLang="ko-KR" dirty="0"/>
              <a:t>(1, 3, 5)</a:t>
            </a:r>
            <a:r>
              <a:rPr lang="ko-KR" altLang="en-US" dirty="0"/>
              <a:t>가 남는다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02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(0, 5, 6)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en-US" altLang="ko-KR" dirty="0" err="1"/>
              <a:t>c.erase</a:t>
            </a:r>
            <a:r>
              <a:rPr lang="en-US" altLang="ko-KR" dirty="0"/>
              <a:t>(</a:t>
            </a:r>
            <a:r>
              <a:rPr lang="en-US" altLang="ko-KR" dirty="0" err="1"/>
              <a:t>c.begin</a:t>
            </a:r>
            <a:r>
              <a:rPr lang="en-US" altLang="ko-KR" dirty="0"/>
              <a:t>(), </a:t>
            </a:r>
            <a:r>
              <a:rPr lang="en-US" altLang="ko-KR" dirty="0" err="1"/>
              <a:t>c.end</a:t>
            </a:r>
            <a:r>
              <a:rPr lang="en-US" altLang="ko-KR" dirty="0"/>
              <a:t>())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592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 계열 함수는 </a:t>
            </a:r>
            <a:r>
              <a:rPr lang="en-US" altLang="ko-KR" dirty="0"/>
              <a:t>vector/string</a:t>
            </a:r>
            <a:r>
              <a:rPr lang="ko-KR" altLang="en-US" dirty="0"/>
              <a:t>에 존재하지 않으며</a:t>
            </a:r>
            <a:r>
              <a:rPr lang="en-US" altLang="ko-KR" dirty="0"/>
              <a:t>, back </a:t>
            </a:r>
            <a:r>
              <a:rPr lang="ko-KR" altLang="en-US" dirty="0"/>
              <a:t>계열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forward_list</a:t>
            </a:r>
            <a:r>
              <a:rPr lang="ko-KR" altLang="en-US" dirty="0"/>
              <a:t>는 자신만의 </a:t>
            </a:r>
            <a:r>
              <a:rPr lang="en-US" altLang="ko-KR" dirty="0"/>
              <a:t>erase </a:t>
            </a:r>
            <a:r>
              <a:rPr lang="ko-KR" altLang="en-US" dirty="0"/>
              <a:t>함수를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삭제 시</a:t>
            </a:r>
            <a:r>
              <a:rPr lang="en-US" altLang="ko-KR" dirty="0"/>
              <a:t>, </a:t>
            </a:r>
            <a:r>
              <a:rPr lang="ko-KR" altLang="en-US" dirty="0"/>
              <a:t>유효하지 않은 반복자를 인자로 제공할 경우 미정의 행동이 발생한다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deque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처음</a:t>
            </a:r>
            <a:r>
              <a:rPr lang="en-US" altLang="ko-KR" dirty="0"/>
              <a:t>/</a:t>
            </a:r>
            <a:r>
              <a:rPr lang="ko-KR" altLang="en-US" dirty="0"/>
              <a:t>끝이 아닌 곳의 요소를 제거할 경우 모든 반복자</a:t>
            </a:r>
            <a:r>
              <a:rPr lang="en-US" altLang="ko-KR" dirty="0"/>
              <a:t>/</a:t>
            </a:r>
            <a:r>
              <a:rPr lang="ko-KR" altLang="en-US" dirty="0" err="1"/>
              <a:t>참조자</a:t>
            </a:r>
            <a:r>
              <a:rPr lang="en-US" altLang="ko-KR" dirty="0"/>
              <a:t>/</a:t>
            </a:r>
            <a:r>
              <a:rPr lang="ko-KR" altLang="en-US" dirty="0"/>
              <a:t>포인터가 무효화된다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vector/string</a:t>
            </a:r>
            <a:r>
              <a:rPr lang="ko-KR" altLang="en-US" dirty="0"/>
              <a:t>에서는</a:t>
            </a:r>
            <a:r>
              <a:rPr lang="en-US" altLang="ko-KR" dirty="0"/>
              <a:t>, </a:t>
            </a:r>
            <a:r>
              <a:rPr lang="ko-KR" altLang="en-US" dirty="0"/>
              <a:t>항상 삭제된 위치 이후의 모든 반복자</a:t>
            </a:r>
            <a:r>
              <a:rPr lang="en-US" altLang="ko-KR" dirty="0"/>
              <a:t>/</a:t>
            </a:r>
            <a:r>
              <a:rPr lang="ko-KR" altLang="en-US" dirty="0" err="1"/>
              <a:t>참조자</a:t>
            </a:r>
            <a:r>
              <a:rPr lang="en-US" altLang="ko-KR" dirty="0"/>
              <a:t>/</a:t>
            </a:r>
            <a:r>
              <a:rPr lang="ko-KR" altLang="en-US" dirty="0"/>
              <a:t>포인터가 무효화된다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96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resize</a:t>
            </a:r>
            <a:r>
              <a:rPr lang="ko-KR" altLang="en-US" dirty="0"/>
              <a:t>를 통해 컨테이너 크기가 줄어들다가 삭제된 요소가 있을 경우</a:t>
            </a:r>
            <a:r>
              <a:rPr lang="en-US" altLang="ko-KR" dirty="0"/>
              <a:t>, </a:t>
            </a:r>
            <a:r>
              <a:rPr lang="ko-KR" altLang="en-US" dirty="0"/>
              <a:t>해당 요소에 대한 반복자</a:t>
            </a:r>
            <a:r>
              <a:rPr lang="en-US" altLang="ko-KR" dirty="0"/>
              <a:t>/</a:t>
            </a:r>
            <a:r>
              <a:rPr lang="ko-KR" altLang="en-US" dirty="0" err="1"/>
              <a:t>참조자</a:t>
            </a:r>
            <a:r>
              <a:rPr lang="en-US" altLang="ko-KR" dirty="0"/>
              <a:t>/</a:t>
            </a:r>
            <a:r>
              <a:rPr lang="ko-KR" altLang="en-US" dirty="0"/>
              <a:t>포인터는 무효화된다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resize</a:t>
            </a:r>
            <a:r>
              <a:rPr lang="ko-KR" altLang="en-US" dirty="0"/>
              <a:t> 수행 도중 재할당이 일어날 수도 있으므로</a:t>
            </a:r>
            <a:r>
              <a:rPr lang="en-US" altLang="ko-KR" dirty="0"/>
              <a:t>, vector/string/deque</a:t>
            </a:r>
            <a:r>
              <a:rPr lang="ko-KR" altLang="en-US" dirty="0"/>
              <a:t>에 </a:t>
            </a:r>
            <a:r>
              <a:rPr lang="en-US" altLang="ko-KR" dirty="0"/>
              <a:t>resize</a:t>
            </a:r>
            <a:r>
              <a:rPr lang="ko-KR" altLang="en-US" dirty="0"/>
              <a:t>를 수행하면 모든 반복자</a:t>
            </a:r>
            <a:r>
              <a:rPr lang="en-US" altLang="ko-KR" dirty="0"/>
              <a:t>/</a:t>
            </a:r>
            <a:r>
              <a:rPr lang="ko-KR" altLang="en-US" dirty="0"/>
              <a:t>포인터</a:t>
            </a:r>
            <a:r>
              <a:rPr lang="en-US" altLang="ko-KR" dirty="0"/>
              <a:t>/</a:t>
            </a:r>
            <a:r>
              <a:rPr lang="ko-KR" altLang="en-US" dirty="0"/>
              <a:t>참조자가 무효화될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9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메모리에 연속적으로 저장되기 때문에</a:t>
            </a:r>
            <a:r>
              <a:rPr lang="en-US" altLang="ko-KR" dirty="0"/>
              <a:t>, </a:t>
            </a:r>
            <a:r>
              <a:rPr lang="ko-KR" altLang="en-US" dirty="0"/>
              <a:t>요소의 주소 계산이 빠르다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</a:t>
            </a:r>
            <a:r>
              <a:rPr lang="ko-KR" altLang="en-US" dirty="0"/>
              <a:t> 메모리의 연속성을 보장하기 위해서</a:t>
            </a:r>
            <a:r>
              <a:rPr lang="en-US" altLang="ko-KR" dirty="0"/>
              <a:t>, </a:t>
            </a:r>
            <a:r>
              <a:rPr lang="ko-KR" altLang="en-US" dirty="0"/>
              <a:t>가운데에 요소 추가</a:t>
            </a:r>
            <a:r>
              <a:rPr lang="en-US" altLang="ko-KR" dirty="0"/>
              <a:t>/</a:t>
            </a:r>
            <a:r>
              <a:rPr lang="ko-KR" altLang="en-US" dirty="0"/>
              <a:t>삭제가 일어날 경우 모든 요소가 이동해야 하는 문제점이 생긴다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A3. </a:t>
            </a:r>
            <a:r>
              <a:rPr lang="ko-KR" altLang="en-US" dirty="0"/>
              <a:t>어디서든 요소를 빠르게 추가</a:t>
            </a:r>
            <a:r>
              <a:rPr lang="en-US" altLang="ko-KR" dirty="0"/>
              <a:t>/</a:t>
            </a:r>
            <a:r>
              <a:rPr lang="ko-KR" altLang="en-US" dirty="0"/>
              <a:t>삭제할 수 있지만</a:t>
            </a:r>
            <a:r>
              <a:rPr lang="en-US" altLang="ko-KR" dirty="0"/>
              <a:t>, </a:t>
            </a:r>
            <a:r>
              <a:rPr lang="ko-KR" altLang="en-US" dirty="0"/>
              <a:t>요소에 임의 접근이 불가능하다</a:t>
            </a:r>
            <a:r>
              <a:rPr lang="en-US" altLang="ko-KR" dirty="0"/>
              <a:t>. (+ </a:t>
            </a:r>
            <a:r>
              <a:rPr lang="en-US" altLang="ko-KR" dirty="0" err="1"/>
              <a:t>forward_list</a:t>
            </a:r>
            <a:r>
              <a:rPr lang="ko-KR" altLang="en-US" dirty="0"/>
              <a:t>에는 </a:t>
            </a:r>
            <a:r>
              <a:rPr lang="en-US" altLang="ko-KR" dirty="0"/>
              <a:t>size </a:t>
            </a:r>
            <a:r>
              <a:rPr lang="ko-KR" altLang="en-US" dirty="0"/>
              <a:t>멤버 함수가 존재하지 않는다</a:t>
            </a:r>
            <a:r>
              <a:rPr lang="en-US" altLang="ko-KR" dirty="0"/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265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번 출력</a:t>
            </a:r>
            <a:r>
              <a:rPr lang="en-US" altLang="ko-KR" dirty="0"/>
              <a:t>, 0</a:t>
            </a:r>
            <a:r>
              <a:rPr lang="ko-KR" altLang="en-US" dirty="0"/>
              <a:t>을 </a:t>
            </a:r>
            <a:r>
              <a:rPr lang="en-US" altLang="ko-KR" dirty="0"/>
              <a:t>25</a:t>
            </a:r>
            <a:r>
              <a:rPr lang="ko-KR" altLang="en-US" dirty="0"/>
              <a:t>번 출력</a:t>
            </a:r>
            <a:r>
              <a:rPr lang="en-US" altLang="ko-KR" dirty="0"/>
              <a:t>, -1</a:t>
            </a:r>
            <a:r>
              <a:rPr lang="ko-KR" altLang="en-US" dirty="0"/>
              <a:t>을 </a:t>
            </a:r>
            <a:r>
              <a:rPr lang="en-US" altLang="ko-KR" dirty="0"/>
              <a:t>20</a:t>
            </a:r>
            <a:r>
              <a:rPr lang="ko-KR" altLang="en-US" dirty="0"/>
              <a:t>번 출력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1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기존의 </a:t>
            </a:r>
            <a:r>
              <a:rPr lang="en-US" altLang="ko-KR" dirty="0"/>
              <a:t>erase/insert</a:t>
            </a:r>
            <a:r>
              <a:rPr lang="ko-KR" altLang="en-US" dirty="0"/>
              <a:t>의 동작 방식을 떠올려보자</a:t>
            </a:r>
            <a:r>
              <a:rPr lang="en-US" altLang="ko-KR" dirty="0"/>
              <a:t>. </a:t>
            </a:r>
            <a:r>
              <a:rPr lang="ko-KR" altLang="en-US" dirty="0"/>
              <a:t>주어진 반복자 위치에 대하여 추가</a:t>
            </a:r>
            <a:r>
              <a:rPr lang="en-US" altLang="ko-KR" dirty="0"/>
              <a:t>/</a:t>
            </a:r>
            <a:r>
              <a:rPr lang="ko-KR" altLang="en-US" dirty="0"/>
              <a:t>삭제가 일어나면 반복자 이전 위치에 있는 요소에 영향을 주는데</a:t>
            </a:r>
            <a:r>
              <a:rPr lang="en-US" altLang="ko-KR" dirty="0"/>
              <a:t>, </a:t>
            </a:r>
            <a:r>
              <a:rPr lang="en-US" altLang="ko-KR" dirty="0" err="1"/>
              <a:t>forward_list</a:t>
            </a:r>
            <a:r>
              <a:rPr lang="ko-KR" altLang="en-US" dirty="0"/>
              <a:t>에서는 이전 위치를 가져오기가 심히 곤란한다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541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반복자</a:t>
            </a:r>
            <a:r>
              <a:rPr lang="en-US" altLang="ko-KR" dirty="0"/>
              <a:t> </a:t>
            </a:r>
            <a:r>
              <a:rPr lang="ko-KR" altLang="en-US" dirty="0"/>
              <a:t>범위를 활용하여 요소 삽입을 수행할 때</a:t>
            </a:r>
            <a:r>
              <a:rPr lang="en-US" altLang="ko-KR" dirty="0"/>
              <a:t>, </a:t>
            </a:r>
            <a:r>
              <a:rPr lang="ko-KR" altLang="en-US" dirty="0"/>
              <a:t>반복자 범위의 반복자는 절대로 자기 자신의 것이면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insert_after</a:t>
            </a:r>
            <a:r>
              <a:rPr lang="en-US" altLang="ko-KR" dirty="0"/>
              <a:t> / </a:t>
            </a:r>
            <a:r>
              <a:rPr lang="en-US" altLang="ko-KR" dirty="0" err="1"/>
              <a:t>emplace_after</a:t>
            </a:r>
            <a:r>
              <a:rPr lang="ko-KR" altLang="en-US" dirty="0"/>
              <a:t>에서는 새로 추가된 요소 중 가장 </a:t>
            </a:r>
            <a:r>
              <a:rPr lang="en-US" altLang="ko-KR" dirty="0"/>
              <a:t>“</a:t>
            </a:r>
            <a:r>
              <a:rPr lang="ko-KR" altLang="en-US" dirty="0"/>
              <a:t>마지막</a:t>
            </a:r>
            <a:r>
              <a:rPr lang="en-US" altLang="ko-KR" dirty="0"/>
              <a:t>” </a:t>
            </a:r>
            <a:r>
              <a:rPr lang="ko-KR" altLang="en-US" dirty="0"/>
              <a:t>요소에 대한 반복자를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247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삭제되는 요소를 가리키는 반복자는 반드시 유효해야 한다</a:t>
            </a:r>
            <a:r>
              <a:rPr lang="en-US" altLang="ko-KR" dirty="0"/>
              <a:t>. </a:t>
            </a:r>
            <a:r>
              <a:rPr lang="ko-KR" altLang="en-US" dirty="0"/>
              <a:t>유효하지 않은 반복자의 경우 미정의 행동을 부른다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erase_after</a:t>
            </a:r>
            <a:r>
              <a:rPr lang="ko-KR" altLang="en-US" dirty="0"/>
              <a:t>는 삭제된 요소 중 가장 마지막 요소 다음에 대한 반복자를 반환한다</a:t>
            </a:r>
            <a:r>
              <a:rPr lang="en-US" altLang="ko-KR" dirty="0"/>
              <a:t>. (</a:t>
            </a:r>
            <a:r>
              <a:rPr lang="ko-KR" altLang="en-US" dirty="0"/>
              <a:t>삭제된 것이 없는 경우 각각 </a:t>
            </a:r>
            <a:r>
              <a:rPr lang="en-US" altLang="ko-KR" dirty="0"/>
              <a:t>end </a:t>
            </a:r>
            <a:r>
              <a:rPr lang="ko-KR" altLang="en-US" dirty="0"/>
              <a:t>반복자 </a:t>
            </a:r>
            <a:r>
              <a:rPr lang="en-US" altLang="ko-KR" dirty="0"/>
              <a:t>/ e</a:t>
            </a:r>
            <a:r>
              <a:rPr lang="ko-KR" altLang="en-US" dirty="0"/>
              <a:t>를 반환한다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048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더 큰 메모리를 할당하여</a:t>
            </a:r>
            <a:r>
              <a:rPr lang="en-US" altLang="ko-KR" dirty="0"/>
              <a:t>, </a:t>
            </a:r>
            <a:r>
              <a:rPr lang="ko-KR" altLang="en-US" dirty="0"/>
              <a:t>요소들을 새 공간으로 옮긴다</a:t>
            </a:r>
            <a:r>
              <a:rPr lang="en-US" altLang="ko-KR" dirty="0"/>
              <a:t>. (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이전 메모리는 할당 해제한다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1040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메모리를 할당할 때</a:t>
            </a:r>
            <a:r>
              <a:rPr lang="en-US" altLang="ko-KR" dirty="0"/>
              <a:t>, </a:t>
            </a:r>
            <a:r>
              <a:rPr lang="ko-KR" altLang="en-US" dirty="0"/>
              <a:t>필요한 크기보다 더 크게 메모리를 할당한다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예를 들면</a:t>
            </a:r>
            <a:r>
              <a:rPr lang="en-US" altLang="ko-KR" dirty="0"/>
              <a:t>, </a:t>
            </a:r>
            <a:r>
              <a:rPr lang="ko-KR" altLang="en-US" dirty="0"/>
              <a:t>빈 </a:t>
            </a:r>
            <a:r>
              <a:rPr lang="en-US" altLang="ko-KR" dirty="0"/>
              <a:t>vector</a:t>
            </a:r>
            <a:r>
              <a:rPr lang="ko-KR" altLang="en-US" dirty="0"/>
              <a:t>에 </a:t>
            </a:r>
            <a:r>
              <a:rPr lang="en-US" altLang="ko-KR" dirty="0" err="1"/>
              <a:t>push_back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/>
              <a:t>번 호출했을 경우</a:t>
            </a:r>
            <a:r>
              <a:rPr lang="en-US" altLang="ko-KR" dirty="0"/>
              <a:t>, </a:t>
            </a:r>
            <a:r>
              <a:rPr lang="ko-KR" altLang="en-US" dirty="0"/>
              <a:t>실행 시간은 </a:t>
            </a:r>
            <a:r>
              <a:rPr lang="en-US" altLang="ko-KR" dirty="0"/>
              <a:t>N</a:t>
            </a:r>
            <a:r>
              <a:rPr lang="ko-KR" altLang="en-US" dirty="0"/>
              <a:t>의 상수 배보다 크면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127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8756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아무것도 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361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shrink_to_fit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(vector/string/deque </a:t>
            </a:r>
            <a:r>
              <a:rPr lang="ko-KR" altLang="en-US" dirty="0"/>
              <a:t>한정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swap </a:t>
            </a:r>
            <a:r>
              <a:rPr lang="ko-KR" altLang="en-US" dirty="0" err="1"/>
              <a:t>바꿔치기</a:t>
            </a:r>
            <a:r>
              <a:rPr lang="ko-KR" altLang="en-US" dirty="0"/>
              <a:t> 기법을 사용한다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shrink_to_fit</a:t>
            </a:r>
            <a:r>
              <a:rPr lang="en-US" altLang="ko-KR" dirty="0"/>
              <a:t> </a:t>
            </a:r>
            <a:r>
              <a:rPr lang="ko-KR" altLang="en-US" dirty="0"/>
              <a:t>호출은 컴파일러가 때에 따라 무시할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swap</a:t>
            </a:r>
            <a:r>
              <a:rPr lang="ko-KR" altLang="en-US" dirty="0"/>
              <a:t> </a:t>
            </a:r>
            <a:r>
              <a:rPr lang="ko-KR" altLang="en-US" dirty="0" err="1"/>
              <a:t>바꿔치기를</a:t>
            </a:r>
            <a:r>
              <a:rPr lang="ko-KR" altLang="en-US" dirty="0"/>
              <a:t> 사용했다면 </a:t>
            </a:r>
            <a:r>
              <a:rPr lang="en-US" altLang="ko-KR" dirty="0"/>
              <a:t>vector&lt;int&gt;(numbers).swap(numbers)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3909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shrink_to_fit</a:t>
            </a:r>
            <a:r>
              <a:rPr lang="ko-KR" altLang="en-US" dirty="0"/>
              <a:t>은 </a:t>
            </a:r>
            <a:r>
              <a:rPr lang="en-US" altLang="ko-KR" dirty="0"/>
              <a:t>vector/string/deque</a:t>
            </a:r>
            <a:r>
              <a:rPr lang="ko-KR" altLang="en-US" dirty="0"/>
              <a:t>에서만 사용 가능하며</a:t>
            </a:r>
            <a:r>
              <a:rPr lang="en-US" altLang="ko-KR" dirty="0"/>
              <a:t>, capacity/reserve</a:t>
            </a:r>
            <a:r>
              <a:rPr lang="ko-KR" altLang="en-US" dirty="0"/>
              <a:t>는 </a:t>
            </a:r>
            <a:r>
              <a:rPr lang="en-US" altLang="ko-KR" dirty="0"/>
              <a:t>vector/string</a:t>
            </a:r>
            <a:r>
              <a:rPr lang="ko-KR" altLang="en-US" dirty="0"/>
              <a:t>에서만 사용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2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구조상으로 다르다</a:t>
            </a:r>
            <a:r>
              <a:rPr lang="en-US" altLang="ko-KR" dirty="0"/>
              <a:t>. (vector of fixed-size</a:t>
            </a:r>
            <a:r>
              <a:rPr lang="ko-KR" altLang="en-US" dirty="0"/>
              <a:t> </a:t>
            </a:r>
            <a:r>
              <a:rPr lang="en-US" altLang="ko-KR" dirty="0"/>
              <a:t>vector)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GCC</a:t>
            </a:r>
            <a:r>
              <a:rPr lang="ko-KR" altLang="en-US" dirty="0"/>
              <a:t>에서는 </a:t>
            </a:r>
            <a:r>
              <a:rPr lang="en-US" altLang="ko-KR" dirty="0"/>
              <a:t>T**</a:t>
            </a:r>
            <a:r>
              <a:rPr lang="ko-KR" altLang="en-US" dirty="0"/>
              <a:t>와 </a:t>
            </a:r>
            <a:r>
              <a:rPr lang="en-US" altLang="ko-KR" dirty="0"/>
              <a:t>T*</a:t>
            </a:r>
            <a:r>
              <a:rPr lang="ko-KR" altLang="en-US" dirty="0"/>
              <a:t>의 관계로 구현되어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1074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8397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vector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삽입된 위치 다음 범위에 대한 반복자를 무효화한다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83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07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자료구조</a:t>
            </a:r>
            <a:r>
              <a:rPr lang="en-US" altLang="ko-KR" dirty="0"/>
              <a:t>(Linked-list)</a:t>
            </a:r>
            <a:r>
              <a:rPr lang="ko-KR" altLang="en-US" dirty="0"/>
              <a:t>의 특성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331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4903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end </a:t>
            </a:r>
            <a:r>
              <a:rPr lang="ko-KR" altLang="en-US" dirty="0"/>
              <a:t>반복자는 저장해서 사용하지 않는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2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01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76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vector</a:t>
            </a:r>
          </a:p>
          <a:p>
            <a:pPr marL="0" indent="0">
              <a:buNone/>
            </a:pPr>
            <a:r>
              <a:rPr lang="en-US" altLang="ko-KR" dirty="0"/>
              <a:t>A2. vector / deque</a:t>
            </a:r>
          </a:p>
          <a:p>
            <a:pPr marL="0" indent="0">
              <a:buNone/>
            </a:pPr>
            <a:r>
              <a:rPr lang="en-US" altLang="ko-KR" dirty="0"/>
              <a:t>A3. list / </a:t>
            </a:r>
            <a:r>
              <a:rPr lang="en-US" altLang="ko-KR" dirty="0" err="1"/>
              <a:t>forward_list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A4. deque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27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Chapter 24 - Sequential Containers)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컨테이너는 클래스 템플릿 형태로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타입에 대한 컨테이너를 생성하기 위해서는 타입 인자를 명시적으로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일부 연산들은 제공되는 타입이 필요로 하는 연산을 정의하고 있어야 사용이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전체에 공통인 연산들이 존재하며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컨테이너에 따라 특수화된 연산들이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60C2EE-72A2-4CF2-871E-EDB4D5D10E7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0E2B2-1CA6-4D8E-BAAA-7E358B035A5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컨테이너에 대해 특화된 연산이 존재하기도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Iterator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라이브러리의 컨테이너에는 반복자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(Iterator)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개념이 존재한다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특정 컨테이너의 요소를 참조한다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반복자에도 공통 인터페이스 연산들이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요소 범위에 대해 연산을 수행할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주로 반복자 쌍으로 이루어진 반복자 범위를 활용한다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3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Iterator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반복자 범위는 시작 반복자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(Inclusive)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끝 반복자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(Exclusive)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쌍으로 나타낸다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시작 반복자와 끝 반복자가 같은 것은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FAC16B-FDCB-49B8-8E5A-F6DC3C11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11" y="2524432"/>
            <a:ext cx="664937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타입 별칭은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44514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iterator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요소를 가리키는 반복자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const_iterator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같으나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읽기만 가능한 반복자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가질 수 있는 제일 큰 크기를 담기에 충분한 정수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difference_type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반복자의 거리를 담기에 충분히 큰 정수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reference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요소의 좌변 값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참조자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const_reference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같으나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대한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참조자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value_type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요소의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9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컨테이너 생성 방법은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51668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기본 생성자로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빈 컨테이너를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c1(c2);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복사본으로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c(b, e);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범위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활용하여 컨테이너를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c{ a, b, c, … 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컨테이너를 목록 초기화한다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2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03819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= c2;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것으로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= { a, b, c 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목록에 있는 것으로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c1.swap(c2)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교환한다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swap(c1, c2)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담고 있는 현재 요소의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79885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c.max_size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컨테이너에서 담을 수 있는 요소의 최대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97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c.empty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요소가 없으면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6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요소의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대한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18747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새로운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새로운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컨테이너에서 특정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c.clear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모든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비교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112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==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요소에 대한 상등 연산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!=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요소에 대한 부등 연산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&lt;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요소에 대한 비교 연산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&lt;=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&gt;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4102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&gt;=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1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반복자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42339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요소에 대한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마지막 요소 다음 위치에 대한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begin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0556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대부분의 컨테이너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역방향에 대한 반복자 연산을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10775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마지막 요소를 가리키는 역방향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 이전 위치를 가리키는 역방향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a.crbegin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rbegin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역방향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0556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a.crend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rend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역방향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63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25E17B-0EDD-432F-A226-E9F5BBDE0396}"/>
              </a:ext>
            </a:extLst>
          </p:cNvPr>
          <p:cNvSpPr txBox="1"/>
          <p:nvPr/>
        </p:nvSpPr>
        <p:spPr>
          <a:xfrm>
            <a:off x="279917" y="478383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속하지 않는 컨테이너는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5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특정 타입의 객체를 모아서 저장하는 객체를 컨테이너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(Container)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(Sequential Container)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값을 넣은 순서에 따라 요소의 저장 위치를 결정한다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AEBE3-C21B-4AB4-9329-2DE0C968775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9F9D7D-86C3-42B6-995A-A32884B3603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컨테이너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(Associative Container)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 자체에 따라 요소의 저장 위치를 결정한다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4070A-C4F6-4126-B94C-0AB020812222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순차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순차적으로 자신의 요소를 빠르게 접근할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FDD953-F02D-4C40-B5F1-EA8FB56AAF56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F1EC74-E2A0-4D29-B1D0-9F924BDDE020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컨테이너마다 요소 추가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따른 비용은 다를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ABB5DF-120A-4DE1-8FD2-783429D7BF90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3ADCE9-4671-4F7B-925A-0340083D3F0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요소에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비순차적으로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접근했을 때의 비용도 컨테이너마다 다를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2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컨테이너의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반복자에서 공통적으로 지원하는 연산은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81501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요소에 대한 참조자를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-&gt;mem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).mem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같다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++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컨테이너의 다음 요소를 가리키게 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++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자기 자신을 반환하되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 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다음 요소를 가리킨다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iter1 == iter2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반복자가 같은 요소를 가리키면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iter1 != iter2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반복자가 다른 요소를 가리키면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변수의 타입은 무엇으로 추론될까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3C5AC-EC3A-403A-8586-B0381E6F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15" y="1754859"/>
            <a:ext cx="820217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9EF1F-B732-4984-8C3C-8B4CDB63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0" y="1754859"/>
            <a:ext cx="869753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컨테이너에 한하여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지원되는 컨테이너 생성 방식은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5201"/>
              </p:ext>
            </p:extLst>
          </p:nvPr>
        </p:nvGraphicFramePr>
        <p:xfrm>
          <a:off x="886408" y="1754859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a(n);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 초기화된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가지는 컨테이너를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(Explicit)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a(n, t);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초기 값이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가지는 컨테이너를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F9CC3C3-D162-4FA0-B69B-95BF2B37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05" y="3695409"/>
            <a:ext cx="744959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array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컨테이너는 항상 고정된 크기를 가진다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배열 타입처럼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크기도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타입의 일부분이다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크기가 고정되기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생성된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컨테이너에는 지정된 크기만큼의 요소가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0EF37-370B-42C5-B566-63EADDAA7FD9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배열과 달리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array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컨테이너끼리 대입을 수행할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3FD293-77BB-45FB-985D-72F16A3C4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11" y="4125133"/>
            <a:ext cx="646837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50766-A364-4D0B-8E04-D63E3F1B4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520" y="1752210"/>
            <a:ext cx="794495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순차 컨테이너에는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assign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이라는 멤버 함수가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91269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범위의 요소를 컨테이너에 대입한다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요소들을 컨테이너에 대입한다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(n, t)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컨테이너에 대입한다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DB033F-D957-46DC-BA52-668C73F1AA0A}"/>
              </a:ext>
            </a:extLst>
          </p:cNvPr>
          <p:cNvCxnSpPr/>
          <p:nvPr/>
        </p:nvCxnSpPr>
        <p:spPr>
          <a:xfrm>
            <a:off x="886408" y="44797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991C23-DECC-458B-BB20-145D73E43F7B}"/>
              </a:ext>
            </a:extLst>
          </p:cNvPr>
          <p:cNvSpPr txBox="1"/>
          <p:nvPr/>
        </p:nvSpPr>
        <p:spPr>
          <a:xfrm>
            <a:off x="1601756" y="42396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assign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컨테이너가 인자 요소의 복사본을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2FCC3A-DE3D-4738-BCD3-7701FFCCB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3" y="5009196"/>
            <a:ext cx="736385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A65C50-C2A1-4C98-9EEC-8B0F6D8BD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1754859"/>
            <a:ext cx="7640116" cy="388674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D498B8-1CAF-416E-96F7-E9F6180C4BDA}"/>
              </a:ext>
            </a:extLst>
          </p:cNvPr>
          <p:cNvCxnSpPr/>
          <p:nvPr/>
        </p:nvCxnSpPr>
        <p:spPr>
          <a:xfrm>
            <a:off x="886408" y="61896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22912F-1407-4FE4-9CAD-38681553D651}"/>
              </a:ext>
            </a:extLst>
          </p:cNvPr>
          <p:cNvSpPr txBox="1"/>
          <p:nvPr/>
        </p:nvSpPr>
        <p:spPr>
          <a:xfrm>
            <a:off x="1601756" y="59495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타입이 같은 컨테이너의 내용을 교환한다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5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4A28BD-11B3-42C4-A0AA-1EF6D5BD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706" y="1754859"/>
            <a:ext cx="6182588" cy="260068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F7B266-20BE-4A34-B838-7A08468D7C2F}"/>
              </a:ext>
            </a:extLst>
          </p:cNvPr>
          <p:cNvCxnSpPr/>
          <p:nvPr/>
        </p:nvCxnSpPr>
        <p:spPr>
          <a:xfrm>
            <a:off x="886408" y="49036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51A764-97D1-4999-B0FD-DC2EBD87963C}"/>
              </a:ext>
            </a:extLst>
          </p:cNvPr>
          <p:cNvSpPr txBox="1"/>
          <p:nvPr/>
        </p:nvSpPr>
        <p:spPr>
          <a:xfrm>
            <a:off x="1601756" y="46634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이동시키지 않는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무효화하지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4030DF-99D1-4710-84A0-02405C0A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389" y="1754859"/>
            <a:ext cx="785922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존재하는 순차 컨테이너에는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26CD919-C0D4-43C7-9565-09DAE6D5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35621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vector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가변 크기 배열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빠른 임의 접근을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deque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양쪽 끝이 존재하는 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빠른 임의 접근을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list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이중 연결 리스트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양방향 순차 접근만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forward_list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단일 연결 리스트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단방향 순차 접근만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array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고정 크기 배열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빠른 임의 접근을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vector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비슷한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문자를 담는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빠른 임의 접근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모든 컨테이너는 유연하게 메모리를 관리한다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B903C-4733-4686-AFD3-FE5FB4E09C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3B6DF6-D09B-451C-A755-D0336330243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중 컨테이너의 크기를 변경하는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7217AD-4760-46BD-A621-435A25DCC02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45159E-D817-4103-A805-9FE70D34933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변경되는 크기에 기반하여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제거가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DEB23-17A3-416E-95D9-8875050D13C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DFD20D-2195-41F6-8B9F-C36E9A49DD54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 전략은 컨테이너에 따라 다르며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이에 따라 수행 성능도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3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array,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모든 순차 컨테이너는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push_back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B903C-4733-4686-AFD3-FE5FB4E09C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3B6DF6-D09B-451C-A755-D0336330243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연산은 컨테이너 끝에 새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C4A59-A8A9-4C42-AE02-2116819A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47" y="2524432"/>
            <a:ext cx="720190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list,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deque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push_front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B903C-4733-4686-AFD3-FE5FB4E09C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3B6DF6-D09B-451C-A755-D0336330243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컨테이너 맨 앞에 새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B9F1C-85D1-4B7A-97FF-C9B17970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2524432"/>
            <a:ext cx="650648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insert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내 임의 위치에 요소를 삽입할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7B8D06-8E68-4558-BDFA-AA1B7411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2524432"/>
            <a:ext cx="6839905" cy="295316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B71FB0-536A-49BC-BB17-725B3AB0F99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A73D7-75D2-489D-B8D1-E316690480F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주어진 반복자 위치 앞에 새 요소를 삽입한다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A44F47-B5DA-4180-A80F-10BD270022FA}"/>
              </a:ext>
            </a:extLst>
          </p:cNvPr>
          <p:cNvCxnSpPr/>
          <p:nvPr/>
        </p:nvCxnSpPr>
        <p:spPr>
          <a:xfrm>
            <a:off x="886408" y="60206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DAA9F9-6218-4D4E-865C-5E0E3FD731F6}"/>
              </a:ext>
            </a:extLst>
          </p:cNvPr>
          <p:cNvSpPr txBox="1"/>
          <p:nvPr/>
        </p:nvSpPr>
        <p:spPr>
          <a:xfrm>
            <a:off x="1601756" y="57805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8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insert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활용하여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다량의 요소를 한꺼번에 삽입할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098C8-5D54-448D-A770-9610B73A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51" y="1754859"/>
            <a:ext cx="9659698" cy="363905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59419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57018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69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50084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47682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반복자 범위를 전달할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삽입하려는 컨테이너의 것이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4EA9-467C-481A-8377-D50D6F8B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25" y="1754859"/>
            <a:ext cx="85927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값을 활용할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삽입한 요소 중 첫 요소에 대한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AA6154-437A-4748-888B-C40D28B435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23DFC3-E03B-40F4-BA4E-C4B6594D2F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 삽입된 요소가 없으면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무엇을 반환할까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B7827-60F9-4F61-B3CE-652DACFF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58" y="3294005"/>
            <a:ext cx="704948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87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객체를 복사하지 않고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호출을 통해 직접 추가하는 것이 가능하다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emplace_front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/ emplace /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emplace_back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AA6154-437A-4748-888B-C40D28B435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23DFC3-E03B-40F4-BA4E-C4B6594D2F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함수에는 생성자 인자가 오게 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호출을 통해 컨테이너 공간에 객체를 직접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11FDBE-E4D8-49BF-87A2-4DCC5339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2" y="3294005"/>
            <a:ext cx="5772956" cy="182905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77B649-00C6-4273-AD85-06C4EC8D57D9}"/>
              </a:ext>
            </a:extLst>
          </p:cNvPr>
          <p:cNvCxnSpPr/>
          <p:nvPr/>
        </p:nvCxnSpPr>
        <p:spPr>
          <a:xfrm>
            <a:off x="886408" y="567113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B92DD7-B1F5-43E6-BB21-FE6B6C83A898}"/>
              </a:ext>
            </a:extLst>
          </p:cNvPr>
          <p:cNvSpPr txBox="1"/>
          <p:nvPr/>
        </p:nvSpPr>
        <p:spPr>
          <a:xfrm>
            <a:off x="1601756" y="543096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코드가 실행된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‘words’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어떤 요소들이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컨테이너에서 사용 가능한 요소 삽입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05566"/>
              </p:ext>
            </p:extLst>
          </p:nvPr>
        </p:nvGraphicFramePr>
        <p:xfrm>
          <a:off x="886408" y="1754859"/>
          <a:ext cx="10378624" cy="473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a.push_back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끝에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a.emplace_back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끝에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새로운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a.push_front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앞에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a.emplace_front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새로운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새로 추가된 요소를 가리키는 반복자를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새로운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새로 추가된 요소를 가리키는 반복자를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컨테이너에서 사용 가능한 요소 삽입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8394"/>
              </p:ext>
            </p:extLst>
          </p:nvPr>
        </p:nvGraphicFramePr>
        <p:xfrm>
          <a:off x="886408" y="1754859"/>
          <a:ext cx="10378624" cy="273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begin, end)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반복자 범위에 있는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있는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5D8BD1-4047-473A-95FA-976D59D580A6}"/>
              </a:ext>
            </a:extLst>
          </p:cNvPr>
          <p:cNvCxnSpPr/>
          <p:nvPr/>
        </p:nvCxnSpPr>
        <p:spPr>
          <a:xfrm>
            <a:off x="886408" y="503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C3BD55-9101-4011-9B31-14AB0EC5AD67}"/>
              </a:ext>
            </a:extLst>
          </p:cNvPr>
          <p:cNvSpPr txBox="1"/>
          <p:nvPr/>
        </p:nvSpPr>
        <p:spPr>
          <a:xfrm>
            <a:off x="1601756" y="479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함수들은 모두 삽입한 요소 중 첫 요소를 가리키는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D24081-C132-483F-84FF-A12948F34376}"/>
              </a:ext>
            </a:extLst>
          </p:cNvPr>
          <p:cNvCxnSpPr/>
          <p:nvPr/>
        </p:nvCxnSpPr>
        <p:spPr>
          <a:xfrm>
            <a:off x="886408" y="580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DFC4E6-DE85-4C7C-94DF-8769114275F6}"/>
              </a:ext>
            </a:extLst>
          </p:cNvPr>
          <p:cNvSpPr txBox="1"/>
          <p:nvPr/>
        </p:nvSpPr>
        <p:spPr>
          <a:xfrm>
            <a:off x="1601756" y="556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 추가한 요소가 없을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 주어진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6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각 순차 컨테이너의 요소 추가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성능의 특징을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끝 지점 이외 요소를 삽입하거나 삭제할 경우 상당한 비용이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deque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처음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 지점에서의 요소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매우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list/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모든 지점에서 요소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매우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013BA9-4B40-412A-94F0-6729C1B28E31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D6F3ED-FF77-4ED8-93A0-F493FF17E6B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요소를 추가하거나 제거할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A1878F-0C78-4FBC-B7A1-1A7DE06E0839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920321-DF6A-488F-89FA-41E4206F6665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 지점에서의 요소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  <p:bldP spid="34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 연산을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요소에 접근할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존재하지 않는 요소를 접근하려 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미정의이다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623F4-A514-41B4-A899-2B7541325E8A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포함한 모든 순차 컨테이너는 첫 요소에 접근할 수 있는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front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제공한다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3CB5F8-E83E-4C4D-A6A4-E5AB7088EF8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0438BD-2AF2-488F-9C5E-A1FA88D4EED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 요소에 접근할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7452E-E5C7-46BA-A56A-7978FDF7AE0B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75D9CE-6AE2-4DCB-B529-46A57FBB4BCE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back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지원되지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4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1" grpId="0"/>
      <p:bldP spid="1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941C53-AB15-48B7-A41F-60DFDB825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754859"/>
            <a:ext cx="836411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접근을 지원하는 컨테이너는 색인 연산을 통해 요소에 접근할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00A89-FAD9-4ED6-8B30-E7ACFFEB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94" y="2524432"/>
            <a:ext cx="7421011" cy="240063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E90C85-BFD7-43A1-95C2-8A76A467C94F}"/>
              </a:ext>
            </a:extLst>
          </p:cNvPr>
          <p:cNvCxnSpPr/>
          <p:nvPr/>
        </p:nvCxnSpPr>
        <p:spPr>
          <a:xfrm>
            <a:off x="886408" y="54731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4FBFF7-EBAF-4CFF-92B1-ABDD5F4BAA17}"/>
              </a:ext>
            </a:extLst>
          </p:cNvPr>
          <p:cNvSpPr txBox="1"/>
          <p:nvPr/>
        </p:nvSpPr>
        <p:spPr>
          <a:xfrm>
            <a:off x="1601756" y="52329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 연산자와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차이점은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5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컨테이너의 요소 접근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31057"/>
              </p:ext>
            </p:extLst>
          </p:nvPr>
        </p:nvGraphicFramePr>
        <p:xfrm>
          <a:off x="886408" y="1754859"/>
          <a:ext cx="10378624" cy="3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마지막 요소에 대한 참조자를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비었으면 미정의이다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요소에 대한 참조자를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비었으면 미정의이다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a[n]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요소를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유효하지 않은 위치를 참조하면 미정의이다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a.at(n)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요소를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유효하지 않은 위치를 참조하면 예외가 발생한다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pop_back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활용하면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마지막 요소를 제거할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DBBB8-1837-4107-A5B9-1EB0ED4C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78" y="1754859"/>
            <a:ext cx="7830643" cy="300079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FBCA6B-5B7F-4216-9886-5D4C8A7BBFE8}"/>
              </a:ext>
            </a:extLst>
          </p:cNvPr>
          <p:cNvCxnSpPr/>
          <p:nvPr/>
        </p:nvCxnSpPr>
        <p:spPr>
          <a:xfrm>
            <a:off x="886408" y="53037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99948C-B1A0-4A0E-AE3D-0988B3998003}"/>
              </a:ext>
            </a:extLst>
          </p:cNvPr>
          <p:cNvSpPr txBox="1"/>
          <p:nvPr/>
        </p:nvSpPr>
        <p:spPr>
          <a:xfrm>
            <a:off x="1601756" y="50635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2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pop_front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활용하면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첫 요소를 제거할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FBCA6B-5B7F-4216-9886-5D4C8A7BBFE8}"/>
              </a:ext>
            </a:extLst>
          </p:cNvPr>
          <p:cNvCxnSpPr/>
          <p:nvPr/>
        </p:nvCxnSpPr>
        <p:spPr>
          <a:xfrm>
            <a:off x="895835" y="527514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99948C-B1A0-4A0E-AE3D-0988B3998003}"/>
              </a:ext>
            </a:extLst>
          </p:cNvPr>
          <p:cNvSpPr txBox="1"/>
          <p:nvPr/>
        </p:nvSpPr>
        <p:spPr>
          <a:xfrm>
            <a:off x="1611183" y="503498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9FD4F-2250-45EB-B76D-01EA6589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754859"/>
            <a:ext cx="836411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순차 컨테이너에서 요소를 제거하기 위해서는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erase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E870F1-7537-4873-8182-72D1223556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50B2A-FCC0-4C82-BE56-6491FD0BF38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마지막 요소 다음을 가리키는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C4FD5-0361-46FC-B109-7E84FEB3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347" y="2524432"/>
            <a:ext cx="5773306" cy="39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erase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 범위에 속하는 요소들을 삭제할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9E9A6D-D08A-43B6-9305-513CB61F0C79}"/>
              </a:ext>
            </a:extLst>
          </p:cNvPr>
          <p:cNvCxnSpPr/>
          <p:nvPr/>
        </p:nvCxnSpPr>
        <p:spPr>
          <a:xfrm>
            <a:off x="895835" y="52157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23F0EB-7938-48DE-B3DA-CBA1C1D14456}"/>
              </a:ext>
            </a:extLst>
          </p:cNvPr>
          <p:cNvSpPr txBox="1"/>
          <p:nvPr/>
        </p:nvSpPr>
        <p:spPr>
          <a:xfrm>
            <a:off x="1611183" y="49755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A4549-BA66-424F-8E7E-28BB2B608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922" y="1754859"/>
            <a:ext cx="7270155" cy="291277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12E64B-F346-4810-B193-B96EE5EE6163}"/>
              </a:ext>
            </a:extLst>
          </p:cNvPr>
          <p:cNvCxnSpPr/>
          <p:nvPr/>
        </p:nvCxnSpPr>
        <p:spPr>
          <a:xfrm>
            <a:off x="895835" y="59852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0835E6-D8E6-417D-8E2A-30862745ACA1}"/>
              </a:ext>
            </a:extLst>
          </p:cNvPr>
          <p:cNvSpPr txBox="1"/>
          <p:nvPr/>
        </p:nvSpPr>
        <p:spPr>
          <a:xfrm>
            <a:off x="1611183" y="57451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erase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컨테이너 전체 요소를 삭제하려면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제거하는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2281"/>
              </p:ext>
            </p:extLst>
          </p:nvPr>
        </p:nvGraphicFramePr>
        <p:xfrm>
          <a:off x="886408" y="1754859"/>
          <a:ext cx="10378624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a.pop_back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마지막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a.pop_front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(begin, end)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범위에 속한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a.clear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모든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443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F4CB26-1EDA-4D3B-8162-EA3341DDCDF8}"/>
              </a:ext>
            </a:extLst>
          </p:cNvPr>
          <p:cNvCxnSpPr/>
          <p:nvPr/>
        </p:nvCxnSpPr>
        <p:spPr>
          <a:xfrm>
            <a:off x="886408" y="55682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26A97-BCA1-4BA6-B52C-DCAF54727696}"/>
              </a:ext>
            </a:extLst>
          </p:cNvPr>
          <p:cNvSpPr txBox="1"/>
          <p:nvPr/>
        </p:nvSpPr>
        <p:spPr>
          <a:xfrm>
            <a:off x="1601756" y="53280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삭제된 마지막 요소의 다음을 가리키는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3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Resizing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resize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통해 크기를 조정할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9E9A6D-D08A-43B6-9305-513CB61F0C79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23F0EB-7938-48DE-B3DA-CBA1C1D14456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크기가 요청 크기보다 클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끝에서부터 요소를 제거한다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12E64B-F346-4810-B193-B96EE5EE6163}"/>
              </a:ext>
            </a:extLst>
          </p:cNvPr>
          <p:cNvCxnSpPr/>
          <p:nvPr/>
        </p:nvCxnSpPr>
        <p:spPr>
          <a:xfrm>
            <a:off x="89583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0835E6-D8E6-417D-8E2A-30862745ACA1}"/>
              </a:ext>
            </a:extLst>
          </p:cNvPr>
          <p:cNvSpPr txBox="1"/>
          <p:nvPr/>
        </p:nvSpPr>
        <p:spPr>
          <a:xfrm>
            <a:off x="161118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크기가 요청 크기보다 작을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뒤에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8EF008A-B359-4E3A-A188-39CDCF4C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35812"/>
              </p:ext>
            </p:extLst>
          </p:nvPr>
        </p:nvGraphicFramePr>
        <p:xfrm>
          <a:off x="886408" y="3294005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a.resize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크기를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변경한다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 요소는 값 초기화한다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a.resize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크기를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변경하되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 요소의 값은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설정한다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8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고정 컨테이너인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따라 컨테이너 크기가 변할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컨테이너에서 요소를 저장하는 방법에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 연산의 효율성이 달라지게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07DF3-3DBC-4ADA-9A13-4CA69CA29FF6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vector/string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임의 접근이 매우 빠른 것일까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745949-BE11-4AF9-B981-C2EBF6C33130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9B3946-4E11-4848-B95B-E5158E08228F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vector/string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임의 위치에 대한 요소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효율적이지 못한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DE237-67B2-4270-8A88-3737A34E4A1A}"/>
              </a:ext>
            </a:extLst>
          </p:cNvPr>
          <p:cNvSpPr txBox="1"/>
          <p:nvPr/>
        </p:nvSpPr>
        <p:spPr>
          <a:xfrm>
            <a:off x="279917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list/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forward_list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특징은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5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7" grpId="0"/>
      <p:bldP spid="19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Resizing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D307C2-1EFF-4B82-BB5E-C4266AD64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574" y="1754859"/>
            <a:ext cx="718285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Container-Specific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요소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쓰이는 함수가 별도로 존재한다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26CAEC-E62F-4BA8-A54A-88631102F5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EBC192-E57F-4002-B505-27D0D3541C1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에만 특수화된 함수들이 존재하는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468CCD-B6B1-4818-B09A-899BAA516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12" y="2524432"/>
            <a:ext cx="7488975" cy="37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Container-Specific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제거하는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75648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a.before_begin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첫 요소 이전 위치를 가리키는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역참조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금지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!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a.cbefore_begin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const_iterator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 다음에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b, 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요소 다음에 반복자 범위에 속하는 요소들을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요소 다음에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443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 다음에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4774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 다음에 새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8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Container-Specific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제거하는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47608"/>
              </p:ext>
            </p:extLst>
          </p:nvPr>
        </p:nvGraphicFramePr>
        <p:xfrm>
          <a:off x="886408" y="1754859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요소의 다음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 + 1,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범위에 해당하는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7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항상 요소를 연속적인 메모리에 저장한다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D01579-C00A-4567-90DE-E6ECB83C396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C977-835A-4DA8-8FB1-B6EFB3F7324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연속적으로 저장한다는 특성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빠른 임의 접근이 지원된다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FD8F8C-ABE3-484F-B93B-05069624100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012A97-ABB1-4F28-B69D-F8B3E67A546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크기가 아무리 변화해도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연속성은 변하지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166DEB-5351-4B1B-8025-68BD0A11F2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AD3718-BBF4-4BBB-AE77-A3781F21010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 요소를 추가할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할당한 공간에 빈 공간이 없을 경우 연속성을 보장하기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4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요소를 추가할 때마다 공간을 할당하지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D01579-C00A-4567-90DE-E6ECB83C396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C977-835A-4DA8-8FB1-B6EFB3F7324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할당과 할당 해제에 대한 비용이 너무 많이 발생하기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FD8F8C-ABE3-484F-B93B-05069624100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012A97-ABB1-4F28-B69D-F8B3E67A546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비용을 줄이기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015B39-236B-4FDB-9466-48F7D4D2222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8756D0-7DDC-443D-8910-84FFF5D9DD7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vector/string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메모리 공간을 관리할 수 있는 멤버 함수들을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capacity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할당된 메모리에 담을 수 있는 요소의 개수를 알아볼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33059-7532-41B3-96C0-0BB1AF7A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1754859"/>
            <a:ext cx="6849431" cy="140989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7A8DA9-5AA6-4777-A332-7A3E95DBDE75}"/>
              </a:ext>
            </a:extLst>
          </p:cNvPr>
          <p:cNvCxnSpPr/>
          <p:nvPr/>
        </p:nvCxnSpPr>
        <p:spPr>
          <a:xfrm>
            <a:off x="886408" y="37128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DCF4F0-58E3-4C79-8E58-737DA1706924}"/>
              </a:ext>
            </a:extLst>
          </p:cNvPr>
          <p:cNvSpPr txBox="1"/>
          <p:nvPr/>
        </p:nvSpPr>
        <p:spPr>
          <a:xfrm>
            <a:off x="1601756" y="34726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capacity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함수의 반환 값은 구현에서 사용하는 메모리 할당 전략에 따라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reserve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개수만큼 미리 메모리를 할당할 것을 요청할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reserve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요소를 담을 수 있는 공간을 할당하도록 요청한다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reserve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후 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capacity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크거나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EE4D-10AA-41AD-8B1B-7D46D0AEF36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043E1-2F54-47ED-96E2-4F8D815E8AB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할당된 크기보다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reserve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요청한 크기가 작으면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ED0012-A724-41B3-829B-C9F2BF8A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1" y="4063578"/>
            <a:ext cx="685895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reserve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절대로 컨테이너의 요소에 영향을 주지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resize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절대로 컨테이너가 이미 할당한 메모리에 영향을 줄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capacity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줄이고 싶을 때는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903AF9-7F6B-4567-9030-B7613BDC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034" y="3294005"/>
            <a:ext cx="6073931" cy="29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vector/string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메모리 관리와 관련된 함수들을 정리해보자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B77B503-FE65-42F0-8931-CCB46D2F0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95781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v.shrink_to_fit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capacity() == size()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되도록 요청한다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v.capacity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재할당 전까지 컨테이너가 담을 수 있는 요소의 개수를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v.reserve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최소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요소에 대한 공간을 할당한다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deque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vector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차이점은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8424A8-2F62-4FC8-82A1-A3AC0596D138}"/>
              </a:ext>
            </a:extLst>
          </p:cNvPr>
          <p:cNvGrpSpPr/>
          <p:nvPr/>
        </p:nvGrpSpPr>
        <p:grpSpPr>
          <a:xfrm>
            <a:off x="2552267" y="1754859"/>
            <a:ext cx="7087466" cy="4013778"/>
            <a:chOff x="2592367" y="1920491"/>
            <a:chExt cx="7087466" cy="40137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E39AACE-1409-45BB-8054-FD06BD5CA1FB}"/>
                </a:ext>
              </a:extLst>
            </p:cNvPr>
            <p:cNvSpPr/>
            <p:nvPr/>
          </p:nvSpPr>
          <p:spPr>
            <a:xfrm>
              <a:off x="2592370" y="314255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Chunk 0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473FCF-3416-4CC4-9129-307E75EF25D2}"/>
                </a:ext>
              </a:extLst>
            </p:cNvPr>
            <p:cNvSpPr/>
            <p:nvPr/>
          </p:nvSpPr>
          <p:spPr>
            <a:xfrm>
              <a:off x="2592369" y="366577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Chunk 1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B665EA-A565-482B-990E-7E8C23D30B49}"/>
                </a:ext>
              </a:extLst>
            </p:cNvPr>
            <p:cNvSpPr/>
            <p:nvPr/>
          </p:nvSpPr>
          <p:spPr>
            <a:xfrm>
              <a:off x="2592369" y="418899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Chunk 2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CA330-A573-4E96-9F66-F99EB1DA8A89}"/>
                </a:ext>
              </a:extLst>
            </p:cNvPr>
            <p:cNvSpPr/>
            <p:nvPr/>
          </p:nvSpPr>
          <p:spPr>
            <a:xfrm>
              <a:off x="2592369" y="1920491"/>
              <a:ext cx="1668545" cy="5232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begin()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5E151C-50AC-485B-8719-6C550B66A1A6}"/>
                </a:ext>
              </a:extLst>
            </p:cNvPr>
            <p:cNvSpPr/>
            <p:nvPr/>
          </p:nvSpPr>
          <p:spPr>
            <a:xfrm>
              <a:off x="2592369" y="5411049"/>
              <a:ext cx="1668545" cy="5232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end()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43C11D-AFA6-4164-AA4A-94E77842C6AE}"/>
                </a:ext>
              </a:extLst>
            </p:cNvPr>
            <p:cNvSpPr/>
            <p:nvPr/>
          </p:nvSpPr>
          <p:spPr>
            <a:xfrm>
              <a:off x="2592368" y="261933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C7EB1A-127D-4B9C-BFD5-3A5AB4B4A5F4}"/>
                </a:ext>
              </a:extLst>
            </p:cNvPr>
            <p:cNvSpPr/>
            <p:nvPr/>
          </p:nvSpPr>
          <p:spPr>
            <a:xfrm>
              <a:off x="2592367" y="471221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74241D-4A5E-4865-AC1B-3DF4CA736DBE}"/>
                </a:ext>
              </a:extLst>
            </p:cNvPr>
            <p:cNvSpPr/>
            <p:nvPr/>
          </p:nvSpPr>
          <p:spPr>
            <a:xfrm>
              <a:off x="7013473" y="2532694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Data[0]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FB3D817-4AC1-4C40-9C8B-2ADB3D028491}"/>
                </a:ext>
              </a:extLst>
            </p:cNvPr>
            <p:cNvSpPr/>
            <p:nvPr/>
          </p:nvSpPr>
          <p:spPr>
            <a:xfrm>
              <a:off x="7013473" y="2828765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Data[1]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8BE59C-822C-48D7-93EE-5EC2C2CFA383}"/>
                </a:ext>
              </a:extLst>
            </p:cNvPr>
            <p:cNvSpPr/>
            <p:nvPr/>
          </p:nvSpPr>
          <p:spPr>
            <a:xfrm>
              <a:off x="7013473" y="3138210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Data[2]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5DD8CF-BDB1-46E9-8590-7C9639E83C3E}"/>
                </a:ext>
              </a:extLst>
            </p:cNvPr>
            <p:cNvSpPr/>
            <p:nvPr/>
          </p:nvSpPr>
          <p:spPr>
            <a:xfrm>
              <a:off x="7013473" y="2223249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34FA4D-7515-407D-858E-3097EFFF2B2C}"/>
                </a:ext>
              </a:extLst>
            </p:cNvPr>
            <p:cNvSpPr/>
            <p:nvPr/>
          </p:nvSpPr>
          <p:spPr>
            <a:xfrm>
              <a:off x="7013473" y="1920491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8AF7947-9FA4-4516-B0B1-2523CE4B5BB7}"/>
                </a:ext>
              </a:extLst>
            </p:cNvPr>
            <p:cNvSpPr/>
            <p:nvPr/>
          </p:nvSpPr>
          <p:spPr>
            <a:xfrm>
              <a:off x="7013473" y="5014968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2818C6-447C-4318-A6E6-67C2AE1CDD40}"/>
                </a:ext>
              </a:extLst>
            </p:cNvPr>
            <p:cNvSpPr/>
            <p:nvPr/>
          </p:nvSpPr>
          <p:spPr>
            <a:xfrm>
              <a:off x="7013473" y="5311039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7AD7F50-9962-4DE5-8BCA-FF089DB7AE2A}"/>
                </a:ext>
              </a:extLst>
            </p:cNvPr>
            <p:cNvSpPr/>
            <p:nvPr/>
          </p:nvSpPr>
          <p:spPr>
            <a:xfrm>
              <a:off x="7013473" y="5620484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E7DEDD-70EF-48AF-A49E-CB1EFDF4A90A}"/>
                </a:ext>
              </a:extLst>
            </p:cNvPr>
            <p:cNvSpPr/>
            <p:nvPr/>
          </p:nvSpPr>
          <p:spPr>
            <a:xfrm>
              <a:off x="7013473" y="4705523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1EC16B-2029-45B8-BD85-4683B10FC38A}"/>
                </a:ext>
              </a:extLst>
            </p:cNvPr>
            <p:cNvSpPr/>
            <p:nvPr/>
          </p:nvSpPr>
          <p:spPr>
            <a:xfrm>
              <a:off x="7013473" y="4402765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Data[8]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8E4A6F-2555-48AF-92E9-E2F25074C972}"/>
                </a:ext>
              </a:extLst>
            </p:cNvPr>
            <p:cNvSpPr/>
            <p:nvPr/>
          </p:nvSpPr>
          <p:spPr>
            <a:xfrm>
              <a:off x="8693015" y="4409452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Data[5]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10CE02-8424-41CC-ACE8-FCAEBD4415C0}"/>
                </a:ext>
              </a:extLst>
            </p:cNvPr>
            <p:cNvSpPr/>
            <p:nvPr/>
          </p:nvSpPr>
          <p:spPr>
            <a:xfrm>
              <a:off x="8693015" y="4705523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Data[6]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A3102B9-B0B3-4A41-8A60-493D20EC2576}"/>
                </a:ext>
              </a:extLst>
            </p:cNvPr>
            <p:cNvSpPr/>
            <p:nvPr/>
          </p:nvSpPr>
          <p:spPr>
            <a:xfrm>
              <a:off x="8693015" y="5014968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Data[7]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5541B9D-3691-47E0-AFEF-9CC6FB6B82F3}"/>
                </a:ext>
              </a:extLst>
            </p:cNvPr>
            <p:cNvSpPr/>
            <p:nvPr/>
          </p:nvSpPr>
          <p:spPr>
            <a:xfrm>
              <a:off x="8693015" y="4100007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Data[4]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B99E067-8FC9-40BC-BBF4-65CAAC01796B}"/>
                </a:ext>
              </a:extLst>
            </p:cNvPr>
            <p:cNvSpPr/>
            <p:nvPr/>
          </p:nvSpPr>
          <p:spPr>
            <a:xfrm>
              <a:off x="8693015" y="3797249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Data[3]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27FD63A-83E0-48CB-BFF2-592A03E37630}"/>
                </a:ext>
              </a:extLst>
            </p:cNvPr>
            <p:cNvCxnSpPr>
              <a:stCxn id="22" idx="3"/>
              <a:endCxn id="29" idx="1"/>
            </p:cNvCxnSpPr>
            <p:nvPr/>
          </p:nvCxnSpPr>
          <p:spPr>
            <a:xfrm>
              <a:off x="4260914" y="2182101"/>
              <a:ext cx="2752559" cy="505316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F6E00BD-A617-4560-86EC-8C7BA712B647}"/>
                </a:ext>
              </a:extLst>
            </p:cNvPr>
            <p:cNvCxnSpPr>
              <a:cxnSpLocks/>
              <a:stCxn id="2" idx="3"/>
              <a:endCxn id="40" idx="1"/>
            </p:cNvCxnSpPr>
            <p:nvPr/>
          </p:nvCxnSpPr>
          <p:spPr>
            <a:xfrm flipV="1">
              <a:off x="4260915" y="2075214"/>
              <a:ext cx="2752558" cy="1328946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4D257F9-EF3F-4B37-9275-B596044EE97A}"/>
                </a:ext>
              </a:extLst>
            </p:cNvPr>
            <p:cNvCxnSpPr>
              <a:cxnSpLocks/>
              <a:stCxn id="18" idx="3"/>
              <a:endCxn id="50" idx="1"/>
            </p:cNvCxnSpPr>
            <p:nvPr/>
          </p:nvCxnSpPr>
          <p:spPr>
            <a:xfrm>
              <a:off x="4260914" y="3927380"/>
              <a:ext cx="4432101" cy="24592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6EB0FD9-D5EA-48C1-BA9B-F4EC1FEFF232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260914" y="4450600"/>
              <a:ext cx="2752559" cy="106888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6C06B49-8385-481B-A308-AB0E47CB0473}"/>
                </a:ext>
              </a:extLst>
            </p:cNvPr>
            <p:cNvCxnSpPr>
              <a:cxnSpLocks/>
              <a:stCxn id="25" idx="3"/>
              <a:endCxn id="44" idx="1"/>
            </p:cNvCxnSpPr>
            <p:nvPr/>
          </p:nvCxnSpPr>
          <p:spPr>
            <a:xfrm flipV="1">
              <a:off x="4260914" y="4860246"/>
              <a:ext cx="2752559" cy="812413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2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삭제할 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반복자의 무효화가 발생할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무효화란 더는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유효한 요소를 가리키고 있지 않음을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무효화된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73833-5E2D-475B-8402-86DD234EACFB}"/>
              </a:ext>
            </a:extLst>
          </p:cNvPr>
          <p:cNvSpPr txBox="1"/>
          <p:nvPr/>
        </p:nvSpPr>
        <p:spPr>
          <a:xfrm>
            <a:off x="279917" y="327534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vector/string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재할당이 일어나면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46058E-5400-492A-A3BB-B8C3F4A15F21}"/>
              </a:ext>
            </a:extLst>
          </p:cNvPr>
          <p:cNvCxnSpPr/>
          <p:nvPr/>
        </p:nvCxnSpPr>
        <p:spPr>
          <a:xfrm>
            <a:off x="886408" y="43373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87C63A-7B60-4BB7-B343-30A1818FF162}"/>
              </a:ext>
            </a:extLst>
          </p:cNvPr>
          <p:cNvSpPr txBox="1"/>
          <p:nvPr/>
        </p:nvSpPr>
        <p:spPr>
          <a:xfrm>
            <a:off x="1601756" y="40971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재할당하지 않는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추가된 위치 이전 범위에 한해서 무효화가 일어나지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0960FF-5E9F-4540-A8AD-838E11E7ED85}"/>
              </a:ext>
            </a:extLst>
          </p:cNvPr>
          <p:cNvCxnSpPr/>
          <p:nvPr/>
        </p:nvCxnSpPr>
        <p:spPr>
          <a:xfrm>
            <a:off x="866754" y="50975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81ED61-03C8-4A14-B1C2-B3ED601BC719}"/>
              </a:ext>
            </a:extLst>
          </p:cNvPr>
          <p:cNvSpPr txBox="1"/>
          <p:nvPr/>
        </p:nvSpPr>
        <p:spPr>
          <a:xfrm>
            <a:off x="1582102" y="48573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삭제의 경우에도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재할당하지 않는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삭제된 위치 이전 범위에 한해서 무효화가 일어나지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5DBEC8-ED3F-4B70-8884-82DAACED192E}"/>
              </a:ext>
            </a:extLst>
          </p:cNvPr>
          <p:cNvCxnSpPr/>
          <p:nvPr/>
        </p:nvCxnSpPr>
        <p:spPr>
          <a:xfrm>
            <a:off x="866754" y="58577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EE091-9DBD-47ED-83BD-0102DF2B5DF9}"/>
              </a:ext>
            </a:extLst>
          </p:cNvPr>
          <p:cNvSpPr txBox="1"/>
          <p:nvPr/>
        </p:nvSpPr>
        <p:spPr>
          <a:xfrm>
            <a:off x="1582102" y="56176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항상 무효화된다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5" grpId="0"/>
      <p:bldP spid="18" grpId="0"/>
      <p:bldP spid="22" grpId="0"/>
      <p:bldP spid="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A567C-39F4-4FEF-94DE-5DD6F006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206" y="1752502"/>
            <a:ext cx="600158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deque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처음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끝이 아닌 곳에서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삭제하면 모든 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끝에 추가할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무효화하지만 기존 요소에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무효화하지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끝에서 요소를 제거하면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924994-868A-4FE6-BF97-05AAA37DADBF}"/>
              </a:ext>
            </a:extLst>
          </p:cNvPr>
          <p:cNvCxnSpPr/>
          <p:nvPr/>
        </p:nvCxnSpPr>
        <p:spPr>
          <a:xfrm>
            <a:off x="906062" y="35061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0EFEDD-CA7F-4198-80D6-39E56440A237}"/>
              </a:ext>
            </a:extLst>
          </p:cNvPr>
          <p:cNvSpPr txBox="1"/>
          <p:nvPr/>
        </p:nvSpPr>
        <p:spPr>
          <a:xfrm>
            <a:off x="1601756" y="32753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처음에서 요소를 제거하면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영향을 받지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2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요소의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일어나도 무효화가 일어나지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추가해도 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포함한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계속 유효하다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제거해도 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포함한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계속 유효하다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9ACCB0-B2E6-468B-9A79-C412E7B9DE62}"/>
              </a:ext>
            </a:extLst>
          </p:cNvPr>
          <p:cNvCxnSpPr/>
          <p:nvPr/>
        </p:nvCxnSpPr>
        <p:spPr>
          <a:xfrm>
            <a:off x="866754" y="35155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B2BD33-2DB4-4F2D-9D59-4524E56C75A9}"/>
              </a:ext>
            </a:extLst>
          </p:cNvPr>
          <p:cNvSpPr txBox="1"/>
          <p:nvPr/>
        </p:nvSpPr>
        <p:spPr>
          <a:xfrm>
            <a:off x="1582102" y="32753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무효화의 영향을 받지 않을까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컨테이너에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삭제할 때는 반복자 무효화를 주의해야 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2109C3-91B1-41F7-A221-A8EB41C8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556" y="1754859"/>
            <a:ext cx="6117835" cy="38359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AF5ECA-C288-49A6-8402-DBD2502C6784}"/>
              </a:ext>
            </a:extLst>
          </p:cNvPr>
          <p:cNvCxnSpPr/>
          <p:nvPr/>
        </p:nvCxnSpPr>
        <p:spPr>
          <a:xfrm>
            <a:off x="906062" y="61295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AF535B-C683-42A0-B46C-EED55BA71D9B}"/>
              </a:ext>
            </a:extLst>
          </p:cNvPr>
          <p:cNvSpPr txBox="1"/>
          <p:nvPr/>
        </p:nvSpPr>
        <p:spPr>
          <a:xfrm>
            <a:off x="1601756" y="58987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 문제점이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4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3D6E4-2182-4763-9563-902C5A699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73" y="1754859"/>
            <a:ext cx="80878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deque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특징을 알아보자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요소에 대한 빠른 임의 접근을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위치에 대한 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삭제에는 많은 비용이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양 끝에 대한 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매우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5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array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특징을 알아보자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컨테이너의 크기는 생성 시 고정된다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크기가 고정이므로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크기를 변경하는 연산을 지원하지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39FBFF-9EAC-4B65-9741-1EF2BEF53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58" y="4063578"/>
            <a:ext cx="6361883" cy="2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경우에 대해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컨테이너를 사용하는게 가장 좋을지 생각해보자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객체들이 모인 컨테이너가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요소에 임의 접근이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되돌리기가 가능한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(Undoable)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60C2EE-72A2-4CF2-871E-EDB4D5D10E7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0E2B2-1CA6-4D8E-BAAA-7E358B035A5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시작과 끝에서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자주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6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  <p:bldP spid="17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11321</TotalTime>
  <Words>5200</Words>
  <Application>Microsoft Office PowerPoint</Application>
  <PresentationFormat>와이드스크린</PresentationFormat>
  <Paragraphs>642</Paragraphs>
  <Slides>65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5176</cp:revision>
  <dcterms:created xsi:type="dcterms:W3CDTF">2017-02-13T14:50:04Z</dcterms:created>
  <dcterms:modified xsi:type="dcterms:W3CDTF">2019-07-22T21:20:52Z</dcterms:modified>
</cp:coreProperties>
</file>