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4"/>
  </p:notesMasterIdLst>
  <p:sldIdLst>
    <p:sldId id="271" r:id="rId2"/>
    <p:sldId id="288" r:id="rId3"/>
    <p:sldId id="290" r:id="rId4"/>
    <p:sldId id="292" r:id="rId5"/>
    <p:sldId id="294" r:id="rId6"/>
    <p:sldId id="296" r:id="rId7"/>
    <p:sldId id="298" r:id="rId8"/>
    <p:sldId id="300" r:id="rId9"/>
    <p:sldId id="302" r:id="rId10"/>
    <p:sldId id="304" r:id="rId11"/>
    <p:sldId id="306" r:id="rId12"/>
    <p:sldId id="308" r:id="rId13"/>
    <p:sldId id="310" r:id="rId14"/>
    <p:sldId id="312" r:id="rId15"/>
    <p:sldId id="314" r:id="rId16"/>
    <p:sldId id="316" r:id="rId17"/>
    <p:sldId id="318" r:id="rId18"/>
    <p:sldId id="320" r:id="rId19"/>
    <p:sldId id="324" r:id="rId20"/>
    <p:sldId id="322" r:id="rId21"/>
    <p:sldId id="326" r:id="rId22"/>
    <p:sldId id="328" r:id="rId23"/>
    <p:sldId id="330" r:id="rId24"/>
    <p:sldId id="332" r:id="rId25"/>
    <p:sldId id="334" r:id="rId26"/>
    <p:sldId id="336" r:id="rId27"/>
    <p:sldId id="338" r:id="rId28"/>
    <p:sldId id="340" r:id="rId29"/>
    <p:sldId id="342" r:id="rId30"/>
    <p:sldId id="344" r:id="rId31"/>
    <p:sldId id="346" r:id="rId32"/>
    <p:sldId id="348" r:id="rId33"/>
    <p:sldId id="350" r:id="rId34"/>
    <p:sldId id="352" r:id="rId35"/>
    <p:sldId id="356" r:id="rId36"/>
    <p:sldId id="354" r:id="rId37"/>
    <p:sldId id="358" r:id="rId38"/>
    <p:sldId id="360" r:id="rId39"/>
    <p:sldId id="362" r:id="rId40"/>
    <p:sldId id="364" r:id="rId41"/>
    <p:sldId id="366" r:id="rId42"/>
    <p:sldId id="368" r:id="rId43"/>
  </p:sldIdLst>
  <p:sldSz cx="12192000" cy="6858000"/>
  <p:notesSz cx="6858000" cy="9144000"/>
  <p:embeddedFontLst>
    <p:embeddedFont>
      <p:font typeface="맑은 고딕" panose="020B0503020000020004" pitchFamily="50" charset="-127"/>
      <p:regular r:id="rId45"/>
      <p:bold r:id="rId46"/>
    </p:embeddedFont>
    <p:embeddedFont>
      <p:font typeface="야놀자 야체 B" panose="02020603020101020101" pitchFamily="18" charset="-127"/>
      <p:bold r:id="rId47"/>
    </p:embeddedFont>
    <p:embeddedFont>
      <p:font typeface="야놀자 야체 R" panose="02020603020101020101" pitchFamily="18" charset="-127"/>
      <p:regular r:id="rId4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683" autoAdjust="0"/>
  </p:normalViewPr>
  <p:slideViewPr>
    <p:cSldViewPr snapToGrid="0">
      <p:cViewPr varScale="1">
        <p:scale>
          <a:sx n="102" d="100"/>
          <a:sy n="102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4E1B-EADF-46E0-B2CF-CBBF37D915B3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90C9-CC43-4510-9031-E81E4BDB5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6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by </a:t>
            </a:r>
            <a:r>
              <a:rPr lang="en-US" altLang="ko-KR" dirty="0" err="1"/>
              <a:t>nErumin</a:t>
            </a:r>
            <a:r>
              <a:rPr lang="en-US" altLang="ko-KR" dirty="0"/>
              <a:t>(@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1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119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010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103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548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017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5958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1941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0175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721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369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683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283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6433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5850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7660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978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8620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1991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6766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298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6548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3143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9278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3118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5425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8543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5938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233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4015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08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029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227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3267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3129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053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56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080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338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94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71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9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C816-E8FD-4807-9C0F-99A78AC3809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042" y="2538804"/>
            <a:ext cx="844475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Sharpest++</a:t>
            </a:r>
          </a:p>
          <a:p>
            <a:pPr algn="ctr"/>
            <a:r>
              <a:rPr lang="en-US" altLang="ko-KR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(Chapter</a:t>
            </a:r>
            <a:r>
              <a:rPr lang="ko-KR" altLang="en-US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13 - Quiz</a:t>
            </a:r>
            <a:r>
              <a:rPr lang="ko-KR" altLang="en-US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&amp; Answer (1</a:t>
            </a:r>
            <a:r>
              <a:rPr lang="ko-KR" altLang="en-US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~</a:t>
            </a:r>
            <a:r>
              <a:rPr lang="ko-KR" altLang="en-US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12))</a:t>
            </a:r>
            <a:endParaRPr lang="ko-KR" altLang="en-US" sz="5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1B04E6-284F-4926-9B34-B4C597D56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56" y="4108464"/>
            <a:ext cx="3389194" cy="25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Q13)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142122-4CB9-45D8-9904-7795C7A5E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775" y="1754859"/>
            <a:ext cx="66484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7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Q14)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포인터에 비해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참조자가 가지는 장점에는 무엇이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0879E-B8A1-41AB-A57C-2788F78322E2}"/>
              </a:ext>
            </a:extLst>
          </p:cNvPr>
          <p:cNvSpPr txBox="1"/>
          <p:nvPr/>
        </p:nvSpPr>
        <p:spPr>
          <a:xfrm>
            <a:off x="279917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Q15)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참조자에 비해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포인터가 가지는 장점에는 무엇이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38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Q16)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1433344-C9C6-485F-A585-C860DC3A5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037" y="1754859"/>
            <a:ext cx="5495925" cy="7429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8033E6B-30AA-4AA6-B7C2-2497CB33A96E}"/>
              </a:ext>
            </a:extLst>
          </p:cNvPr>
          <p:cNvSpPr txBox="1"/>
          <p:nvPr/>
        </p:nvSpPr>
        <p:spPr>
          <a:xfrm>
            <a:off x="279917" y="280571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Q17) const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참조자가 상수와 결합할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참조자는 어떤 객체와 결합하는 것일까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A61077-E031-43DC-A627-86F20171B42B}"/>
              </a:ext>
            </a:extLst>
          </p:cNvPr>
          <p:cNvSpPr txBox="1"/>
          <p:nvPr/>
        </p:nvSpPr>
        <p:spPr>
          <a:xfrm>
            <a:off x="279917" y="363684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Q18)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각 포인터에 붙어있는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의미를 말해보자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76641E-C97F-4F2A-A5F0-4C1E6E451B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4612" y="4467973"/>
            <a:ext cx="69627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2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Q19)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표현식이란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0879E-B8A1-41AB-A57C-2788F78322E2}"/>
              </a:ext>
            </a:extLst>
          </p:cNvPr>
          <p:cNvSpPr txBox="1"/>
          <p:nvPr/>
        </p:nvSpPr>
        <p:spPr>
          <a:xfrm>
            <a:off x="279917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Q20)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size_t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타입은 무슨 의미를 가지는가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D10212-084F-4F79-8A98-FC3133A78C8B}"/>
              </a:ext>
            </a:extLst>
          </p:cNvPr>
          <p:cNvSpPr txBox="1"/>
          <p:nvPr/>
        </p:nvSpPr>
        <p:spPr>
          <a:xfrm>
            <a:off x="279917" y="258598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Q21)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무엇인가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1F3B7F-2068-4EC4-A89C-4C0326050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057" y="3417115"/>
            <a:ext cx="5655886" cy="294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1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Q22)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0E1AF4-8811-4332-848D-5C5E94A92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362" y="1754859"/>
            <a:ext cx="7153275" cy="1314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C7B07A-C62D-44E9-891E-610B606E0846}"/>
              </a:ext>
            </a:extLst>
          </p:cNvPr>
          <p:cNvSpPr txBox="1"/>
          <p:nvPr/>
        </p:nvSpPr>
        <p:spPr>
          <a:xfrm>
            <a:off x="279918" y="337721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Q23)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아래와 같은 배열이 있을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조건에 맞는 코드를 작성해보자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0DA44DA-94DA-4C7B-AA89-E37711E82882}"/>
              </a:ext>
            </a:extLst>
          </p:cNvPr>
          <p:cNvCxnSpPr/>
          <p:nvPr/>
        </p:nvCxnSpPr>
        <p:spPr>
          <a:xfrm>
            <a:off x="886408" y="521361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928463-4BE5-44A7-9A0F-9F2CB8043FEA}"/>
              </a:ext>
            </a:extLst>
          </p:cNvPr>
          <p:cNvSpPr txBox="1"/>
          <p:nvPr/>
        </p:nvSpPr>
        <p:spPr>
          <a:xfrm>
            <a:off x="1601756" y="497345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오직 범위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for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문을 활용하여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배열의 모든 요소 값을 두배로 만들어야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56A07E-FE1E-45D1-9DC1-8D2B9128B6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9975" y="4208345"/>
            <a:ext cx="49720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2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Q24)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변수가 추론되는 타입이 무엇인지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5E1AF93-1901-40B3-8709-CC1D34F4E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8437" y="1754859"/>
            <a:ext cx="67151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2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Q25)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조건을 만족하는 함수를 작성해보자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2A84CB4-C17E-4F3A-96BA-C28AF6FA127C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990996-76D2-43C3-919A-1978C78B1847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함수는 숫자 하나를 받아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(0 + 1 + … + N)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결과를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FC5F025-F199-4DB4-8CA2-2F497D334E20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8DEBAC-74A5-4D91-A694-B808EDF59936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함수를 보조하는 함수를 정의할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A041CA6-3DC4-4DE8-89A1-6FE252BBDA8C}"/>
              </a:ext>
            </a:extLst>
          </p:cNvPr>
          <p:cNvCxnSpPr/>
          <p:nvPr/>
        </p:nvCxnSpPr>
        <p:spPr>
          <a:xfrm>
            <a:off x="886408" y="353696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AD96D2-677A-4858-BC29-6AA7B4B06119}"/>
              </a:ext>
            </a:extLst>
          </p:cNvPr>
          <p:cNvSpPr txBox="1"/>
          <p:nvPr/>
        </p:nvSpPr>
        <p:spPr>
          <a:xfrm>
            <a:off x="1601756" y="329679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함수의 결과를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(N * (N + 1) / 2)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식으로 계산할 수 없으며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반드시 재귀 함수로 구현해야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6878C24-E37E-46BE-83C6-58B024CF72BE}"/>
              </a:ext>
            </a:extLst>
          </p:cNvPr>
          <p:cNvCxnSpPr/>
          <p:nvPr/>
        </p:nvCxnSpPr>
        <p:spPr>
          <a:xfrm>
            <a:off x="886408" y="430933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8BF4C8-8E8C-4900-B172-B6F979B1BA62}"/>
              </a:ext>
            </a:extLst>
          </p:cNvPr>
          <p:cNvSpPr txBox="1"/>
          <p:nvPr/>
        </p:nvSpPr>
        <p:spPr>
          <a:xfrm>
            <a:off x="1601756" y="406916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함수에 인자로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“100000”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주어져도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프로그램이 정상적으로 수행될 수 있어야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066AA9D-494A-4507-906C-EF061FFADFDC}"/>
              </a:ext>
            </a:extLst>
          </p:cNvPr>
          <p:cNvCxnSpPr/>
          <p:nvPr/>
        </p:nvCxnSpPr>
        <p:spPr>
          <a:xfrm>
            <a:off x="886408" y="50816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FBFF33E-051C-481E-9A6D-72337648B998}"/>
              </a:ext>
            </a:extLst>
          </p:cNvPr>
          <p:cNvSpPr txBox="1"/>
          <p:nvPr/>
        </p:nvSpPr>
        <p:spPr>
          <a:xfrm>
            <a:off x="1601756" y="48415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코드를 컴파일 할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컴파일러가 수행 가능한 모든 최적화가 이루어졌다고 가정한다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109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2" grpId="0"/>
      <p:bldP spid="15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Q26)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5B5586E-5075-4263-89CF-9700DF9F4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425" y="1754859"/>
            <a:ext cx="84391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0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Q27)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각 문장에 대해 참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거짓으로 답해보자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2A84CB4-C17E-4F3A-96BA-C28AF6FA127C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990996-76D2-43C3-919A-1978C78B1847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auto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키워드를 일부분으로 사용하여 포인터 등의 복합 타입을 만들어 낼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FC5F025-F199-4DB4-8CA2-2F497D334E20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8DEBAC-74A5-4D91-A694-B808EDF59936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decltype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키워드를 일부분으로 사용하여 포인터 등의 복합 타입을 만들어 낼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A041CA6-3DC4-4DE8-89A1-6FE252BBDA8C}"/>
              </a:ext>
            </a:extLst>
          </p:cNvPr>
          <p:cNvCxnSpPr/>
          <p:nvPr/>
        </p:nvCxnSpPr>
        <p:spPr>
          <a:xfrm>
            <a:off x="886408" y="353696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AD96D2-677A-4858-BC29-6AA7B4B06119}"/>
              </a:ext>
            </a:extLst>
          </p:cNvPr>
          <p:cNvSpPr txBox="1"/>
          <p:nvPr/>
        </p:nvSpPr>
        <p:spPr>
          <a:xfrm>
            <a:off x="1601756" y="329679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decltype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(auto)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키워드를 일부분으로 사용하여 포인터 등의 복합 타입을 만들어 낼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6878C24-E37E-46BE-83C6-58B024CF72BE}"/>
              </a:ext>
            </a:extLst>
          </p:cNvPr>
          <p:cNvCxnSpPr/>
          <p:nvPr/>
        </p:nvCxnSpPr>
        <p:spPr>
          <a:xfrm>
            <a:off x="886408" y="430933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8BF4C8-8E8C-4900-B172-B6F979B1BA62}"/>
              </a:ext>
            </a:extLst>
          </p:cNvPr>
          <p:cNvSpPr txBox="1"/>
          <p:nvPr/>
        </p:nvSpPr>
        <p:spPr>
          <a:xfrm>
            <a:off x="1601756" y="406916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형 변수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“n”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존재할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decltype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((n + 20))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추론 결과는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066AA9D-494A-4507-906C-EF061FFADFDC}"/>
              </a:ext>
            </a:extLst>
          </p:cNvPr>
          <p:cNvCxnSpPr/>
          <p:nvPr/>
        </p:nvCxnSpPr>
        <p:spPr>
          <a:xfrm>
            <a:off x="886408" y="50816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FBFF33E-051C-481E-9A6D-72337648B998}"/>
              </a:ext>
            </a:extLst>
          </p:cNvPr>
          <p:cNvSpPr txBox="1"/>
          <p:nvPr/>
        </p:nvSpPr>
        <p:spPr>
          <a:xfrm>
            <a:off x="1601756" y="48415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형 변수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“n”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존재할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decltype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((n))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추론 결과는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77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2" grpId="0"/>
      <p:bldP spid="15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Q28)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lvalue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좌변 값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rvalue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우변 값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의미는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B5545B-857A-488E-8D57-D2D024B55428}"/>
              </a:ext>
            </a:extLst>
          </p:cNvPr>
          <p:cNvSpPr txBox="1"/>
          <p:nvPr/>
        </p:nvSpPr>
        <p:spPr>
          <a:xfrm>
            <a:off x="279918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Q29) const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변수는 어떤 값에 해당할까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9CBA42-0F82-487B-AC8D-23F0F57E2757}"/>
              </a:ext>
            </a:extLst>
          </p:cNvPr>
          <p:cNvSpPr txBox="1"/>
          <p:nvPr/>
        </p:nvSpPr>
        <p:spPr>
          <a:xfrm>
            <a:off x="279918" y="2585987"/>
            <a:ext cx="11484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Q30) C++11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에는 새로운 값 타입들이 추가되었다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것들일까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 (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lvalue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rvalue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제외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723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Q1)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조건을 만족하는 함수를 작성해보자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함수는 임의 개수의 문자열을 매개변수로 받는다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F53CDDA-F2E6-47F4-8E7E-3BF121337780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FA297E8-8CE0-486B-9422-325994BCD2B1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함수는 매개변수로 받은 문자열을 모두 합친 문자열을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5990030-6C50-48EB-A2F3-CD2E4AFED702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A0F6361-72AC-4AFF-91C5-F379AD4671AF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표준은 타입이 같은 두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std::string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객체에 대한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operator+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정의하고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893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23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Q31)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각 문장에 대해 참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거짓으로 답해보자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2A84CB4-C17E-4F3A-96BA-C28AF6FA127C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990996-76D2-43C3-919A-1978C78B1847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(-77 % -8)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3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FC5F025-F199-4DB4-8CA2-2F497D334E20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8DEBAC-74A5-4D91-A694-B808EDF59936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역참조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연산자의 반환 결과는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lvalue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A041CA6-3DC4-4DE8-89A1-6FE252BBDA8C}"/>
              </a:ext>
            </a:extLst>
          </p:cNvPr>
          <p:cNvCxnSpPr/>
          <p:nvPr/>
        </p:nvCxnSpPr>
        <p:spPr>
          <a:xfrm>
            <a:off x="886408" y="353696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AD96D2-677A-4858-BC29-6AA7B4B06119}"/>
              </a:ext>
            </a:extLst>
          </p:cNvPr>
          <p:cNvSpPr txBox="1"/>
          <p:nvPr/>
        </p:nvSpPr>
        <p:spPr>
          <a:xfrm>
            <a:off x="1601756" y="329679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전위 감소 연산자의 반환 결과는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rvalue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6878C24-E37E-46BE-83C6-58B024CF72BE}"/>
              </a:ext>
            </a:extLst>
          </p:cNvPr>
          <p:cNvCxnSpPr/>
          <p:nvPr/>
        </p:nvCxnSpPr>
        <p:spPr>
          <a:xfrm>
            <a:off x="886408" y="430933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8BF4C8-8E8C-4900-B172-B6F979B1BA62}"/>
              </a:ext>
            </a:extLst>
          </p:cNvPr>
          <p:cNvSpPr txBox="1"/>
          <p:nvPr/>
        </p:nvSpPr>
        <p:spPr>
          <a:xfrm>
            <a:off x="1601756" y="406916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첨자 연산자는 피연산자로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rvalue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취한다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214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2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Q32 ~ Q33)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코드를 살펴보자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3EC0B0-38C1-4230-A1D4-3887C70C9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0" y="1754859"/>
            <a:ext cx="6477000" cy="2438400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0A93288-B5B5-477C-8A0F-4D4FE19223CA}"/>
              </a:ext>
            </a:extLst>
          </p:cNvPr>
          <p:cNvCxnSpPr/>
          <p:nvPr/>
        </p:nvCxnSpPr>
        <p:spPr>
          <a:xfrm>
            <a:off x="886408" y="474133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257F48-2AF8-4A34-89F5-4A8AEE33B177}"/>
              </a:ext>
            </a:extLst>
          </p:cNvPr>
          <p:cNvSpPr txBox="1"/>
          <p:nvPr/>
        </p:nvSpPr>
        <p:spPr>
          <a:xfrm>
            <a:off x="1601756" y="450116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Q32)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decltype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적용된 변수들의 타입은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4DB5B9B-67DE-4F8F-84CE-C3D001F02DDA}"/>
              </a:ext>
            </a:extLst>
          </p:cNvPr>
          <p:cNvCxnSpPr/>
          <p:nvPr/>
        </p:nvCxnSpPr>
        <p:spPr>
          <a:xfrm>
            <a:off x="886408" y="551090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752016B-D249-4556-B22B-13D1DDABC59F}"/>
              </a:ext>
            </a:extLst>
          </p:cNvPr>
          <p:cNvSpPr txBox="1"/>
          <p:nvPr/>
        </p:nvSpPr>
        <p:spPr>
          <a:xfrm>
            <a:off x="1601756" y="527074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Q33)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프로그램 실행 결과는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928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Q34) C++14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컴파일러로 아래와 같은 코드를 작성했을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코드의 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4B16050-B4E0-44D3-85EC-689763263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149" y="1754859"/>
            <a:ext cx="6785701" cy="3844663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3B18E78-0C8F-4CD0-9438-FF5F726BFD84}"/>
              </a:ext>
            </a:extLst>
          </p:cNvPr>
          <p:cNvCxnSpPr/>
          <p:nvPr/>
        </p:nvCxnSpPr>
        <p:spPr>
          <a:xfrm>
            <a:off x="886408" y="614759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E9DF226-CEC5-4944-A4E9-E1EF0C280934}"/>
              </a:ext>
            </a:extLst>
          </p:cNvPr>
          <p:cNvSpPr txBox="1"/>
          <p:nvPr/>
        </p:nvSpPr>
        <p:spPr>
          <a:xfrm>
            <a:off x="1601756" y="590743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Q35) C++17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컴파일러로 업데이트 했을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“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InjectNumber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”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 표현식이 평가되는 순서는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755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Q36) C++14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컴파일러로 아래와 같은 코드를 작성했을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3B18E78-0C8F-4CD0-9438-FF5F726BFD84}"/>
              </a:ext>
            </a:extLst>
          </p:cNvPr>
          <p:cNvCxnSpPr/>
          <p:nvPr/>
        </p:nvCxnSpPr>
        <p:spPr>
          <a:xfrm>
            <a:off x="886408" y="597056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E9DF226-CEC5-4944-A4E9-E1EF0C280934}"/>
              </a:ext>
            </a:extLst>
          </p:cNvPr>
          <p:cNvSpPr txBox="1"/>
          <p:nvPr/>
        </p:nvSpPr>
        <p:spPr>
          <a:xfrm>
            <a:off x="1601756" y="573040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Q37) C++17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컴파일러로 업데이트 했을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코드의 실행 결과는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11F9A3-A696-48EF-ACE3-B128B22C1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336" y="1754859"/>
            <a:ext cx="7897327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3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Q38)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F0B702D-95C9-4B4B-9CFD-33EC94368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494" y="1754859"/>
            <a:ext cx="8145012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5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Q39)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CD1F1C2-F3C1-4044-8BF8-E0A4F3730EE6}"/>
              </a:ext>
            </a:extLst>
          </p:cNvPr>
          <p:cNvCxnSpPr/>
          <p:nvPr/>
        </p:nvCxnSpPr>
        <p:spPr>
          <a:xfrm>
            <a:off x="886408" y="62607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406C6B-B8E8-4F7D-A932-0C56683B5D34}"/>
              </a:ext>
            </a:extLst>
          </p:cNvPr>
          <p:cNvSpPr txBox="1"/>
          <p:nvPr/>
        </p:nvSpPr>
        <p:spPr>
          <a:xfrm>
            <a:off x="1601756" y="60205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64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비트 운영체제에서 실행하고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int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4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바이트 크기를 가진다고 가정하자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181AE2-D94B-401F-B463-D44E9F3DC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943" y="1754859"/>
            <a:ext cx="6486120" cy="395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5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Q40) Alignment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필요한 이유는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9F0318-F329-410B-90AC-52327D7B463A}"/>
              </a:ext>
            </a:extLst>
          </p:cNvPr>
          <p:cNvSpPr txBox="1"/>
          <p:nvPr/>
        </p:nvSpPr>
        <p:spPr>
          <a:xfrm>
            <a:off x="279918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Q41) double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타입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Alignment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4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배의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Alignment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가지는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형 변수를 정의해보자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C1ECF10-42AD-4A1A-AC9D-2C0A13297283}"/>
              </a:ext>
            </a:extLst>
          </p:cNvPr>
          <p:cNvCxnSpPr/>
          <p:nvPr/>
        </p:nvCxnSpPr>
        <p:spPr>
          <a:xfrm>
            <a:off x="886408" y="282615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6D3B533-DE6E-4FD3-80F3-1B2F64B4C02C}"/>
              </a:ext>
            </a:extLst>
          </p:cNvPr>
          <p:cNvSpPr txBox="1"/>
          <p:nvPr/>
        </p:nvSpPr>
        <p:spPr>
          <a:xfrm>
            <a:off x="1601756" y="258598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double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Alignment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수치는 사전에 알 수 없다고 가정한다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229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Q42) C++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const_cast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무엇을 수행하는 캐스팅일까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9F0318-F329-410B-90AC-52327D7B463A}"/>
              </a:ext>
            </a:extLst>
          </p:cNvPr>
          <p:cNvSpPr txBox="1"/>
          <p:nvPr/>
        </p:nvSpPr>
        <p:spPr>
          <a:xfrm>
            <a:off x="279918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Q43)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C9655B5-F465-4010-8E6B-2B7E7080D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942" y="2585987"/>
            <a:ext cx="7278116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5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Q44) C++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저장소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(Storage)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4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가지가 존재한다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최소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3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 이상 설명해보자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9F0318-F329-410B-90AC-52327D7B463A}"/>
              </a:ext>
            </a:extLst>
          </p:cNvPr>
          <p:cNvSpPr txBox="1"/>
          <p:nvPr/>
        </p:nvSpPr>
        <p:spPr>
          <a:xfrm>
            <a:off x="279918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Q45)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지역 정적 객체 초기화가 오류나 예외로 실패했을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함수에 재진입하면 어떻게 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44E7B-602F-4666-ADEC-8C2D342A2107}"/>
              </a:ext>
            </a:extLst>
          </p:cNvPr>
          <p:cNvSpPr txBox="1"/>
          <p:nvPr/>
        </p:nvSpPr>
        <p:spPr>
          <a:xfrm>
            <a:off x="279917" y="258598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Q46)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번역 단위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(Translation Unit)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6E410-E6B9-491B-A785-23CFC51A56B2}"/>
              </a:ext>
            </a:extLst>
          </p:cNvPr>
          <p:cNvSpPr txBox="1"/>
          <p:nvPr/>
        </p:nvSpPr>
        <p:spPr>
          <a:xfrm>
            <a:off x="279917" y="341711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Q47)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(Entity)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연결 방식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(Linkage)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3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가지가 존재한다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것들이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318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Q48)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항목들을 연결 방식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(Linkage)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따라 분류해보자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C1E5120-D02A-4EF0-8F7F-570ADFB865E5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C7CBD8-1A14-4396-8E8E-126024ACEE7F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이름 공간 범위에 정의된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F02F3C0-CBDF-4632-9465-D560A58B8108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E1388A2-3ACE-4628-89B9-81B1B594754A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이름 공간 범위에서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static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정의한 함수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4672A4A-6D12-4787-AF46-061A21AC30AE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D3D8CF1-BF7B-4925-B63A-CA31DBB09A59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익명 이름 공간에서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extern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선언된 함수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C7BF0CA-6103-464B-9B25-FA48A66FB03D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0DE36DD-586C-4466-A637-705A30C033DC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블록 범위에서 처음으로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extern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선언된 변수</a:t>
            </a:r>
          </a:p>
        </p:txBody>
      </p:sp>
    </p:spTree>
    <p:extLst>
      <p:ext uri="{BB962C8B-B14F-4D97-AF65-F5344CB8AC3E}">
        <p14:creationId xmlns:p14="http://schemas.microsoft.com/office/powerpoint/2010/main" val="330570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4" grpId="0"/>
      <p:bldP spid="18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Q2) std::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endl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조작자를 출력 스트림에 쓸 경우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일이 일어나는가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 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019DAF-ED9A-4120-9150-BB0BE9FD66AD}"/>
              </a:ext>
            </a:extLst>
          </p:cNvPr>
          <p:cNvSpPr txBox="1"/>
          <p:nvPr/>
        </p:nvSpPr>
        <p:spPr>
          <a:xfrm>
            <a:off x="279918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Q3)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조건식에 스트림 객체를 사용하는 것이 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이는 무엇을 의미하는가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79787E-6FF7-4034-B9FE-DAFEEDEF5DEA}"/>
              </a:ext>
            </a:extLst>
          </p:cNvPr>
          <p:cNvSpPr txBox="1"/>
          <p:nvPr/>
        </p:nvSpPr>
        <p:spPr>
          <a:xfrm>
            <a:off x="279917" y="258598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Q4)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네임스페이스를 사용하는 이유는 무엇인가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073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Q49) Function Prologue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과정을 설명해보자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154890-CBF4-4AC2-9C5B-6FF6EF45B375}"/>
              </a:ext>
            </a:extLst>
          </p:cNvPr>
          <p:cNvSpPr txBox="1"/>
          <p:nvPr/>
        </p:nvSpPr>
        <p:spPr>
          <a:xfrm>
            <a:off x="279917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Q50) Function Epilogue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과정을 설명해보자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84779F-27E6-4362-83C3-DE8B505A7265}"/>
              </a:ext>
            </a:extLst>
          </p:cNvPr>
          <p:cNvSpPr txBox="1"/>
          <p:nvPr/>
        </p:nvSpPr>
        <p:spPr>
          <a:xfrm>
            <a:off x="279916" y="258598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Q51)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아래와 같은 코드가 있을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현재 스택의 구조를 그려보자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B643D29-706B-4B0E-8B19-38A92B73C0A0}"/>
              </a:ext>
            </a:extLst>
          </p:cNvPr>
          <p:cNvCxnSpPr/>
          <p:nvPr/>
        </p:nvCxnSpPr>
        <p:spPr>
          <a:xfrm>
            <a:off x="886408" y="365727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C676176-FA28-4E3D-8195-A9A950CD5D51}"/>
              </a:ext>
            </a:extLst>
          </p:cNvPr>
          <p:cNvSpPr txBox="1"/>
          <p:nvPr/>
        </p:nvSpPr>
        <p:spPr>
          <a:xfrm>
            <a:off x="1601756" y="341711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반환 값은 레지스터에 저장하지 않는다고 가정하고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변수를 정의한 순서대로 스택에 저장된다고 가정하자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1831A90-4D78-45EB-8F69-E95450B68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307" y="4186688"/>
            <a:ext cx="6257385" cy="249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5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  <p:bldP spid="2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Q52)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조건을 만족하는 두개의 함수를 작성해보자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B643D29-706B-4B0E-8B19-38A92B73C0A0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C676176-FA28-4E3D-8195-A9A950CD5D51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string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 객체에 대한 참조자를 매개변수로 받는다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551E964-2516-4AD9-AFC9-6F96974D0E1D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E4A278-1387-4CBB-87BB-B22940E27A69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전달받은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string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대문자 알파벳이 존재하는지 검사한 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결과를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bool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타입으로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11F0BC5-9511-4D4B-BD34-D49AF23EFE29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721599-3218-4882-AF7C-EBEF93844646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본문에서는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string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첨자 연산자를 제외한 다른 함수를 호출할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B8645A-77A3-4EE1-95EA-88F70131EB76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09A4B4A-0029-417D-B0F1-B1AAE311E4F0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하나의 함수는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참조자를 매개변수로 받으며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나머지 하나는 일반 참조자를 매개변수로 받는다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0F68769-77C0-4825-9626-2BE63C03741A}"/>
              </a:ext>
            </a:extLst>
          </p:cNvPr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DA7C772-6564-48CC-9739-DF66036D90C8}"/>
              </a:ext>
            </a:extLst>
          </p:cNvPr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함수의 이름은 반드시 동일해야 하며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실행 논리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(Logic)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함수 본문에 중복해서 작성할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2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  <p:bldP spid="12" grpId="0"/>
      <p:bldP spid="15" grpId="0"/>
      <p:bldP spid="29" grpId="0"/>
      <p:bldP spid="3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Q53)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조건을 만족하는 함수들을 작성해보자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B643D29-706B-4B0E-8B19-38A92B73C0A0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C676176-FA28-4E3D-8195-A9A950CD5D51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요소를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10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 가지고 있는 배열에 대한 참조자를 매개변수로 받는다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551E964-2516-4AD9-AFC9-6F96974D0E1D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E4A278-1387-4CBB-87BB-B22940E27A69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함수가 수행되고 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배열에 있는 요소들은 기존의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3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배에 해당하는 값을 가지고 있어야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11F0BC5-9511-4D4B-BD34-D49AF23EFE29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721599-3218-4882-AF7C-EBEF93844646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본문에서는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range-based for loop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B8645A-77A3-4EE1-95EA-88F70131EB76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09A4B4A-0029-417D-B0F1-B1AAE311E4F0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자신이 매개변수로 받은 배열에 대한 참조자를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0F68769-77C0-4825-9626-2BE63C03741A}"/>
              </a:ext>
            </a:extLst>
          </p:cNvPr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DA7C772-6564-48CC-9739-DF66036D90C8}"/>
              </a:ext>
            </a:extLst>
          </p:cNvPr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정의한 후에는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함수의 반환 형식을 지정하는 방법만 변경해서 하나 더 만들어보자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110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  <p:bldP spid="12" grpId="0"/>
      <p:bldP spid="15" grpId="0"/>
      <p:bldP spid="29" grpId="0"/>
      <p:bldP spid="3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513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Q54)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코드에서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객체가 복사될 때마다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“p”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출력된다고 할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가능한 출력 결과를 모두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1B9391E-2475-4112-9B57-6CE0D8A38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125" y="1754859"/>
            <a:ext cx="6381750" cy="3190875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0C65504-A788-4C65-AA9A-B924B37029A4}"/>
              </a:ext>
            </a:extLst>
          </p:cNvPr>
          <p:cNvCxnSpPr/>
          <p:nvPr/>
        </p:nvCxnSpPr>
        <p:spPr>
          <a:xfrm>
            <a:off x="886408" y="549380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500A85-DE21-4E49-8297-F70349A6957D}"/>
              </a:ext>
            </a:extLst>
          </p:cNvPr>
          <p:cNvSpPr txBox="1"/>
          <p:nvPr/>
        </p:nvSpPr>
        <p:spPr>
          <a:xfrm>
            <a:off x="1601756" y="525364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이동이 필요한 경우에는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이동 대신 복사가 일어난다고 가정하자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774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513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Q55)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46FA9F-5A84-487B-AE92-8D5E5312E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1754859"/>
            <a:ext cx="59436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2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513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Q56)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각각의 오버로딩에 대해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올바른 오버로딩과 잘못된 오버로딩을 구별해보자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4967D5E-D080-41EE-B3E2-04ACDFFD2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1754859"/>
            <a:ext cx="80772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2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513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Q57)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8B3F39-5A83-4D98-861A-F714459F6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037" y="1754859"/>
            <a:ext cx="70199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5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513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Q58) C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언어에서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Name Mangling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수행하는 이유는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48CCB1-6CB5-437C-AA06-CE240AE3A5BB}"/>
              </a:ext>
            </a:extLst>
          </p:cNvPr>
          <p:cNvSpPr txBox="1"/>
          <p:nvPr/>
        </p:nvSpPr>
        <p:spPr>
          <a:xfrm>
            <a:off x="279918" y="1754859"/>
            <a:ext cx="11513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Q59)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조건을 만족하는 코드를 작성해보자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7282E5A-D6DA-499E-96C6-907BFD2E8042}"/>
              </a:ext>
            </a:extLst>
          </p:cNvPr>
          <p:cNvCxnSpPr/>
          <p:nvPr/>
        </p:nvCxnSpPr>
        <p:spPr>
          <a:xfrm>
            <a:off x="886408" y="282615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23D73F-358E-4385-897E-02700DA17266}"/>
              </a:ext>
            </a:extLst>
          </p:cNvPr>
          <p:cNvSpPr txBox="1"/>
          <p:nvPr/>
        </p:nvSpPr>
        <p:spPr>
          <a:xfrm>
            <a:off x="1601756" y="258598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숫자 하나를 받아서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제곱 수를 반환하는 함수를 작성한다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F747C94-80D0-4678-AB91-CB424AFE4257}"/>
              </a:ext>
            </a:extLst>
          </p:cNvPr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EBC7DF8-123E-4062-9328-9440727EB094}"/>
              </a:ext>
            </a:extLst>
          </p:cNvPr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반드시 선언과 정의를 분리하여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선언은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A.h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”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파일에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정의는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“A.cpp”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파일에 작성해야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F404ABB-DB8A-4FF4-B03C-7DCACFF53513}"/>
              </a:ext>
            </a:extLst>
          </p:cNvPr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B7B2AB1-793D-4B21-A376-D02D89C54FD3}"/>
              </a:ext>
            </a:extLst>
          </p:cNvPr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A.cpp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파일에서는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A.h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#include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통해 가져올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615E6BB-C77C-4980-B07C-83666D32E3A4}"/>
              </a:ext>
            </a:extLst>
          </p:cNvPr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BBCBE3-15C3-40C4-A0B9-3FB70AE6E5D5}"/>
              </a:ext>
            </a:extLst>
          </p:cNvPr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작성하는 함수는 반드시 외부 연결 방식과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언어 연결 방식을 지니고 있어야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774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  <p:bldP spid="9" grpId="0"/>
      <p:bldP spid="11" grpId="0"/>
      <p:bldP spid="14" grpId="0"/>
      <p:bldP spid="1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513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Q60 ~ Q61)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아래와 같은 코드가 있다고 가정하자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66337F9-71F5-4031-9D86-EBB23FB2D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0750" y="1754858"/>
            <a:ext cx="6550500" cy="2948173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CEB49D7-94AE-4876-8E23-0BDDB1E6C21C}"/>
              </a:ext>
            </a:extLst>
          </p:cNvPr>
          <p:cNvCxnSpPr/>
          <p:nvPr/>
        </p:nvCxnSpPr>
        <p:spPr>
          <a:xfrm>
            <a:off x="886408" y="525110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8B496B0-5109-4081-8488-FC20B491D1C5}"/>
              </a:ext>
            </a:extLst>
          </p:cNvPr>
          <p:cNvSpPr txBox="1"/>
          <p:nvPr/>
        </p:nvSpPr>
        <p:spPr>
          <a:xfrm>
            <a:off x="1601756" y="501094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Q60) Foo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함수가 호출될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Candidate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Viable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2C73AFA-2697-40F7-B7CA-A04AF500B388}"/>
              </a:ext>
            </a:extLst>
          </p:cNvPr>
          <p:cNvCxnSpPr/>
          <p:nvPr/>
        </p:nvCxnSpPr>
        <p:spPr>
          <a:xfrm>
            <a:off x="886408" y="602067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4DA800E-EAE8-4055-A13F-81350013278A}"/>
              </a:ext>
            </a:extLst>
          </p:cNvPr>
          <p:cNvSpPr txBox="1"/>
          <p:nvPr/>
        </p:nvSpPr>
        <p:spPr>
          <a:xfrm>
            <a:off x="1601756" y="578051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Q61) Foo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함수가 호출될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함수가 호출될까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그리고 이유는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533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  <p:bldP spid="2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Q62)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각 문장에 대해 참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거짓으로 답해보자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2A84CB4-C17E-4F3A-96BA-C28AF6FA127C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990996-76D2-43C3-919A-1978C78B1847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이름을 코드에서 사용하면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자동으로 함수 포인터로 반환된다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FC5F025-F199-4DB4-8CA2-2F497D334E20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8DEBAC-74A5-4D91-A694-B808EDF59936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타입은 배열과 달리 복사가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A041CA6-3DC4-4DE8-89A1-6FE252BBDA8C}"/>
              </a:ext>
            </a:extLst>
          </p:cNvPr>
          <p:cNvCxnSpPr/>
          <p:nvPr/>
        </p:nvCxnSpPr>
        <p:spPr>
          <a:xfrm>
            <a:off x="886408" y="353696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AD96D2-677A-4858-BC29-6AA7B4B06119}"/>
              </a:ext>
            </a:extLst>
          </p:cNvPr>
          <p:cNvSpPr txBox="1"/>
          <p:nvPr/>
        </p:nvSpPr>
        <p:spPr>
          <a:xfrm>
            <a:off x="1601756" y="329679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inline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키워드가 변수나 함수에 지정되면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컴파일러는 반드시 최적화를 수행해야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6878C24-E37E-46BE-83C6-58B024CF72BE}"/>
              </a:ext>
            </a:extLst>
          </p:cNvPr>
          <p:cNvCxnSpPr/>
          <p:nvPr/>
        </p:nvCxnSpPr>
        <p:spPr>
          <a:xfrm>
            <a:off x="886408" y="430933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8BF4C8-8E8C-4900-B172-B6F979B1BA62}"/>
              </a:ext>
            </a:extLst>
          </p:cNvPr>
          <p:cNvSpPr txBox="1"/>
          <p:nvPr/>
        </p:nvSpPr>
        <p:spPr>
          <a:xfrm>
            <a:off x="1601756" y="406916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inline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역시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선언은 여러 개일 수 있으나 정의는 하나여야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244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2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Q5)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조건을 만족하는 함수를 작성해보자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95F67BD-87E1-4DDA-9449-7E7C532C975E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DAFCC5-FAA5-4CE0-A1F6-EE6178FBE900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함수는 정수 하나를 매개변수로 받는다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C9E01AE-99F6-471A-B9E8-7840BD24A539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119AA98-7F54-4BB0-B31D-4A13A92811E8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매개변수로 받은 정수의 제곱 수가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10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이상일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(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제곱 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 2)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E518586-59F8-42FC-8952-FD0FDE44ABA9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0A2DE55-EF55-4AE9-A968-2B9598FF0987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매개변수로 받은 정수의 제곱 수가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5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이상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10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미만일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제곱 수를 그대로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D650741-4E84-474F-AA00-9D464F322108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F7A0FFB-AABE-4886-A5C9-48AEA0688201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매개변수로 받은 정수의 제곱 수가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5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미만일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(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제곱 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* 2)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D738EF1-D798-40C2-B0D9-D7C92B5E2244}"/>
              </a:ext>
            </a:extLst>
          </p:cNvPr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3FB3D70-9C34-49EB-83EA-23802DCB7822}"/>
              </a:ext>
            </a:extLst>
          </p:cNvPr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함수의 본문에는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if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문이 하나 이상 존재해야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32BBB9-B197-4F8B-B76D-219A6836355B}"/>
              </a:ext>
            </a:extLst>
          </p:cNvPr>
          <p:cNvCxnSpPr/>
          <p:nvPr/>
        </p:nvCxnSpPr>
        <p:spPr>
          <a:xfrm>
            <a:off x="886408" y="584288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4AE6632-715B-4B7A-96DA-992B8F216095}"/>
              </a:ext>
            </a:extLst>
          </p:cNvPr>
          <p:cNvSpPr txBox="1"/>
          <p:nvPr/>
        </p:nvSpPr>
        <p:spPr>
          <a:xfrm>
            <a:off x="1601756" y="560272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제곱 수 계산은 두 번 이상 수행될 수 없으며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if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 외부에서 해당 제곱 수를 알고 있으면 안된다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006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1" grpId="0"/>
      <p:bldP spid="17" grpId="0"/>
      <p:bldP spid="25" grpId="0"/>
      <p:bldP spid="27" grpId="0"/>
      <p:bldP spid="2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Q63)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잘못된 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01E260C-CF10-4531-BD0F-0BC86A5FD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150" y="1754859"/>
            <a:ext cx="67437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9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Q64)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조건을 만족하는 코드를 작성해보자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35D1E72-50BE-44DF-9B2E-4FADE51EF2E5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D1AD6CC-8C5A-4843-8211-966A5EC0ABA7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함수는 피보나치 수를 계산하는 함수이다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1716F55-3CA8-433A-BEC6-42420084A7C6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973BB4-AF51-4FD9-BEC1-1507608D67CD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함수를 통해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 시간에 대해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Fib(20)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계산할 수 있어야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B1108A6-2B04-4CE8-A309-E34CFDCBCAF0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0F3976-ECEC-4FB9-80EB-28A3569ED938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C++11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컴파일러에서 컴파일 가능해야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12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Q65)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잘못된 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11761B-6BE2-4245-A409-97F39FAB8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5075" y="1754859"/>
            <a:ext cx="7301850" cy="448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93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Q6)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각 문장에 대해 참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거짓으로 답해보자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95F67BD-87E1-4DDA-9449-7E7C532C975E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DAFCC5-FAA5-4CE0-A1F6-EE6178FBE900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참조자에 대한 배열을 생성할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C9E01AE-99F6-471A-B9E8-7840BD24A539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119AA98-7F54-4BB0-B31D-4A13A92811E8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배열끼리 초기화 및 대입은 수행 불가능하다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E518586-59F8-42FC-8952-FD0FDE44ABA9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0A2DE55-EF55-4AE9-A968-2B9598FF0987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전역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객체는 기본적으로 외부 연결 방식을 가진다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4D99571-305A-45FF-BDC6-4BC431B3BBFB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901125E-078E-4361-A7B6-78F865C3BAF6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char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타입은 기본적으로 부호 있는 타입이다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BFDF672-C6A6-45F9-B7D8-34F96E3591FC}"/>
              </a:ext>
            </a:extLst>
          </p:cNvPr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9EBE176-9F5C-4746-B66F-A27F9CB51F0E}"/>
              </a:ext>
            </a:extLst>
          </p:cNvPr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유니코드 지원을 위한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문자 타입은 기본적으로 부호 없는 타입이다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6181835-B51B-4CE4-89A4-204BAD909930}"/>
              </a:ext>
            </a:extLst>
          </p:cNvPr>
          <p:cNvCxnSpPr/>
          <p:nvPr/>
        </p:nvCxnSpPr>
        <p:spPr>
          <a:xfrm>
            <a:off x="886408" y="584288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FCF7996-6767-4581-8D1C-D6E084E35247}"/>
              </a:ext>
            </a:extLst>
          </p:cNvPr>
          <p:cNvSpPr txBox="1"/>
          <p:nvPr/>
        </p:nvSpPr>
        <p:spPr>
          <a:xfrm>
            <a:off x="1601756" y="560272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참조자에 대한 포인터를 정의할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593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1" grpId="0"/>
      <p:bldP spid="17" grpId="0"/>
      <p:bldP spid="19" grpId="0"/>
      <p:bldP spid="23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Q7)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B153DB-5795-4707-BD9D-AE7ABF293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587" y="1754859"/>
            <a:ext cx="66008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6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Q8)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같은 코드가 있고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Foo(121)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호출한다고 했을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문제점을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AD47DA-E6D4-4908-AF63-8EAE8575D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1100" y="1754859"/>
            <a:ext cx="6589800" cy="481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2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Q9) C++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표준에서 산술 타입의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최소 크기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”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지정한 이유는 무엇인가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C55C72-DED9-49D7-A324-FB1494E925A3}"/>
              </a:ext>
            </a:extLst>
          </p:cNvPr>
          <p:cNvSpPr txBox="1"/>
          <p:nvPr/>
        </p:nvSpPr>
        <p:spPr>
          <a:xfrm>
            <a:off x="279917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Q10)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타입의 크기가 달라지는 예시를 하나 들어보자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BB1228-2E8F-4F96-B2F0-58A1F451405E}"/>
              </a:ext>
            </a:extLst>
          </p:cNvPr>
          <p:cNvSpPr txBox="1"/>
          <p:nvPr/>
        </p:nvSpPr>
        <p:spPr>
          <a:xfrm>
            <a:off x="279916" y="258598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Q11)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wchar_t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타입은 무엇을 위한 타입일까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584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Q12)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EDD54F-7F53-4D9A-ADAC-ED87AE282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936" y="1754859"/>
            <a:ext cx="70961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6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7702</TotalTime>
  <Words>1834</Words>
  <Application>Microsoft Office PowerPoint</Application>
  <PresentationFormat>와이드스크린</PresentationFormat>
  <Paragraphs>212</Paragraphs>
  <Slides>42</Slides>
  <Notes>42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맑은 고딕</vt:lpstr>
      <vt:lpstr>야놀자 야체 B</vt:lpstr>
      <vt:lpstr>Arial</vt:lpstr>
      <vt:lpstr>야놀자 야체 R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</dc:creator>
  <cp:lastModifiedBy>Lumin</cp:lastModifiedBy>
  <cp:revision>3946</cp:revision>
  <dcterms:created xsi:type="dcterms:W3CDTF">2017-02-13T14:50:04Z</dcterms:created>
  <dcterms:modified xsi:type="dcterms:W3CDTF">2019-04-09T09:39:54Z</dcterms:modified>
</cp:coreProperties>
</file>