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271" r:id="rId2"/>
    <p:sldId id="316" r:id="rId3"/>
    <p:sldId id="318" r:id="rId4"/>
    <p:sldId id="320" r:id="rId5"/>
    <p:sldId id="324" r:id="rId6"/>
    <p:sldId id="322" r:id="rId7"/>
    <p:sldId id="326" r:id="rId8"/>
    <p:sldId id="328" r:id="rId9"/>
    <p:sldId id="330" r:id="rId10"/>
    <p:sldId id="332" r:id="rId11"/>
    <p:sldId id="334" r:id="rId12"/>
    <p:sldId id="336" r:id="rId13"/>
    <p:sldId id="338" r:id="rId14"/>
    <p:sldId id="340" r:id="rId15"/>
    <p:sldId id="342" r:id="rId16"/>
    <p:sldId id="344" r:id="rId17"/>
    <p:sldId id="346" r:id="rId18"/>
    <p:sldId id="348" r:id="rId19"/>
    <p:sldId id="350" r:id="rId20"/>
    <p:sldId id="352" r:id="rId21"/>
    <p:sldId id="356" r:id="rId22"/>
    <p:sldId id="354" r:id="rId23"/>
    <p:sldId id="358" r:id="rId24"/>
    <p:sldId id="360" r:id="rId25"/>
    <p:sldId id="362" r:id="rId26"/>
    <p:sldId id="364" r:id="rId27"/>
    <p:sldId id="366" r:id="rId28"/>
    <p:sldId id="368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야놀자 야체 B" panose="02020603020101020101" pitchFamily="18" charset="-127"/>
      <p:bold r:id="rId33"/>
    </p:embeddedFont>
    <p:embeddedFont>
      <p:font typeface="야놀자 야체 R" panose="0202060302010102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66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97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62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9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7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9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1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2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1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4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54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9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01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29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26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12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9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1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2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8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8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4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8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13 - Quiz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&amp; Answer (1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~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12))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Part</a:t>
            </a:r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(2)</a:t>
            </a:r>
            <a:endParaRPr lang="ko-KR" altLang="en-US" sz="5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0B702D-95C9-4B4B-9CFD-33EC9436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494" y="1754859"/>
            <a:ext cx="814501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CD1F1C2-F3C1-4044-8BF8-E0A4F3730EE6}"/>
              </a:ext>
            </a:extLst>
          </p:cNvPr>
          <p:cNvCxnSpPr/>
          <p:nvPr/>
        </p:nvCxnSpPr>
        <p:spPr>
          <a:xfrm>
            <a:off x="886408" y="62607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406C6B-B8E8-4F7D-A932-0C56683B5D34}"/>
              </a:ext>
            </a:extLst>
          </p:cNvPr>
          <p:cNvSpPr txBox="1"/>
          <p:nvPr/>
        </p:nvSpPr>
        <p:spPr>
          <a:xfrm>
            <a:off x="1601756" y="60205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64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비트 운영체제에서 실행되고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바이트 크기를 가진다고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181AE2-D94B-401F-B463-D44E9F3D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43" y="1754859"/>
            <a:ext cx="6486120" cy="39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Q40) 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필요한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Q41) double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타입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가지는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1ECF10-42AD-4A1A-AC9D-2C0A13297283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D3B533-DE6E-4FD3-80F3-1B2F64B4C02C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double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Alignment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수치는 사전에 알 수 없다고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2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Q42)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const_cast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무엇을 수행하는 캐스팅일까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9655B5-F465-4010-8E6B-2B7E7080D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942" y="2585987"/>
            <a:ext cx="727811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Q44) C++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저장소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(Storage)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최소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이상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318-F329-410B-90AC-52327D7B463A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 정적 객체 초기화가 오류나 예외로 실패했을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함수에 재진입하면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44E7B-602F-4666-ADEC-8C2D342A2107}"/>
              </a:ext>
            </a:extLst>
          </p:cNvPr>
          <p:cNvSpPr txBox="1"/>
          <p:nvPr/>
        </p:nvSpPr>
        <p:spPr>
          <a:xfrm>
            <a:off x="279917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번역 단위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(Translation Unit)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6E410-E6B9-491B-A785-23CFC51A56B2}"/>
              </a:ext>
            </a:extLst>
          </p:cNvPr>
          <p:cNvSpPr txBox="1"/>
          <p:nvPr/>
        </p:nvSpPr>
        <p:spPr>
          <a:xfrm>
            <a:off x="279917" y="341711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(Entity)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가지가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Q48)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항목들을 연결 방식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(Linkage)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따라 분류해보자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1E5120-D02A-4EF0-8F7F-570ADFB865E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C7CBD8-1A14-4396-8E8E-126024ACEE7F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 범위에 정의된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02F3C0-CBDF-4632-9465-D560A58B810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1388A2-3ACE-4628-89B9-81B1B594754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공간 범위에서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정의한 함수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4672A4A-6D12-4787-AF46-061A21AC30AE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3D8CF1-BF7B-4925-B63A-CA31DBB09A5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익명 이름 공간에서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함수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7BF0CA-6103-464B-9B25-FA48A66FB03D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DE36DD-586C-4466-A637-705A30C033DC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블록 범위에서 처음으로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extern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선언된 변수</a:t>
            </a:r>
          </a:p>
        </p:txBody>
      </p:sp>
    </p:spTree>
    <p:extLst>
      <p:ext uri="{BB962C8B-B14F-4D97-AF65-F5344CB8AC3E}">
        <p14:creationId xmlns:p14="http://schemas.microsoft.com/office/powerpoint/2010/main" val="33057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4" grpId="0"/>
      <p:bldP spid="18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Q49) Function Prologue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과정을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154890-CBF4-4AC2-9C5B-6FF6EF45B375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Q50) Function Epilogue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과정을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84779F-27E6-4362-83C3-DE8B505A7265}"/>
              </a:ext>
            </a:extLst>
          </p:cNvPr>
          <p:cNvSpPr txBox="1"/>
          <p:nvPr/>
        </p:nvSpPr>
        <p:spPr>
          <a:xfrm>
            <a:off x="279916" y="258598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현재 스택의 구조를 그려보자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36572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34171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값은 레지스터에 저장하지 않는다고 가정하고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변수를 정의한 순서대로 스택에 저장된다고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831A90-4D78-45EB-8F69-E95450B6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07" y="4186688"/>
            <a:ext cx="6257385" cy="249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두개의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객체에 대한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1E964-2516-4AD9-AFC9-6F96974D0E1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4A278-1387-4CBB-87BB-B22940E27A6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전달받은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대문자 알파벳이 존재하는지 검사한 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결과를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bool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타입으로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1F0BC5-9511-4D4B-BD34-D49AF23EFE2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721599-3218-4882-AF7C-EBEF93844646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string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색인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제외한 다른 함수를 호출할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B8645A-77A3-4EE1-95EA-88F70131EB7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A4B4A-0029-417D-B0F1-B1AAE311E4F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참조자를 매개변수로 받으며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하나는 일반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F68769-77C0-4825-9626-2BE63C03741A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A7C772-6564-48CC-9739-DF66036D90C8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함수의 이름은 반드시 동일해야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실행 논리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(Logic)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함수 본문에 중복해서 작성할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2" grpId="0"/>
      <p:bldP spid="15" grpId="0"/>
      <p:bldP spid="29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함수들을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B643D29-706B-4B0E-8B19-38A92B73C0A0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6176-FA28-4E3D-8195-A9A950CD5D51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요소를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10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가지고 있는 배열에 대한 참조자를 매개변수로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51E964-2516-4AD9-AFC9-6F96974D0E1D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4A278-1387-4CBB-87BB-B22940E27A6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수행되고 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배열에 있는 요소들은 기존의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배에 해당하는 값을 가지고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1F0BC5-9511-4D4B-BD34-D49AF23EFE29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721599-3218-4882-AF7C-EBEF93844646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본문에서는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range-based for loop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B8645A-77A3-4EE1-95EA-88F70131EB7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A4B4A-0029-417D-B0F1-B1AAE311E4F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자신이 매개변수로 받은 배열에 대한 참조자를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F68769-77C0-4825-9626-2BE63C03741A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A7C772-6564-48CC-9739-DF66036D90C8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정의한 후에는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형식을 지정하는 방법만 변경해서 하나 더 만들어보자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1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2" grpId="0"/>
      <p:bldP spid="15" grpId="0"/>
      <p:bldP spid="29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복사될 때마다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“p”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출력된다고 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가능한 출력 결과를 모두 생각해보자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B9391E-2475-4112-9B57-6CE0D8A3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5" y="1754859"/>
            <a:ext cx="6381750" cy="319087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C65504-A788-4C65-AA9A-B924B37029A4}"/>
              </a:ext>
            </a:extLst>
          </p:cNvPr>
          <p:cNvCxnSpPr/>
          <p:nvPr/>
        </p:nvCxnSpPr>
        <p:spPr>
          <a:xfrm>
            <a:off x="886408" y="54938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00A85-DE21-4E49-8297-F70349A6957D}"/>
              </a:ext>
            </a:extLst>
          </p:cNvPr>
          <p:cNvSpPr txBox="1"/>
          <p:nvPr/>
        </p:nvSpPr>
        <p:spPr>
          <a:xfrm>
            <a:off x="1601756" y="52536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이동이 필요한 경우에는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 대신 복사가 일어난다고 가정하자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7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함수를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숫자 하나를 받아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(0 + 1 + … + N)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결과를 반환한다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보조하는 함수를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결과를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 * (N + 1) / 2)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식으로 계산할 수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재귀 함수로 구현해야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함수에 인자로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“100000”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주어져도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프로그램이 정상적으로 수행될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66AA9D-494A-4507-906C-EF061FFADFDC}"/>
              </a:ext>
            </a:extLst>
          </p:cNvPr>
          <p:cNvCxnSpPr/>
          <p:nvPr/>
        </p:nvCxnSpPr>
        <p:spPr>
          <a:xfrm>
            <a:off x="886408" y="5081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BFF33E-051C-481E-9A6D-72337648B998}"/>
              </a:ext>
            </a:extLst>
          </p:cNvPr>
          <p:cNvSpPr txBox="1"/>
          <p:nvPr/>
        </p:nvSpPr>
        <p:spPr>
          <a:xfrm>
            <a:off x="1601756" y="4841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코드를 컴파일 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수행 가능한 모든 최적화가 이루어졌다고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0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46FA9F-5A84-487B-AE92-8D5E5312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754859"/>
            <a:ext cx="59436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오버로딩에 대해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올바른 오버로딩과 잘못된 오버로딩을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67D5E-D080-41EE-B3E2-04ACDFFD2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754859"/>
            <a:ext cx="80772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8B3F39-5A83-4D98-861A-F714459F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37" y="1754859"/>
            <a:ext cx="70199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Q58) C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Name Mangling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수행하는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CCB1-6CB5-437C-AA06-CE240AE3A5BB}"/>
              </a:ext>
            </a:extLst>
          </p:cNvPr>
          <p:cNvSpPr txBox="1"/>
          <p:nvPr/>
        </p:nvSpPr>
        <p:spPr>
          <a:xfrm>
            <a:off x="279918" y="1754859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Q59)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282E5A-D6DA-499E-96C6-907BFD2E8042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23D73F-358E-4385-897E-02700DA17266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숫자 하나를 받아서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제곱 수를 반환하는 함수를 작성한다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747C94-80D0-4678-AB91-CB424AFE4257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C7DF8-123E-4062-9328-9440727EB094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반드시 선언과 정의를 분리하여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“A.cpp”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 작성해야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404ABB-DB8A-4FF4-B03C-7DCACFF53513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7B2AB1-793D-4B21-A376-D02D89C54FD3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A.cpp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파일에서는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A.h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#include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가져올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15E6BB-C77C-4980-B07C-83666D32E3A4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BBCBE3-15C3-40C4-A0B9-3FB70AE6E5D5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작성하는 함수는 반드시 외부 연결 방식과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언어 연결 방식을 지니고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7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  <p:bldP spid="14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51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Q60 ~ Q61)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코드가 있다고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337F9-71F5-4031-9D86-EBB23FB2D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750" y="1754858"/>
            <a:ext cx="6550500" cy="294817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EB49D7-94AE-4876-8E23-0BDDB1E6C21C}"/>
              </a:ext>
            </a:extLst>
          </p:cNvPr>
          <p:cNvCxnSpPr/>
          <p:nvPr/>
        </p:nvCxnSpPr>
        <p:spPr>
          <a:xfrm>
            <a:off x="886408" y="52511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B496B0-5109-4081-8488-FC20B491D1C5}"/>
              </a:ext>
            </a:extLst>
          </p:cNvPr>
          <p:cNvSpPr txBox="1"/>
          <p:nvPr/>
        </p:nvSpPr>
        <p:spPr>
          <a:xfrm>
            <a:off x="1601756" y="50109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Q60) Foo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Candidate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Viable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C73AFA-2697-40F7-B7CA-A04AF500B388}"/>
              </a:ext>
            </a:extLst>
          </p:cNvPr>
          <p:cNvCxnSpPr/>
          <p:nvPr/>
        </p:nvCxnSpPr>
        <p:spPr>
          <a:xfrm>
            <a:off x="886408" y="602067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DA800E-EAE8-4055-A13F-81350013278A}"/>
              </a:ext>
            </a:extLst>
          </p:cNvPr>
          <p:cNvSpPr txBox="1"/>
          <p:nvPr/>
        </p:nvSpPr>
        <p:spPr>
          <a:xfrm>
            <a:off x="1601756" y="578051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Q61) Foo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호출될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함수가 호출될까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그리고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33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Q62)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이름을 코드에서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자동으로 함수 포인터로 반환된다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타입은 배열과 달리 복사가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키워드가 변수나 함수에 지정되면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반드시 최적화를 수행해야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 역시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 여러 개일 수 있으나 정의는 하나여야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4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1E260C-CF10-4531-BD0F-0BC86A5F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1754859"/>
            <a:ext cx="6743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Q64)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조건을 만족하는 코드를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5D1E72-50BE-44DF-9B2E-4FADE51EF2E5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1AD6CC-8C5A-4843-8211-966A5EC0ABA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피보나치 수를 계산하는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716F55-3CA8-433A-BEC6-42420084A7C6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973BB4-AF51-4FD9-BEC1-1507608D67CD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시간에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Fib(20)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계산할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B1108A6-2B04-4CE8-A309-E34CFDCBCAF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0F3976-ECEC-4FB9-80EB-28A3569ED93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C++11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컴파일러에서 컴파일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12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Q65)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1761B-6BE2-4245-A409-97F39FAB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075" y="1754859"/>
            <a:ext cx="7301850" cy="44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Q26)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B5586E-5075-4263-89CF-9700DF9F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1754859"/>
            <a:ext cx="84391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Q27)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auto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(auto)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일부분으로 사용하여 포인터 등의 복합 타입을 만들어 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“n”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((n + 20))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추론 결과는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66AA9D-494A-4507-906C-EF061FFADFDC}"/>
              </a:ext>
            </a:extLst>
          </p:cNvPr>
          <p:cNvCxnSpPr/>
          <p:nvPr/>
        </p:nvCxnSpPr>
        <p:spPr>
          <a:xfrm>
            <a:off x="886408" y="50816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BFF33E-051C-481E-9A6D-72337648B998}"/>
              </a:ext>
            </a:extLst>
          </p:cNvPr>
          <p:cNvSpPr txBox="1"/>
          <p:nvPr/>
        </p:nvSpPr>
        <p:spPr>
          <a:xfrm>
            <a:off x="1601756" y="48415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형 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“n”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존재할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((n))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추론 결과는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77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Q28)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좌변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우변 값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5545B-857A-488E-8D57-D2D024B55428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Q29)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변수는 어떤 값에 해당될까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CBA42-0F82-487B-AC8D-23F0F57E2757}"/>
              </a:ext>
            </a:extLst>
          </p:cNvPr>
          <p:cNvSpPr txBox="1"/>
          <p:nvPr/>
        </p:nvSpPr>
        <p:spPr>
          <a:xfrm>
            <a:off x="279918" y="2585987"/>
            <a:ext cx="1148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Q30) C++11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에는 새로운 값 유형들이 추가되었다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것들일까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(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Q31)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각 문장에 대해 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거짓으로 답해보자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84CB4-C17E-4F3A-96BA-C28AF6FA127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990996-76D2-43C3-919A-1978C78B1847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(-77 % -8)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값은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3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C5F025-F199-4DB4-8CA2-2F497D334E2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EBAC-74A5-4D91-A694-B808EDF5993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역참조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연산자의 반환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lvalue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041CA6-3DC4-4DE8-89A1-6FE252BBDA8C}"/>
              </a:ext>
            </a:extLst>
          </p:cNvPr>
          <p:cNvCxnSpPr/>
          <p:nvPr/>
        </p:nvCxnSpPr>
        <p:spPr>
          <a:xfrm>
            <a:off x="886408" y="35369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AD96D2-677A-4858-BC29-6AA7B4B06119}"/>
              </a:ext>
            </a:extLst>
          </p:cNvPr>
          <p:cNvSpPr txBox="1"/>
          <p:nvPr/>
        </p:nvSpPr>
        <p:spPr>
          <a:xfrm>
            <a:off x="1601756" y="32967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전위 감소 연산자의 반환 결과는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878C24-E37E-46BE-83C6-58B024CF72BE}"/>
              </a:ext>
            </a:extLst>
          </p:cNvPr>
          <p:cNvCxnSpPr/>
          <p:nvPr/>
        </p:nvCxnSpPr>
        <p:spPr>
          <a:xfrm>
            <a:off x="886408" y="43093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8BF4C8-8E8C-4900-B172-B6F979B1BA62}"/>
              </a:ext>
            </a:extLst>
          </p:cNvPr>
          <p:cNvSpPr txBox="1"/>
          <p:nvPr/>
        </p:nvSpPr>
        <p:spPr>
          <a:xfrm>
            <a:off x="1601756" y="40691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첨자 연산자는 피연산자로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rvalue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취한다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1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Q32 ~ Q33)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코드를 살펴보자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3EC0B0-38C1-4230-A1D4-3887C70C9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1754859"/>
            <a:ext cx="6477000" cy="24384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A93288-B5B5-477C-8A0F-4D4FE19223CA}"/>
              </a:ext>
            </a:extLst>
          </p:cNvPr>
          <p:cNvCxnSpPr/>
          <p:nvPr/>
        </p:nvCxnSpPr>
        <p:spPr>
          <a:xfrm>
            <a:off x="886408" y="47413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257F48-2AF8-4A34-89F5-4A8AEE33B177}"/>
              </a:ext>
            </a:extLst>
          </p:cNvPr>
          <p:cNvSpPr txBox="1"/>
          <p:nvPr/>
        </p:nvSpPr>
        <p:spPr>
          <a:xfrm>
            <a:off x="1601756" y="45011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Q32)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decltype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적용된 변수들의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4DB5B9B-67DE-4F8F-84CE-C3D001F02DDA}"/>
              </a:ext>
            </a:extLst>
          </p:cNvPr>
          <p:cNvCxnSpPr/>
          <p:nvPr/>
        </p:nvCxnSpPr>
        <p:spPr>
          <a:xfrm>
            <a:off x="886408" y="551090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52016B-D249-4556-B22B-13D1DDABC59F}"/>
              </a:ext>
            </a:extLst>
          </p:cNvPr>
          <p:cNvSpPr txBox="1"/>
          <p:nvPr/>
        </p:nvSpPr>
        <p:spPr>
          <a:xfrm>
            <a:off x="1601756" y="527074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Q33)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프로그램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28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Q34)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아래와 같은 코드를 작성했을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B16050-B4E0-44D3-85EC-689763263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49" y="1754859"/>
            <a:ext cx="6785701" cy="384466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B18E78-0C8F-4CD0-9438-FF5F726BFD84}"/>
              </a:ext>
            </a:extLst>
          </p:cNvPr>
          <p:cNvCxnSpPr/>
          <p:nvPr/>
        </p:nvCxnSpPr>
        <p:spPr>
          <a:xfrm>
            <a:off x="886408" y="614759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9DF226-CEC5-4944-A4E9-E1EF0C280934}"/>
              </a:ext>
            </a:extLst>
          </p:cNvPr>
          <p:cNvSpPr txBox="1"/>
          <p:nvPr/>
        </p:nvSpPr>
        <p:spPr>
          <a:xfrm>
            <a:off x="1601756" y="590743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Q35) C++17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업데이트 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InjectNumber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표현식이 평가되는 순서는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55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Quiz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Q36) C++14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아래와 같은 코드를 작성했을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B18E78-0C8F-4CD0-9438-FF5F726BFD84}"/>
              </a:ext>
            </a:extLst>
          </p:cNvPr>
          <p:cNvCxnSpPr/>
          <p:nvPr/>
        </p:nvCxnSpPr>
        <p:spPr>
          <a:xfrm>
            <a:off x="886408" y="59705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9DF226-CEC5-4944-A4E9-E1EF0C280934}"/>
              </a:ext>
            </a:extLst>
          </p:cNvPr>
          <p:cNvSpPr txBox="1"/>
          <p:nvPr/>
        </p:nvSpPr>
        <p:spPr>
          <a:xfrm>
            <a:off x="1601756" y="57304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Q37) C++17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컴파일러로 업데이트 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실행 결과는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11F9A3-A696-48EF-ACE3-B128B22C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36" y="1754859"/>
            <a:ext cx="789732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1288</Words>
  <Application>Microsoft Office PowerPoint</Application>
  <PresentationFormat>와이드스크린</PresentationFormat>
  <Paragraphs>145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야놀자 야체 B</vt:lpstr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3954</cp:revision>
  <dcterms:created xsi:type="dcterms:W3CDTF">2017-02-13T14:50:04Z</dcterms:created>
  <dcterms:modified xsi:type="dcterms:W3CDTF">2019-04-09T11:45:56Z</dcterms:modified>
</cp:coreProperties>
</file>