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271" r:id="rId2"/>
    <p:sldId id="272" r:id="rId3"/>
    <p:sldId id="273" r:id="rId4"/>
    <p:sldId id="274" r:id="rId5"/>
    <p:sldId id="275" r:id="rId6"/>
    <p:sldId id="276" r:id="rId7"/>
    <p:sldId id="300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0" r:id="rId18"/>
    <p:sldId id="291" r:id="rId19"/>
    <p:sldId id="286" r:id="rId20"/>
    <p:sldId id="287" r:id="rId21"/>
    <p:sldId id="288" r:id="rId22"/>
    <p:sldId id="289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야놀자 야체 B" panose="02020603020101020101" pitchFamily="18" charset="-127"/>
      <p:bold r:id="rId35"/>
    </p:embeddedFont>
    <p:embeddedFont>
      <p:font typeface="야놀자 야체 R" panose="0202060302010102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0" autoAdjust="0"/>
    <p:restoredTop sz="89683" autoAdjust="0"/>
  </p:normalViewPr>
  <p:slideViewPr>
    <p:cSldViewPr snapToGrid="0">
      <p:cViewPr varScale="1">
        <p:scale>
          <a:sx n="76" d="100"/>
          <a:sy n="76" d="100"/>
        </p:scale>
        <p:origin x="2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이동 생성자 역시</a:t>
            </a:r>
            <a:r>
              <a:rPr lang="en-US" altLang="ko-KR" dirty="0"/>
              <a:t>, </a:t>
            </a:r>
            <a:r>
              <a:rPr lang="ko-KR" altLang="en-US" dirty="0"/>
              <a:t>첫 매개변수를 제외한 매개변수를 추가로 가질 수 있다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그런 매개변수는 반드시 기본 값을 가지고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92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보통은 이동 연산은 자원을 할당하는 작업이 없기 때문에 예외가 발생되지 않는 경우가 대부분이다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88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vector</a:t>
            </a:r>
            <a:r>
              <a:rPr lang="ko-KR" altLang="en-US" dirty="0"/>
              <a:t>에서 메모리 재할당이 일어날 때</a:t>
            </a:r>
            <a:r>
              <a:rPr lang="en-US" altLang="ko-KR" dirty="0"/>
              <a:t>, </a:t>
            </a:r>
            <a:r>
              <a:rPr lang="ko-KR" altLang="en-US" dirty="0"/>
              <a:t>새 메모리 공간으로 객체들을 이동해야 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삽입 연산은 강한 예외 안전성을 구현하기 때문에 요소 타입의 이동 연산이 예외를 발생시킬 수 있다면 복사 생성으로만 객체를 이동시켜야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9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이동 대입 연산자 역시</a:t>
            </a:r>
            <a:r>
              <a:rPr lang="en-US" altLang="ko-KR" dirty="0"/>
              <a:t>, </a:t>
            </a:r>
            <a:r>
              <a:rPr lang="ko-KR" altLang="en-US" dirty="0"/>
              <a:t>복사 대입 연산자와 비슷하게 소멸자와 이동 생성자의 작업이 뒤섞인 형태를 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83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정상적인 코드이다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6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22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유효한 객체의 예로는</a:t>
            </a:r>
            <a:r>
              <a:rPr lang="en-US" altLang="ko-KR" baseline="0" dirty="0"/>
              <a:t>, string </a:t>
            </a:r>
            <a:r>
              <a:rPr lang="ko-KR" altLang="en-US" baseline="0" dirty="0"/>
              <a:t>객체는 이동 후에도 </a:t>
            </a:r>
            <a:r>
              <a:rPr lang="en-US" altLang="ko-KR" baseline="0" dirty="0"/>
              <a:t>empty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size</a:t>
            </a:r>
            <a:r>
              <a:rPr lang="ko-KR" altLang="en-US" baseline="0" dirty="0"/>
              <a:t>와 같은 멤버 함수를 아무런 문제 없이 호출할 수 있음을 들 수 있다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값은 보장할 수 없다</a:t>
            </a:r>
            <a:r>
              <a:rPr lang="en-US" altLang="ko-KR" baseline="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42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A. </a:t>
            </a:r>
            <a:r>
              <a:rPr lang="ko-KR" altLang="en-US" baseline="0" dirty="0"/>
              <a:t>첫째는 복사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둘째는 이동 연산이다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둘째가 이동 연산인 이유는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const</a:t>
            </a:r>
            <a:r>
              <a:rPr lang="ko-KR" altLang="en-US" baseline="0" dirty="0"/>
              <a:t>로 변환하는 것보다는 우변 값 참조자가 정확히 일치하기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Note) </a:t>
            </a:r>
            <a:r>
              <a:rPr lang="ko-KR" altLang="en-US" baseline="0" dirty="0"/>
              <a:t>만일 예제에서 복사 연산만 정의되어 있었다면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이동 연산은 합성되지 않으므로 함수 일치를 통해 좌변 값</a:t>
            </a:r>
            <a:r>
              <a:rPr lang="en-US" altLang="ko-KR" baseline="0" dirty="0"/>
              <a:t>/</a:t>
            </a:r>
            <a:r>
              <a:rPr lang="ko-KR" altLang="en-US" baseline="0" dirty="0"/>
              <a:t>우변 값 상관없이 복사 연산이 이루어진다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이동 연산 대신 복사 연산이 일어나도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객체를 유효한 상태로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소멸 가능한 상태로 두는 조건은 만족시켜야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보통 이는 일반적으로 복사 연산이면 모두 부합하는 조건이다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926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A.</a:t>
            </a:r>
            <a:r>
              <a:rPr lang="ko-KR" altLang="en-US" baseline="0" dirty="0"/>
              <a:t> 첫째는 복사 생성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둘째는 이동 생성 </a:t>
            </a:r>
            <a:r>
              <a:rPr lang="en-US" altLang="ko-KR" baseline="0" dirty="0"/>
              <a:t>(</a:t>
            </a:r>
            <a:r>
              <a:rPr lang="ko-KR" altLang="en-US" baseline="0" dirty="0"/>
              <a:t>이전처럼 함수 일치 과정을 통해 이동 연산이 선택된다</a:t>
            </a:r>
            <a:r>
              <a:rPr lang="en-US" altLang="ko-KR" baseline="0" dirty="0"/>
              <a:t>.) </a:t>
            </a:r>
            <a:r>
              <a:rPr lang="ko-KR" altLang="en-US" baseline="0" dirty="0"/>
              <a:t>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복사</a:t>
            </a:r>
            <a:r>
              <a:rPr lang="en-US" altLang="ko-KR" baseline="0" dirty="0"/>
              <a:t>-</a:t>
            </a:r>
            <a:r>
              <a:rPr lang="ko-KR" altLang="en-US" baseline="0" dirty="0"/>
              <a:t>교환 기법으로 만들어진 복사 대입 연산자는 이동 대입 연산자의 역할도 겸할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91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이동 연산이 정의되지 않았을 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복사 연산으로 대체가 가능한 이유는 일반적으로 복사 연산의 피연산자가 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객체에 대한 참조자로 이루어지기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40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</a:t>
            </a:r>
            <a:r>
              <a:rPr lang="en-US" altLang="ko-KR" baseline="0" dirty="0"/>
              <a:t> </a:t>
            </a:r>
            <a:r>
              <a:rPr lang="ko-KR" altLang="en-US" dirty="0"/>
              <a:t>예를 들어</a:t>
            </a:r>
            <a:r>
              <a:rPr lang="en-US" altLang="ko-KR" dirty="0"/>
              <a:t>, string/</a:t>
            </a:r>
            <a:r>
              <a:rPr lang="en-US" altLang="ko-KR" dirty="0" err="1"/>
              <a:t>shared_ptr</a:t>
            </a:r>
            <a:r>
              <a:rPr lang="ko-KR" altLang="en-US" dirty="0"/>
              <a:t>은 이동과 복사를 모두 지원하지만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I/O</a:t>
            </a:r>
            <a:r>
              <a:rPr lang="ko-KR" altLang="en-US" dirty="0"/>
              <a:t>와 </a:t>
            </a:r>
            <a:r>
              <a:rPr lang="en-US" altLang="ko-KR" dirty="0" err="1"/>
              <a:t>unique_ptr</a:t>
            </a:r>
            <a:r>
              <a:rPr lang="ko-KR" altLang="en-US" dirty="0"/>
              <a:t>은 이동은 허용되어 있되 복사가 금지되어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023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A. </a:t>
            </a:r>
            <a:r>
              <a:rPr lang="ko-KR" altLang="en-US" baseline="0" dirty="0"/>
              <a:t>슬라이드 참고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294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/>
              <a:t>슬라이드 참고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lphaUcPeriod"/>
            </a:pPr>
            <a:endParaRPr lang="en-US" altLang="ko-KR" baseline="0" dirty="0"/>
          </a:p>
          <a:p>
            <a:r>
              <a:rPr lang="en-US" altLang="ko-KR" baseline="0" dirty="0"/>
              <a:t>Note)</a:t>
            </a:r>
            <a:r>
              <a:rPr lang="ko-KR" altLang="en-US" baseline="0" dirty="0"/>
              <a:t> 복사 연산은 지원하나 명시적으로 이동 연산이 필요치 않은 경우는 많지 않다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Note) </a:t>
            </a:r>
            <a:r>
              <a:rPr lang="ko-KR" altLang="en-US" baseline="0" dirty="0"/>
              <a:t>클래스에서 이동 연산을 하나라도 정의하면 해당 클래스의 합성 복사 연산은 모두 삭제된 것으로 정의된다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이동 연산을 정의한 클래스에서는 보통 반드시 복사 연산도 정의해야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139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모든 멤버가 이동이 가능하지 않다는 것은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복사 연산은 정의하지만 이동 연산은 정의하지 않는 경우와</a:t>
            </a:r>
            <a:r>
              <a:rPr lang="en-US" altLang="ko-KR" baseline="0" dirty="0"/>
              <a:t> </a:t>
            </a:r>
            <a:r>
              <a:rPr lang="ko-KR" altLang="en-US" baseline="0" dirty="0"/>
              <a:t>복사 연산을 정의하지 않았으나 컴파일러에서 이동 연산을 합성할 수 없는 멤버가 존재하는 경우를 말한다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사실 복사 연산은 지원하나 명시적으로 이동 연산이 필요치 않은 경우는 많지 않다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Note) </a:t>
            </a:r>
            <a:r>
              <a:rPr lang="ko-KR" altLang="en-US" baseline="0" dirty="0"/>
              <a:t>클래스에서 이동 연산을 하나라도 정의하면 해당 클래스의 합성 복사 연산은 모두 삭제된 것으로 정의된다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이동 연산을 정의한 클래스에서는 보통 반드시 복사 연산도 정의해야 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841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표준 </a:t>
            </a:r>
            <a:r>
              <a:rPr lang="en-US" altLang="ko-KR" baseline="0" dirty="0"/>
              <a:t>STL </a:t>
            </a:r>
            <a:r>
              <a:rPr lang="ko-KR" altLang="en-US" baseline="0" dirty="0"/>
              <a:t>라이브러리에서 어떤 알고리즘이 이동 반복자와 사용될 수 있다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없다를</a:t>
            </a:r>
            <a:r>
              <a:rPr lang="ko-KR" altLang="en-US" baseline="0" dirty="0"/>
              <a:t> 보장하지는 않는다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Note) </a:t>
            </a:r>
            <a:r>
              <a:rPr lang="ko-KR" altLang="en-US" baseline="0" dirty="0"/>
              <a:t>이동 연산의 특성상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객체의 이동은 출발지 객체를 알 수 없는 상태로 변환할 수 있으므로 이동 반복자를 사용할 때는 알고리즘 함수에서 요소를 대입하거나 사용자 정의 함수로 요소를 전달한 후에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알고리즘에서 더 이상 그 요소에 접근하지 않음이 확신할 때만 사용하는 것이 좋다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Note) </a:t>
            </a:r>
            <a:r>
              <a:rPr lang="ko-KR" altLang="en-US" baseline="0" dirty="0"/>
              <a:t>항상 이동 연산은 신중하게 사용해야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이동이 일어난 객체는 알 수 없는 상태에 놓이는 점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4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</a:t>
            </a:r>
            <a:r>
              <a:rPr lang="ko-KR" altLang="en-US" baseline="0" dirty="0"/>
              <a:t> 매개변수를 보통 </a:t>
            </a:r>
            <a:r>
              <a:rPr lang="en-US" altLang="ko-KR" baseline="0" dirty="0" err="1"/>
              <a:t>const</a:t>
            </a:r>
            <a:r>
              <a:rPr lang="en-US" altLang="ko-KR" baseline="0" dirty="0"/>
              <a:t> T&amp;&amp;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T&amp;</a:t>
            </a:r>
            <a:r>
              <a:rPr lang="ko-KR" altLang="en-US" baseline="0" dirty="0"/>
              <a:t>로 정의하는 경우는 드물다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이동 연산의 경우 어쨌든 본질적으로 자원이 이동해야 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복사 연산의 경우도 해당 객체의 내용이 복사될 뿐 객체 자체에는 영향을 미치지 않기 때문이다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950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168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baseline="0" dirty="0"/>
              <a:t>임시 객체에 대한 대입 연산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의미는 없다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lphaUcPeriod"/>
            </a:pPr>
            <a:endParaRPr lang="en-US" altLang="ko-KR" baseline="0" dirty="0"/>
          </a:p>
          <a:p>
            <a:r>
              <a:rPr lang="en-US" altLang="ko-KR" baseline="0" dirty="0"/>
              <a:t>Note) </a:t>
            </a:r>
            <a:r>
              <a:rPr lang="ko-KR" altLang="en-US" baseline="0" dirty="0"/>
              <a:t>표준 라이브러리의 경우 하위 호환성 때문에 어쩔 수 없이 유지하고 있는 경우가 많다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622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566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91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표현식은 크게 좌변 값 표현식과 우변 값 표현식으로 나뉘며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각 표현식은 자신에게 맞는 값을 요구하거나 반환할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107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Note)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멤버 함수에 참조 한정자가 있으면 </a:t>
            </a:r>
            <a:r>
              <a:rPr lang="ko-KR" altLang="en-US" baseline="0" dirty="0" err="1"/>
              <a:t>시그니처가</a:t>
            </a:r>
            <a:r>
              <a:rPr lang="ko-KR" altLang="en-US" baseline="0" dirty="0"/>
              <a:t> 같은 그 멤버의 모든 버전에 참조 한정자가 존재해야 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57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Note) </a:t>
            </a:r>
            <a:r>
              <a:rPr lang="ko-KR" altLang="en-US" dirty="0"/>
              <a:t>우변 값 </a:t>
            </a:r>
            <a:r>
              <a:rPr lang="ko-KR" altLang="en-US" dirty="0" err="1"/>
              <a:t>참조자는</a:t>
            </a:r>
            <a:r>
              <a:rPr lang="ko-KR" altLang="en-US" dirty="0"/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좌변 값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참조자처럼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좌변 값과 직접적으로 결합할 수는 없다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lang="en-US" altLang="ko-KR" dirty="0"/>
          </a:p>
          <a:p>
            <a:r>
              <a:rPr lang="en-US" altLang="ko-KR" dirty="0"/>
              <a:t>Note) </a:t>
            </a:r>
            <a:r>
              <a:rPr lang="ko-KR" altLang="en-US" dirty="0"/>
              <a:t>흔히</a:t>
            </a:r>
            <a:r>
              <a:rPr lang="en-US" altLang="ko-KR" dirty="0"/>
              <a:t>, </a:t>
            </a:r>
            <a:r>
              <a:rPr lang="ko-KR" altLang="en-US" dirty="0"/>
              <a:t>좌변 값과 우변 값을 구별하기 위해서는 해당 표현식</a:t>
            </a:r>
            <a:r>
              <a:rPr lang="ko-KR" altLang="en-US" baseline="0" dirty="0"/>
              <a:t> 결과의 주소 값을 취할 수 있는지 생각하면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완벽한 방법이 아니다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91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1, 4, 5</a:t>
            </a:r>
            <a:r>
              <a:rPr lang="ko-KR" altLang="en-US" dirty="0"/>
              <a:t>번째 </a:t>
            </a:r>
            <a:r>
              <a:rPr lang="ko-KR" altLang="en-US" dirty="0" err="1"/>
              <a:t>참조자만</a:t>
            </a:r>
            <a:r>
              <a:rPr lang="ko-KR" altLang="en-US" dirty="0"/>
              <a:t> 유효하다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7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‘</a:t>
            </a:r>
            <a:r>
              <a:rPr lang="en-US" altLang="ko-KR" dirty="0" err="1"/>
              <a:t>elementRef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Dangling Reference</a:t>
            </a:r>
            <a:r>
              <a:rPr lang="ko-KR" altLang="en-US" dirty="0"/>
              <a:t>이므로 참조하면 안된다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61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‘ref’</a:t>
            </a:r>
            <a:r>
              <a:rPr lang="ko-KR" altLang="en-US" dirty="0"/>
              <a:t>는 </a:t>
            </a:r>
            <a:r>
              <a:rPr lang="en-US" altLang="ko-KR" dirty="0"/>
              <a:t>Dangling </a:t>
            </a:r>
            <a:r>
              <a:rPr lang="ko-KR" altLang="en-US" dirty="0" err="1"/>
              <a:t>참조자이다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 err="1"/>
              <a:t>참조자에서</a:t>
            </a:r>
            <a:r>
              <a:rPr lang="ko-KR" altLang="en-US" dirty="0"/>
              <a:t> </a:t>
            </a:r>
            <a:r>
              <a:rPr lang="ko-KR" altLang="en-US" dirty="0" err="1"/>
              <a:t>참조자를</a:t>
            </a:r>
            <a:r>
              <a:rPr lang="ko-KR" altLang="en-US" dirty="0"/>
              <a:t> 결합할 경우에는 수명이 연장되지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Note) </a:t>
            </a:r>
            <a:r>
              <a:rPr lang="ko-KR" altLang="en-US" dirty="0"/>
              <a:t>함수 매개변수에 임시 객체를 결합하는 경우에도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호출식을</a:t>
            </a:r>
            <a:r>
              <a:rPr lang="ko-KR" altLang="en-US" dirty="0"/>
              <a:t> 포함한 표현식이 끝나면 객체의 수명이 끝난다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1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유효하지 않다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Note) </a:t>
            </a:r>
            <a:r>
              <a:rPr lang="ko-KR" altLang="en-US" dirty="0"/>
              <a:t>변수를 피연산자가 하나이며</a:t>
            </a:r>
            <a:r>
              <a:rPr lang="en-US" altLang="ko-KR" dirty="0"/>
              <a:t>, </a:t>
            </a:r>
            <a:r>
              <a:rPr lang="ko-KR" altLang="en-US" dirty="0"/>
              <a:t>연산자가</a:t>
            </a:r>
            <a:r>
              <a:rPr lang="ko-KR" altLang="en-US" baseline="0" dirty="0"/>
              <a:t> 없는 표현식이라고 생각해보면 된다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8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r>
              <a:rPr lang="en-US" altLang="ko-KR" dirty="0"/>
              <a:t>Note) move</a:t>
            </a:r>
            <a:r>
              <a:rPr lang="en-US" altLang="ko-KR" baseline="0" dirty="0"/>
              <a:t> </a:t>
            </a:r>
            <a:r>
              <a:rPr lang="ko-KR" altLang="en-US" baseline="0" dirty="0"/>
              <a:t>함수는 특히 </a:t>
            </a:r>
            <a:r>
              <a:rPr lang="en-US" altLang="ko-KR" baseline="0" dirty="0" err="1"/>
              <a:t>std</a:t>
            </a:r>
            <a:r>
              <a:rPr lang="en-US" altLang="ko-KR" baseline="0" dirty="0"/>
              <a:t> </a:t>
            </a:r>
            <a:r>
              <a:rPr lang="ko-KR" altLang="en-US" baseline="0" dirty="0"/>
              <a:t>네임스페이스 한정자를 붙이고 사용하는 것이 좋은데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잠재적인 이름 충돌을 막기 위해서이다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390C9-CC43-4510-9031-E81E4BDB5A7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35. Move Semantics)</a:t>
            </a:r>
            <a:endParaRPr lang="ko-KR" altLang="en-US" sz="48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Move Constructor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이동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생성자를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정의함으로써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생성 시 이동 연산을 지원하게 만들 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1992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1751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인자로 주어진 객체에서 자원을 복사하는 것보다 이동시킨다는 것을 제외하면 복사 생성과 비슷하다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74" y="2518432"/>
            <a:ext cx="591585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Move Constructor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생성자를 정의할 때 주의해야 할 것에는 어떤 것이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1992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1751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이동이 일어난 객체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생성자의 인자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소멸시켜도 아무런 문제가 발생하지 말아야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58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18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예외가 발생하지 않는 이동 연산이라면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예외가 발생하지 않음을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noexcept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통해 컴파일러에 알려야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3285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연산의 예외 발생 유무는 표준 라이브러리의 수행 성능에 영향을 줄 수도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0940" y="4353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6288" y="4113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예외가 발생할 수 있다면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라이브러리에서 이에 대응하기 위해 여분의 일을 처리해야 하기 때문이다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0940" y="5119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6288" y="4879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가장 대표적인 예로는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STL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컨테이너 라이브러리를 들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9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0" grpId="0"/>
      <p:bldP spid="11" grpId="0"/>
      <p:bldP spid="14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Move Constructor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연산의 예외 발생 유무가 어떤 영향을 줄 수 있을까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179" y="1754859"/>
            <a:ext cx="728764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Move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47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이동 대입 연산자는 같은 타입의 객체끼리 대입이 일어날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상황에 따라 일어나는 이동 연산을 정의한다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71513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6861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생성자와 마찬가지로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연산이 예외를 발생시키지 않을 경우에는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noexcept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선언하는 것이 좋다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8" y="1754859"/>
            <a:ext cx="110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이동 대입 연산자를 정의할 때는 다음과 같은 점을 주의해야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71513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861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대입 연산자 역시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대입 연산자처럼 자가 대입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(Self-assignment)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 대한 대응책이 있어야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Move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0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아래의 코드를 분석해보자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85" y="1754859"/>
            <a:ext cx="648743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Move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이동 연산에서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이동이 일어난 객체는 반드시 소멸 가능한 상태로 남아야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 자체로는 이동이 일어난 객체를 무조건 소멸시킬 수 없다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때로는 이동 연산이 일어난 후에 이동 객체가 소멸되는 경우가 존재한다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이런 점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연산에서는 이동 객체가 소멸자를 실행할 수 있는 상태임을 보장해야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0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Move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이동 연산에서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이동이 일어난 객체는 반드시 유효한 객체로 남아야 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객체에 새 값을 지정하거나 현재 상태에 의존하지 않는 다른 방법으로 사용하는 것이 가능해야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다만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연산이 이동 객체에 남아있는 값에 대해 만족해야 하는 조건은 없다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 후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객체는 유효하며 소멸 가능한 상태이지만 값에 대해선 어떤 가정도 할 수 없다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84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Move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각 문제에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답해보자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58849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56447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 일치 과정을 통해 적절한 연산을 선택하여 수행한다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0AB58B-EDB7-4F47-BCA4-67FC7DF30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227" y="1754859"/>
            <a:ext cx="6531115" cy="35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Move Assignment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 연산자의 매개변수가 복사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중</a:t>
            </a:r>
            <a:r>
              <a:rPr kumimoji="0" lang="ko-KR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어느 방식으로 생성이 될지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생각해보자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B4CE5A-6812-4531-88DC-F80F81541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09" y="1754859"/>
            <a:ext cx="900238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Synthesized Move Operator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 연산처럼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 이동 연산을 정의하지 않으면 컴파일러에서 이를 합성한다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생성자와 이동 대입 연산자의 합성은 복사 연산과는 상당히 다르다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복사 연산과 달리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클래스에서는 컴파일러가 이동 연산을 합성하지 않는다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연산에서 연산을 명시적으로 정의하지 않으면 삭제된 함수로라도 합성하는 것과 대조적이다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0940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6288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클래스에서 복사 제어 멤버를 하나라도 정의할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컴파일러는 이동 연산을 전혀 합성하지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0940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6288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이러한 이유로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일부 클래스는 이동 연산자와 이동 대입 연산자가 아예 존재하지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0940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6288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연산이 정의되지 않은 클래스의 객체에 우변 값 표현식으로 대입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생성을 시도하면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 연산이 일어난다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2" grpId="0"/>
      <p:bldP spid="10" grpId="0"/>
      <p:bldP spid="14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의 가장 중요한 특징 중 하나는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복사하지 않고 이동하는 것이 가능해진 것이다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객체가 복사되고 바로 소멸되는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객체를 복사하는 대신 이동하게 되면 성능상의 이익을 볼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자원을 공유하는 것이 아닌 소유하는 클래스 객체의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복사는 금지되지만 이동은 가능할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복사가 금지되는 객체도 이동이 가능하다면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STL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컨테이너의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사용이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2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Synthesized Move Operator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컴파일러는 아래와 같은 상황일때만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생성자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대입 연산자를 합성한다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클래스가 어떠한 복사 제어 멤버도 명시적으로 정의하지 않는다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클래스의 모든 비정적 데이터 멤버가 이동이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이동이 가능한 데이터 멤버라는 것은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0940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6288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내장 타입의 데이터 멤버는 모두 이동이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80940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6288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클래스 타입의 데이터 멤버는 해당 타입이 이동 연산을 정의하고 있어야 이동이 가능하다고 여겨진다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1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28" grpId="0"/>
      <p:bldP spid="30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Synthesized Move Operator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연산도 삭제된 함수로 정의할 수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결코 바람직하지 않지만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함수처럼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delete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키워드를 사용하면 삭제된 함수로 정의할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연산은 컴파일러에서 절대로 암시적으로 삭제된 함수로 정의하지 않는다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0940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6288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컴파일러가 암시적으로 합성한 이동 연산들은 절대로 삭제된 함수가 아니다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80940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6288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명시적으로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default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를 통해 합성 버전을 요청할 때는 삭제된 함수로 정의될 수도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30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Synthesized Move Operator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명시적으로 요청한 이동 연산이 삭제되는 경우는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모든 비정적 데이터 멤버가 이동이 가능하지 않을 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연산은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6288" y="2524432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자기 자신의 이동 연산 멤버를 삭제했거나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 멤버에 접근할 수 없는 데이터 멤버가 있다면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연산은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0940" y="390350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6288" y="366333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자기 자신의 소멸자를 삭제하거나 소멸자에 접근할 수 없는 멤버가 있다면 이동 생성자는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80940" y="46730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96288" y="44329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참조자로 선언된 멤버가 클래스에 존재하면 이동 대입 연산자는 삭제된 것으로 정의된다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3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Move Iterator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C++11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부터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STL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라이브러리는 이동 연산을 위한 이동 반복자 어댑터를 지원한다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반복자는 반복자의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역참조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연산자의 행동이 변경된 반복자이다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일반적인 반복자는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역참조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연산에서 좌변 값을 반환하지만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반복자는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역참조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연산에서 우변 값을 반환한다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점을 제외하면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다른 반복자 연산들은 보통의 반복자 연산과 동일하게 동작한다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43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7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5. Move Iterator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코드를 분석해보자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6E93D-531F-4A75-A034-ED2530EEC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83" y="1754859"/>
            <a:ext cx="811643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Move Operation And DRY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함수를 작성할 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연산을 둘 다 지원하면 성능 이득을 볼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258CC56-5905-486F-A5F1-FE5E0D5C5122}"/>
              </a:ext>
            </a:extLst>
          </p:cNvPr>
          <p:cNvCxnSpPr/>
          <p:nvPr/>
        </p:nvCxnSpPr>
        <p:spPr>
          <a:xfrm>
            <a:off x="862086" y="58432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ABBE76-C397-4055-A219-4EF688903374}"/>
              </a:ext>
            </a:extLst>
          </p:cNvPr>
          <p:cNvSpPr txBox="1"/>
          <p:nvPr/>
        </p:nvSpPr>
        <p:spPr>
          <a:xfrm>
            <a:off x="1577434" y="56031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코드는 복사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생성을 모두 지원하지만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중복되는 코드가 발생한다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43DFF-A7E5-4711-BB4A-C9495202A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6" y="1754859"/>
            <a:ext cx="6620587" cy="35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6. Move Operation And DRY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템플릿을 활용하면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복사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 연산을 모두 지원하면서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 중복이 없는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만들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 있다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F4E8E-FDDF-4C4A-92B2-3544D8E4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178" y="1754859"/>
            <a:ext cx="801164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Reference Qualifier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보통은 객체의 좌변 값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여부에 관계없이 객체</a:t>
            </a:r>
            <a:r>
              <a:rPr lang="ko-KR" altLang="en-US" sz="2800" noProof="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멤버 함수를 호출할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0940" y="380808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96288" y="356792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코드 마지막 라인의 의미는 무엇일까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E56909-7034-43EE-8893-F7B5D0299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153" y="1754858"/>
            <a:ext cx="712569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Reference Qualifier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7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좌변 값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값에 따라 호출 가능 여부를 다르게 하기 위해</a:t>
            </a:r>
            <a:r>
              <a:rPr kumimoji="0" lang="en-US" altLang="ko-K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 한정자를 사용할 수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432251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408234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클래스의 객체는 객체가 좌변 값일 때만 대입 연산이 허용된다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066EB8-059E-492C-85C7-A0D172A4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1754859"/>
            <a:ext cx="904048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Reference Qualifier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7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멤버 함수에 참조 한정자와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한정자를 같이 사용하는 것도 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376998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352982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반드시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const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한정자가 참조 한정자보다 먼저 나와야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A36439-617C-4121-BD33-93A301A9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310" y="1754859"/>
            <a:ext cx="773538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Item 1. R-value </a:t>
            </a: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eference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이동 연산을 지원하기 위해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C++11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에서 우변 값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Rvalue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reference)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가 추가되었다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참조자는 우변 값과 결합해야 하는 참조자로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‘&amp;&amp;’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로 표현된다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즉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임시 객체와 같은 곧 소멸되는 객체로만 참조자와 결합이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0940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곧 소멸되는 객체와 결합한다는 점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통해 다른 객체에 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자원을 자유롭게 이동시킬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430894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406877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역시 좌변 값 참조자처럼 단지 객체에 대한 다른 이름에 불과하다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2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7. Reference Qualifier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37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const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한정자처럼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 한정자에 따라서 멤버 함수를 다중 정의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(Overloading)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할 수도 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918" y="1754859"/>
            <a:ext cx="1137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const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한정자와 조합 여부에 따라서 멤버 함수를 다중 정의하는 것도 가능하다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80940" y="521079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497063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다중 정의된 버전 중 하나라도 참조 한정자가 있을 경우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나머지 버전도 반드시 참조 한정자를 사용해야한다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11ACBC-36DC-404C-BDD1-9619420C5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759" y="2585987"/>
            <a:ext cx="5782482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우변 값 참조자와 좌변 값 참조자는 어떤 점에서 다를까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좌변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 표현식은 객체의 정체성을 참조하고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표현식은 객체의 값을 참조한다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좌변 값 참조자와 달리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참조자는 상수 표현식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값을 반환하는 표현식과 결합할 수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각 참조자와 결합할 수 있는 표현식에는 어떤 것들이 있을까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0940" y="43643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96288" y="4124140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대입과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색인 연산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역참조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전위 증가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감소 연산자와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좌변 값 참조자를 반환하는 함수는 모두 좌변 값을 반환하는 표현식으로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좌변 값 참조자와 결합이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0940" y="550234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6288" y="5262183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산술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연관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비트 연산과 후위 증가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감소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비참조자 타입을 반환하는 함수는 모두 우변 값을 반환하는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표현식으로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우변 값 참조자와 결합이 가능하다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0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0" grpId="0"/>
      <p:bldP spid="17" grpId="0"/>
      <p:bldP spid="2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코드에서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옳은 것과 틀린 것을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14" y="1754859"/>
            <a:ext cx="9288171" cy="20005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918" y="406329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좌변 값은 객체의 지속적인 상태를 유지하지만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값은 표현식에서 생성된 상수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임시 객체이다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0940" y="51345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6288" y="48944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 점 때문에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우변 값 참조자는 다른 객체로의 자원 인계가 자유롭다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문제점을 모두 찾아보자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97" y="1754859"/>
            <a:ext cx="6474215" cy="45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우변 값이 참조 초기화를 통해 우변 값 </a:t>
            </a:r>
            <a:r>
              <a:rPr lang="ko-KR" altLang="en-US" sz="2800" dirty="0" err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참조자와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결합할 경우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값의 수명이 연장된다</a:t>
            </a:r>
            <a:r>
              <a:rPr lang="en-US" altLang="ko-KR" sz="28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6288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우변 값 일부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Subobject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와 우변 값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결합한 경우에도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값의 수명이 연장된다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0940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6288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수명 연장은 우변 값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우변 값이 직접적으로 결합한 경우에만 이루어진다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527" y="4125133"/>
            <a:ext cx="4941975" cy="24784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 코드의 문제점은 무엇일까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아래의 코드는 유효할까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278369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변수 표현식은 좌변 값 표현식이다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!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0940" y="385771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6288" y="361755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비록 우변 값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참조자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타입의 변수라고 해도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그 표현식 자체는 좌변 값이므로 우변 값 참조자와 결합할 수 없다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390" y="1758086"/>
            <a:ext cx="641122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black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R-value Reference</a:t>
            </a:r>
            <a:endParaRPr lang="ko-KR" altLang="en-US" sz="2400" dirty="0">
              <a:solidFill>
                <a:prstClr val="black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Q.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좌변 값을 우변 값 참조자와 결합시키는 방법은 없을까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0940" y="1992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6288" y="1751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utility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헤더 속 표준 라이브러리인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move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사용</a:t>
            </a:r>
            <a:r>
              <a:rPr lang="ko-KR" altLang="en-US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할 수 있다</a:t>
            </a:r>
            <a:r>
              <a:rPr lang="en-US" altLang="ko-KR" sz="2400" dirty="0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0940" y="418761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96288" y="394744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move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함수는 지정된 객체에 대한 우변 값 참조자를 반환하는 동작을 수행한다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0940" y="49541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96288" y="47140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move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함수를 호출하는 것은 컴파일러에게 해당 객체를 우변 값으로 처리하도록 요청하는 것과 같다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0940" y="572075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6288" y="548059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move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함수 호출 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이동이 일어난 객체에 대해서는 아무런 가정도 할 수 없으므로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사용하지 말아야 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야놀자 야체 R" panose="02020603020101020101" pitchFamily="18" charset="-127"/>
              <a:ea typeface="야놀자 야체 R" panose="0202060302010102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5" y="2518432"/>
            <a:ext cx="802116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8" grpId="0"/>
      <p:bldP spid="30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2358</Words>
  <Application>Microsoft Office PowerPoint</Application>
  <PresentationFormat>와이드스크린</PresentationFormat>
  <Paragraphs>205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야놀자 야체 R</vt:lpstr>
      <vt:lpstr>맑은 고딕</vt:lpstr>
      <vt:lpstr>Arial</vt:lpstr>
      <vt:lpstr>야놀자 야체 B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Shin HyeongCheol</cp:lastModifiedBy>
  <cp:revision>1859</cp:revision>
  <dcterms:created xsi:type="dcterms:W3CDTF">2017-02-13T14:50:04Z</dcterms:created>
  <dcterms:modified xsi:type="dcterms:W3CDTF">2019-10-08T11:02:23Z</dcterms:modified>
</cp:coreProperties>
</file>