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3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323" r:id="rId10"/>
    <p:sldId id="278" r:id="rId11"/>
    <p:sldId id="279" r:id="rId12"/>
    <p:sldId id="280" r:id="rId13"/>
    <p:sldId id="281" r:id="rId14"/>
    <p:sldId id="282" r:id="rId15"/>
    <p:sldId id="284" r:id="rId16"/>
    <p:sldId id="286" r:id="rId17"/>
    <p:sldId id="285" r:id="rId18"/>
    <p:sldId id="288" r:id="rId19"/>
    <p:sldId id="289" r:id="rId20"/>
    <p:sldId id="290" r:id="rId21"/>
    <p:sldId id="324" r:id="rId22"/>
    <p:sldId id="291" r:id="rId23"/>
    <p:sldId id="292" r:id="rId24"/>
    <p:sldId id="294" r:id="rId25"/>
    <p:sldId id="295" r:id="rId26"/>
    <p:sldId id="296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</p:sldIdLst>
  <p:sldSz cx="12192000" cy="6858000"/>
  <p:notesSz cx="6858000" cy="9144000"/>
  <p:embeddedFontLst>
    <p:embeddedFont>
      <p:font typeface="야놀자 야체 B" panose="02020603020101020101" pitchFamily="18" charset="-127"/>
      <p:bold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야놀자 야체 R" panose="02020603020101020101" pitchFamily="18" charset="-127"/>
      <p:regular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일반적으로 </a:t>
            </a:r>
            <a:r>
              <a:rPr lang="ko-KR" altLang="en-US" dirty="0"/>
              <a:t>연산이 연산자에 논리적으로 사상</a:t>
            </a:r>
            <a:r>
              <a:rPr lang="en-US" altLang="ko-KR" dirty="0"/>
              <a:t>(Projection)</a:t>
            </a:r>
            <a:r>
              <a:rPr lang="ko-KR" altLang="en-US" dirty="0"/>
              <a:t>되는 경우에는 다중 정의하기 아주 좋다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일반적으로 </a:t>
            </a:r>
            <a:r>
              <a:rPr lang="en-US" altLang="ko-KR" dirty="0"/>
              <a:t>‘operator==‘</a:t>
            </a:r>
            <a:r>
              <a:rPr lang="ko-KR" altLang="en-US" dirty="0"/>
              <a:t>가 있으면 </a:t>
            </a:r>
            <a:r>
              <a:rPr lang="en-US" altLang="ko-KR" dirty="0"/>
              <a:t>‘operator!=‘</a:t>
            </a:r>
            <a:r>
              <a:rPr lang="ko-KR" altLang="en-US" dirty="0"/>
              <a:t>도 정의해야</a:t>
            </a:r>
            <a:r>
              <a:rPr lang="ko-KR" altLang="en-US" baseline="0" dirty="0"/>
              <a:t> 하며</a:t>
            </a:r>
            <a:r>
              <a:rPr lang="en-US" altLang="ko-KR" baseline="0" dirty="0"/>
              <a:t>, ‘operator&lt;‘</a:t>
            </a:r>
            <a:r>
              <a:rPr lang="ko-KR" altLang="en-US" baseline="0" dirty="0"/>
              <a:t>가 있으면 나머지 관계 연산자들도 정의해야 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산술</a:t>
            </a:r>
            <a:r>
              <a:rPr lang="en-US" altLang="ko-KR" baseline="0" dirty="0"/>
              <a:t>/</a:t>
            </a:r>
            <a:r>
              <a:rPr lang="ko-KR" altLang="en-US" baseline="0" dirty="0"/>
              <a:t>비트 연산자의 복합 대입 연산자도 이에 해당한다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‘operator+’</a:t>
            </a:r>
            <a:r>
              <a:rPr lang="ko-KR" altLang="en-US" baseline="0" dirty="0"/>
              <a:t>가 있으면 </a:t>
            </a:r>
            <a:r>
              <a:rPr lang="en-US" altLang="ko-KR" baseline="0" dirty="0"/>
              <a:t>‘operator+=‘</a:t>
            </a:r>
            <a:r>
              <a:rPr lang="ko-KR" altLang="en-US" baseline="0" dirty="0"/>
              <a:t>도 있어야 한다</a:t>
            </a:r>
            <a:r>
              <a:rPr lang="en-US" altLang="ko-KR" baseline="0" dirty="0" smtClean="0"/>
              <a:t>.)</a:t>
            </a:r>
            <a:endParaRPr lang="en-US" altLang="ko-KR" baseline="0" dirty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반환 </a:t>
            </a:r>
            <a:r>
              <a:rPr lang="ko-KR" altLang="en-US" baseline="0" dirty="0"/>
              <a:t>타입 호환의 가장 대표적인 것은 논리</a:t>
            </a:r>
            <a:r>
              <a:rPr lang="en-US" altLang="ko-KR" baseline="0" dirty="0"/>
              <a:t>/</a:t>
            </a:r>
            <a:r>
              <a:rPr lang="ko-KR" altLang="en-US" baseline="0" dirty="0"/>
              <a:t>관계 연산자는 </a:t>
            </a:r>
            <a:r>
              <a:rPr lang="en-US" altLang="ko-KR" baseline="0" dirty="0"/>
              <a:t>bool, </a:t>
            </a:r>
            <a:r>
              <a:rPr lang="ko-KR" altLang="en-US" baseline="0" dirty="0"/>
              <a:t>산술 연산자는 해당 클래스 타입의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값</a:t>
            </a:r>
            <a:r>
              <a:rPr lang="en-US" altLang="ko-KR" baseline="0" dirty="0"/>
              <a:t>‘, </a:t>
            </a:r>
            <a:r>
              <a:rPr lang="ko-KR" altLang="en-US" baseline="0" dirty="0"/>
              <a:t>대입</a:t>
            </a:r>
            <a:r>
              <a:rPr lang="en-US" altLang="ko-KR" baseline="0" dirty="0"/>
              <a:t>/</a:t>
            </a:r>
            <a:r>
              <a:rPr lang="ko-KR" altLang="en-US" baseline="0" dirty="0"/>
              <a:t>복합 대입에서는 왼쪽 피연산자에 대한 참조자를 반환하는 것이다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7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대칭 </a:t>
            </a:r>
            <a:r>
              <a:rPr lang="ko-KR" altLang="en-US" dirty="0"/>
              <a:t>연산자의 경우 피연산자의 타입을 변환하여 사용할 수도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클래스 </a:t>
            </a:r>
            <a:r>
              <a:rPr lang="ko-KR" altLang="en-US" dirty="0"/>
              <a:t>객체를 포함하여</a:t>
            </a:r>
            <a:r>
              <a:rPr lang="en-US" altLang="ko-KR" dirty="0"/>
              <a:t>, </a:t>
            </a:r>
            <a:r>
              <a:rPr lang="ko-KR" altLang="en-US" dirty="0"/>
              <a:t>흔히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타입이 서로 다른 표현식에 </a:t>
            </a:r>
            <a:r>
              <a:rPr lang="ko-KR" altLang="en-US" dirty="0"/>
              <a:t>대해 연산을 적용할 수 있어야 하면 </a:t>
            </a:r>
            <a:r>
              <a:rPr lang="ko-KR" altLang="en-US" dirty="0" err="1"/>
              <a:t>비멤버</a:t>
            </a:r>
            <a:r>
              <a:rPr lang="ko-KR" altLang="en-US" dirty="0"/>
              <a:t> 함수로 구현해야 한다</a:t>
            </a:r>
            <a:r>
              <a:rPr lang="en-US" altLang="ko-KR" dirty="0"/>
              <a:t>. (</a:t>
            </a:r>
            <a:r>
              <a:rPr lang="ko-KR" altLang="en-US" dirty="0"/>
              <a:t>대칭 연산자가 이에 속한다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Ex) string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str</a:t>
            </a:r>
            <a:r>
              <a:rPr lang="en-US" altLang="ko-KR" baseline="0" dirty="0"/>
              <a:t> = “Hi” + string(“World”); </a:t>
            </a:r>
            <a:r>
              <a:rPr lang="ko-KR" altLang="en-US" baseline="0" dirty="0"/>
              <a:t>의 경우 </a:t>
            </a:r>
            <a:r>
              <a:rPr lang="en-US" altLang="ko-KR" baseline="0" dirty="0"/>
              <a:t>operator+</a:t>
            </a:r>
            <a:r>
              <a:rPr lang="ko-KR" altLang="en-US" baseline="0" dirty="0"/>
              <a:t>가 멤버 함수일 경우는 오류이지만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비멤버</a:t>
            </a:r>
            <a:r>
              <a:rPr lang="ko-KR" altLang="en-US" baseline="0" dirty="0"/>
              <a:t> 함수일 경우 </a:t>
            </a:r>
            <a:r>
              <a:rPr lang="en-US" altLang="ko-KR" baseline="0" dirty="0"/>
              <a:t>operator+(“Hi”, string(“World”)); </a:t>
            </a:r>
            <a:r>
              <a:rPr lang="ko-KR" altLang="en-US" baseline="0" dirty="0"/>
              <a:t>와 같기 때문에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첫 인자가 암시적으로 </a:t>
            </a:r>
            <a:r>
              <a:rPr lang="en-US" altLang="ko-KR" baseline="0" dirty="0"/>
              <a:t>string</a:t>
            </a:r>
            <a:r>
              <a:rPr lang="ko-KR" altLang="en-US" baseline="0" dirty="0"/>
              <a:t>으로 변환되기 때문에 오류가 발생하지 않는다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93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출력 </a:t>
            </a:r>
            <a:r>
              <a:rPr lang="ko-KR" altLang="en-US" dirty="0"/>
              <a:t>연산자에서 </a:t>
            </a:r>
            <a:r>
              <a:rPr lang="en-US" altLang="ko-KR" dirty="0" err="1"/>
              <a:t>const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ostream</a:t>
            </a:r>
            <a:r>
              <a:rPr lang="en-US" altLang="ko-KR" baseline="0" dirty="0"/>
              <a:t>&amp;</a:t>
            </a:r>
            <a:r>
              <a:rPr lang="ko-KR" altLang="en-US" baseline="0" dirty="0"/>
              <a:t>으로 매개변수를 선언하지 않는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스트림에 객체를 기록하면 스트림 상태가 변하기 때문이다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A2. </a:t>
            </a:r>
            <a:r>
              <a:rPr lang="ko-KR" altLang="en-US" baseline="0" dirty="0" smtClean="0"/>
              <a:t>일반적인 </a:t>
            </a:r>
            <a:r>
              <a:rPr lang="ko-KR" altLang="en-US" baseline="0" dirty="0"/>
              <a:t>관례</a:t>
            </a:r>
            <a:r>
              <a:rPr lang="en-US" altLang="ko-KR" baseline="0" dirty="0"/>
              <a:t>(</a:t>
            </a:r>
            <a:r>
              <a:rPr lang="ko-KR" altLang="en-US" baseline="0" dirty="0"/>
              <a:t>스트림이 왼쪽 피연산자에 오는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 따르는 출력 연산자는 절대로 멤버 함수로 정의할 수 없다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Note) 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연산자 정의 시에는 가급적이면 </a:t>
            </a:r>
            <a:r>
              <a:rPr lang="ko-KR" altLang="en-US" sz="12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줄바꿈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같은 </a:t>
            </a:r>
            <a:r>
              <a:rPr lang="ko-KR" altLang="en-US" sz="12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서식화를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피해야 한다</a:t>
            </a:r>
            <a:r>
              <a:rPr lang="en-US" altLang="ko-KR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57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입력 </a:t>
            </a:r>
            <a:r>
              <a:rPr lang="ko-KR" altLang="en-US" dirty="0"/>
              <a:t>연산 도중 오류가 발생했을 때</a:t>
            </a:r>
            <a:r>
              <a:rPr lang="en-US" altLang="ko-KR" dirty="0"/>
              <a:t>, </a:t>
            </a:r>
            <a:r>
              <a:rPr lang="ko-KR" altLang="en-US" dirty="0"/>
              <a:t>객체를 계속 유효한 상태로 두는 것은 매우 중요하다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연산이 실패하더라도 객체는 사용 가능 상태로 두는 것이 좋다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입력 </a:t>
            </a:r>
            <a:r>
              <a:rPr lang="ko-KR" altLang="en-US" dirty="0"/>
              <a:t>연산에서 일부러 오류가 났다는 것을 표시하기 위해</a:t>
            </a:r>
            <a:r>
              <a:rPr lang="en-US" altLang="ko-KR" dirty="0"/>
              <a:t>, </a:t>
            </a:r>
            <a:r>
              <a:rPr lang="ko-KR" altLang="en-US" dirty="0"/>
              <a:t>스트림에 </a:t>
            </a:r>
            <a:r>
              <a:rPr lang="en-US" altLang="ko-KR" dirty="0" err="1"/>
              <a:t>failbit</a:t>
            </a:r>
            <a:r>
              <a:rPr lang="ko-KR" altLang="en-US" dirty="0"/>
              <a:t>를 설정하는 것도 가능하다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badbit</a:t>
            </a:r>
            <a:r>
              <a:rPr lang="en-US" altLang="ko-KR" dirty="0"/>
              <a:t>/</a:t>
            </a:r>
            <a:r>
              <a:rPr lang="en-US" altLang="ko-KR" dirty="0" err="1"/>
              <a:t>eofbit</a:t>
            </a:r>
            <a:r>
              <a:rPr lang="ko-KR" altLang="en-US" dirty="0"/>
              <a:t>는 건드리지 않는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6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62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복합 대입 연산자를 통해 구현하면 훨씬 간단하게 나머지 산술 연산자를 구현할 수 있다</a:t>
            </a:r>
            <a:r>
              <a:rPr lang="en-US" altLang="ko-KR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47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일반적으로 </a:t>
            </a:r>
            <a:r>
              <a:rPr lang="ko-KR" altLang="en-US" dirty="0"/>
              <a:t>상등 연산자가 있을 때</a:t>
            </a:r>
            <a:r>
              <a:rPr lang="en-US" altLang="ko-KR" dirty="0"/>
              <a:t>, </a:t>
            </a:r>
            <a:r>
              <a:rPr lang="ko-KR" altLang="en-US" dirty="0"/>
              <a:t>관계 연산자도 같이 정의하는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14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클래스에 </a:t>
            </a:r>
            <a:r>
              <a:rPr lang="ko-KR" altLang="en-US" dirty="0"/>
              <a:t>두 객체의 상등성을 판단하는 연산이 필요할 때는</a:t>
            </a:r>
            <a:r>
              <a:rPr lang="en-US" altLang="ko-KR" dirty="0"/>
              <a:t>, </a:t>
            </a:r>
            <a:r>
              <a:rPr lang="ko-KR" altLang="en-US" dirty="0"/>
              <a:t>명명된 연산보다 </a:t>
            </a:r>
            <a:r>
              <a:rPr lang="en-US" altLang="ko-KR" dirty="0"/>
              <a:t>operator==</a:t>
            </a:r>
            <a:r>
              <a:rPr lang="ko-KR" altLang="en-US" dirty="0"/>
              <a:t>를 다중 정의하는 것이 좋다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이러면</a:t>
            </a:r>
            <a:r>
              <a:rPr lang="en-US" altLang="ko-KR" dirty="0"/>
              <a:t>, STL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알고리즘에서도 사용이 가능하다는 장점도 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상등 </a:t>
            </a:r>
            <a:r>
              <a:rPr lang="ko-KR" altLang="en-US" dirty="0"/>
              <a:t>연산자는 반드시 전이적이어야 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x == y</a:t>
            </a:r>
            <a:r>
              <a:rPr lang="ko-KR" altLang="en-US" dirty="0"/>
              <a:t>이고 </a:t>
            </a:r>
            <a:r>
              <a:rPr lang="en-US" altLang="ko-KR" dirty="0"/>
              <a:t>y</a:t>
            </a:r>
            <a:r>
              <a:rPr lang="en-US" altLang="ko-KR" baseline="0" dirty="0"/>
              <a:t> == z</a:t>
            </a:r>
            <a:r>
              <a:rPr lang="ko-KR" altLang="en-US" baseline="0" dirty="0"/>
              <a:t>이면</a:t>
            </a:r>
            <a:r>
              <a:rPr lang="en-US" altLang="ko-KR" baseline="0" dirty="0"/>
              <a:t>, x == z</a:t>
            </a:r>
            <a:r>
              <a:rPr lang="ko-KR" altLang="en-US" baseline="0" dirty="0"/>
              <a:t>이어야 한다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클래스에 </a:t>
            </a:r>
            <a:r>
              <a:rPr lang="en-US" altLang="ko-KR" baseline="0" dirty="0"/>
              <a:t>operator==</a:t>
            </a:r>
            <a:r>
              <a:rPr lang="ko-KR" altLang="en-US" baseline="0" dirty="0"/>
              <a:t>가 존재하면 </a:t>
            </a:r>
            <a:r>
              <a:rPr lang="en-US" altLang="ko-KR" baseline="0" dirty="0"/>
              <a:t>operator!=</a:t>
            </a:r>
            <a:r>
              <a:rPr lang="ko-KR" altLang="en-US" baseline="0" dirty="0"/>
              <a:t>도 존재해야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둘 중 하나는 다른 하나에 일을 전적으로 위임하는 것이 좋다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04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내장 </a:t>
            </a:r>
            <a:r>
              <a:rPr lang="ko-KR" altLang="en-US" baseline="0" dirty="0"/>
              <a:t>타입에 대한 대입 연산과 일관되는 것도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이미 정의된 복사</a:t>
            </a:r>
            <a:r>
              <a:rPr lang="en-US" altLang="ko-KR" baseline="0" dirty="0"/>
              <a:t>/</a:t>
            </a:r>
            <a:r>
              <a:rPr lang="ko-KR" altLang="en-US" baseline="0" dirty="0"/>
              <a:t>이동 대입 연산자와 일관되는 것도 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어떻게 </a:t>
            </a:r>
            <a:r>
              <a:rPr lang="ko-KR" altLang="en-US" baseline="0" dirty="0"/>
              <a:t>보면 당연하지만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다중 정의된 대입 연산자에서는 자가 대입을 신경 쓸 필요가 없다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7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5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A. </a:t>
            </a:r>
            <a:r>
              <a:rPr lang="ko-KR" altLang="en-US" baseline="0" dirty="0" smtClean="0"/>
              <a:t>다음 슬라이드 참고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14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15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증가</a:t>
            </a:r>
            <a:r>
              <a:rPr lang="en-US" altLang="ko-KR" baseline="0" dirty="0"/>
              <a:t>/</a:t>
            </a:r>
            <a:r>
              <a:rPr lang="ko-KR" altLang="en-US" baseline="0" dirty="0"/>
              <a:t>감소 연산자를 다중 정의하는 가장 대표적인 예에는 반복자가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64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후위 </a:t>
            </a:r>
            <a:r>
              <a:rPr lang="ko-KR" altLang="en-US" baseline="0" dirty="0"/>
              <a:t>연산자 함수의 </a:t>
            </a:r>
            <a:r>
              <a:rPr lang="en-US" altLang="ko-KR" baseline="0" dirty="0" err="1"/>
              <a:t>int</a:t>
            </a:r>
            <a:r>
              <a:rPr lang="en-US" altLang="ko-KR" baseline="0" dirty="0"/>
              <a:t> </a:t>
            </a:r>
            <a:r>
              <a:rPr lang="ko-KR" altLang="en-US" baseline="0" dirty="0"/>
              <a:t>매개변수는 아무런 의미가 없다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일반적으로 컴파일러는 이 매개변수에 인자로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을 대입한다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명시적으로 </a:t>
            </a:r>
            <a:r>
              <a:rPr lang="ko-KR" altLang="en-US" baseline="0" dirty="0"/>
              <a:t>연산자를 호출할 때는 정수 인자가 있는지에 따라 전위</a:t>
            </a:r>
            <a:r>
              <a:rPr lang="en-US" altLang="ko-KR" baseline="0" dirty="0"/>
              <a:t>/</a:t>
            </a:r>
            <a:r>
              <a:rPr lang="ko-KR" altLang="en-US" baseline="0" dirty="0"/>
              <a:t>후위 버전 사용이 나뉜다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명시적으로 호출할 때도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후위 연산의 정수 매개변수는 아무런 의미가 없다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아무 값을 넣어도 상관 없다</a:t>
            </a:r>
            <a:r>
              <a:rPr lang="en-US" altLang="ko-KR" baseline="0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20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멤버 </a:t>
            </a:r>
            <a:r>
              <a:rPr lang="ko-KR" altLang="en-US" baseline="0" dirty="0"/>
              <a:t>접근 </a:t>
            </a:r>
            <a:r>
              <a:rPr lang="ko-KR" altLang="en-US" baseline="0" dirty="0" smtClean="0"/>
              <a:t>연산자는 </a:t>
            </a:r>
            <a:r>
              <a:rPr lang="ko-KR" altLang="en-US" baseline="0" dirty="0"/>
              <a:t>반복자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스마트 포인터 같은 곳에서 </a:t>
            </a:r>
            <a:r>
              <a:rPr lang="ko-KR" altLang="en-US" baseline="0" dirty="0" smtClean="0"/>
              <a:t>자주 다중 정의된다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err="1" smtClean="0"/>
              <a:t>역참조</a:t>
            </a:r>
            <a:r>
              <a:rPr lang="ko-KR" altLang="en-US" baseline="0" dirty="0" smtClean="0"/>
              <a:t> </a:t>
            </a:r>
            <a:r>
              <a:rPr lang="ko-KR" altLang="en-US" baseline="0" dirty="0"/>
              <a:t>연산자는 일반적으로 멤버 함수임이 좋지만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반드시 그래야 하는 것은 아니다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92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화살표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연산자에서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정해진 것이 아닌 값을 반환하면</a:t>
            </a:r>
            <a:r>
              <a:rPr lang="ko-KR" altLang="en-US" sz="1200" baseline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오류가 발생한다</a:t>
            </a:r>
            <a:r>
              <a:rPr lang="en-US" altLang="ko-KR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30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12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28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3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여담으로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람다 표현식에서 생성된 클래스 타입의 기본 생성자</a:t>
            </a:r>
            <a:r>
              <a:rPr lang="en-US" altLang="ko-KR" baseline="0" dirty="0"/>
              <a:t>/</a:t>
            </a:r>
            <a:r>
              <a:rPr lang="ko-KR" altLang="en-US" baseline="0" dirty="0"/>
              <a:t>대입 연산자는 삭제된 것으로 정의된다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외에는 기본 소멸자가 존재하며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복사</a:t>
            </a:r>
            <a:r>
              <a:rPr lang="en-US" altLang="ko-KR" baseline="0" dirty="0"/>
              <a:t>/</a:t>
            </a:r>
            <a:r>
              <a:rPr lang="ko-KR" altLang="en-US" baseline="0" dirty="0"/>
              <a:t>이동 생성자는 </a:t>
            </a:r>
            <a:r>
              <a:rPr lang="en-US" altLang="ko-KR" baseline="0" dirty="0"/>
              <a:t>default</a:t>
            </a:r>
            <a:r>
              <a:rPr lang="ko-KR" altLang="en-US" baseline="0" dirty="0"/>
              <a:t>로 정의되어 있어 갈무리된 데이터 멤버에 따라 다르게 정의된다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0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 </a:t>
            </a:r>
            <a:r>
              <a:rPr lang="ko-KR" altLang="en-US" dirty="0"/>
              <a:t>함수가 클래스의 멤버 함수이면</a:t>
            </a:r>
            <a:r>
              <a:rPr lang="en-US" altLang="ko-KR" dirty="0"/>
              <a:t>, </a:t>
            </a:r>
            <a:r>
              <a:rPr lang="ko-KR" altLang="en-US" dirty="0"/>
              <a:t>연산자의 매개변수 개수가 피연산자의 개수보다 하나 적게 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내장 </a:t>
            </a:r>
            <a:r>
              <a:rPr lang="ko-KR" altLang="en-US" dirty="0" err="1"/>
              <a:t>타입간의</a:t>
            </a:r>
            <a:r>
              <a:rPr lang="ko-KR" altLang="en-US" dirty="0"/>
              <a:t> 연산자 의미는 변경이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3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baseline="0" dirty="0" smtClean="0"/>
              <a:t>슬라이드 참고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lphaUcPeriod"/>
            </a:pPr>
            <a:endParaRPr lang="en-US" altLang="ko-KR" baseline="0" dirty="0" smtClean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물론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완전히 아래의 클래스와 똑같은 형식은 아닐 수도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의미상으로는 확실히 일치한다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람다가 </a:t>
            </a:r>
            <a:r>
              <a:rPr lang="en-US" altLang="ko-KR" baseline="0" dirty="0"/>
              <a:t>mutable</a:t>
            </a:r>
            <a:r>
              <a:rPr lang="ko-KR" altLang="en-US" baseline="0" dirty="0"/>
              <a:t>로 선언되었을 경우에는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호출 연산자는 </a:t>
            </a:r>
            <a:r>
              <a:rPr lang="en-US" altLang="ko-KR" baseline="0" dirty="0" err="1"/>
              <a:t>const</a:t>
            </a:r>
            <a:r>
              <a:rPr lang="en-US" altLang="ko-KR" baseline="0" dirty="0"/>
              <a:t> </a:t>
            </a:r>
            <a:r>
              <a:rPr lang="ko-KR" altLang="en-US" baseline="0" dirty="0"/>
              <a:t>멤버 함수가 아니다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12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참조로 갈무리한 경우</a:t>
            </a:r>
            <a:r>
              <a:rPr lang="en-US" altLang="ko-KR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</a:t>
            </a:r>
            <a:r>
              <a:rPr lang="ko-KR" altLang="en-US" sz="12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데이터 멤버를 생성할 수도 있지만</a:t>
            </a:r>
            <a:r>
              <a:rPr lang="en-US" altLang="ko-KR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생성하지 않고 직접 사용할 수도 있다</a:t>
            </a:r>
            <a:r>
              <a:rPr lang="en-US" altLang="ko-KR" sz="12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변수를 </a:t>
            </a:r>
            <a:r>
              <a:rPr lang="ko-KR" altLang="en-US" baseline="0" dirty="0"/>
              <a:t>참조로 갈무리한 경우에는 </a:t>
            </a:r>
            <a:r>
              <a:rPr lang="ko-KR" altLang="en-US" baseline="0" dirty="0" smtClean="0"/>
              <a:t>항상 람다 </a:t>
            </a:r>
            <a:r>
              <a:rPr lang="ko-KR" altLang="en-US" baseline="0" dirty="0"/>
              <a:t>실행 시 참조하는 변수가 존재함이 보장되어야 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5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baseline="0" dirty="0" smtClean="0"/>
              <a:t>슬라이드 참고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lphaUcPeriod"/>
            </a:pPr>
            <a:endParaRPr lang="en-US" altLang="ko-KR" baseline="0" dirty="0" smtClean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완전히 </a:t>
            </a:r>
            <a:r>
              <a:rPr lang="ko-KR" altLang="en-US" baseline="0" dirty="0"/>
              <a:t>아래의 클래스와 똑같은 형식은 아닐 수도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44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매개변수로 </a:t>
            </a:r>
            <a:r>
              <a:rPr lang="ko-KR" altLang="en-US" baseline="0" dirty="0"/>
              <a:t>사용되는 타입은 항상 </a:t>
            </a:r>
            <a:r>
              <a:rPr lang="ko-KR" altLang="en-US" baseline="0" dirty="0" err="1"/>
              <a:t>비멤버</a:t>
            </a:r>
            <a:r>
              <a:rPr lang="ko-KR" altLang="en-US" baseline="0" dirty="0"/>
              <a:t> 연산자 함수를 가지고 있어야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멤버 연산자 함수로는 작동하지 않는다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5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해당 타입들은 </a:t>
            </a:r>
            <a:r>
              <a:rPr lang="en-US" altLang="ko-KR" baseline="0" dirty="0"/>
              <a:t>functional </a:t>
            </a:r>
            <a:r>
              <a:rPr lang="ko-KR" altLang="en-US" baseline="0" dirty="0"/>
              <a:t>헤더에서 정의한다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09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A. 30, -30, 0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일반적으로 </a:t>
            </a:r>
            <a:r>
              <a:rPr lang="ko-KR" altLang="en-US" baseline="0" dirty="0"/>
              <a:t>이런 함수 객체들은 </a:t>
            </a:r>
            <a:r>
              <a:rPr lang="en-US" altLang="ko-KR" baseline="0" dirty="0"/>
              <a:t>STL </a:t>
            </a:r>
            <a:r>
              <a:rPr lang="ko-KR" altLang="en-US" baseline="0" dirty="0"/>
              <a:t>알고리즘에서 기본 연산자를 재정의하기 위해서 사용한다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한 </a:t>
            </a:r>
            <a:r>
              <a:rPr lang="ko-KR" altLang="en-US" baseline="0" dirty="0"/>
              <a:t>가지 중요한 것은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함수 객체들은 포인터에 대해서도 동작함을 보장한다는 점이다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보통 직접적으로 비교를 하는 등의 연산을 할 경우 미정의 행동이 일어날 수도 있다</a:t>
            </a:r>
            <a:r>
              <a:rPr lang="en-US" altLang="ko-KR" baseline="0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65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baseline="0" dirty="0" smtClean="0"/>
              <a:t>슬라이드 참고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호출 </a:t>
            </a:r>
            <a:r>
              <a:rPr lang="ko-KR" altLang="en-US" baseline="0" dirty="0" err="1"/>
              <a:t>시그니처</a:t>
            </a:r>
            <a:r>
              <a:rPr lang="en-US" altLang="ko-KR" baseline="0" dirty="0"/>
              <a:t>(Call signature)</a:t>
            </a:r>
            <a:r>
              <a:rPr lang="ko-KR" altLang="en-US" baseline="0" dirty="0"/>
              <a:t>란 해당 객체에 대한 호출에서 반환하는 타입과 호출에 반드시 전달해야 하는 인자 타입들을 말한다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함수 타입과 같은 의미를 가진다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72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function&lt;T</a:t>
            </a:r>
            <a:r>
              <a:rPr lang="en-US" altLang="ko-KR" baseline="0" dirty="0"/>
              <a:t>&gt;</a:t>
            </a:r>
            <a:r>
              <a:rPr lang="ko-KR" altLang="en-US" baseline="0" dirty="0"/>
              <a:t>를 이용하지 않으면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호출 </a:t>
            </a:r>
            <a:r>
              <a:rPr lang="ko-KR" altLang="en-US" baseline="0" dirty="0" err="1"/>
              <a:t>시그니처가</a:t>
            </a:r>
            <a:r>
              <a:rPr lang="ko-KR" altLang="en-US" baseline="0" dirty="0"/>
              <a:t> 같아도 타입이 다르면 한 번에 다룰 수 없다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예를 들어</a:t>
            </a:r>
            <a:r>
              <a:rPr lang="en-US" altLang="ko-KR" baseline="0" dirty="0"/>
              <a:t>, map&lt;string, </a:t>
            </a:r>
            <a:r>
              <a:rPr lang="en-US" altLang="ko-KR" baseline="0" dirty="0" err="1"/>
              <a:t>int</a:t>
            </a:r>
            <a:r>
              <a:rPr lang="en-US" altLang="ko-KR" baseline="0" dirty="0"/>
              <a:t>(*)(</a:t>
            </a:r>
            <a:r>
              <a:rPr lang="en-US" altLang="ko-KR" baseline="0" dirty="0" err="1"/>
              <a:t>int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int</a:t>
            </a:r>
            <a:r>
              <a:rPr lang="en-US" altLang="ko-KR" baseline="0" dirty="0"/>
              <a:t>)&gt; </a:t>
            </a:r>
            <a:r>
              <a:rPr lang="ko-KR" altLang="en-US" baseline="0" dirty="0"/>
              <a:t>타입 객체에는 함수 포인터를 넣을 수 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람다 표현식이나 함수 객체는 넣을 수가 없다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smtClean="0"/>
              <a:t>Note) function </a:t>
            </a:r>
            <a:r>
              <a:rPr lang="ko-KR" altLang="en-US" baseline="0" dirty="0"/>
              <a:t>클래스 템플릿은 </a:t>
            </a:r>
            <a:r>
              <a:rPr lang="en-US" altLang="ko-KR" baseline="0" dirty="0"/>
              <a:t>STL</a:t>
            </a:r>
            <a:r>
              <a:rPr lang="ko-KR" altLang="en-US" baseline="0" dirty="0"/>
              <a:t>에서 주로 사용하는 </a:t>
            </a:r>
            <a:r>
              <a:rPr lang="en-US" altLang="ko-KR" baseline="0" dirty="0" err="1"/>
              <a:t>unary_function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binary_function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클래스 템플릿과는 아무 상관이 없다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후자의 두 클래스 템플릿은 </a:t>
            </a:r>
            <a:r>
              <a:rPr lang="en-US" altLang="ko-KR" baseline="0" dirty="0"/>
              <a:t>C++11 </a:t>
            </a:r>
            <a:r>
              <a:rPr lang="ko-KR" altLang="en-US" baseline="0" dirty="0"/>
              <a:t>이후 생겨난 일반화 </a:t>
            </a:r>
            <a:r>
              <a:rPr lang="en-US" altLang="ko-KR" baseline="0" dirty="0"/>
              <a:t>bind </a:t>
            </a:r>
            <a:r>
              <a:rPr lang="ko-KR" altLang="en-US" baseline="0" dirty="0"/>
              <a:t>함수 때문에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사실 폐지 예정이다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63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정의되어 </a:t>
            </a:r>
            <a:r>
              <a:rPr lang="ko-KR" altLang="en-US" baseline="0" dirty="0"/>
              <a:t>있는 </a:t>
            </a:r>
            <a:r>
              <a:rPr lang="en-US" altLang="ko-KR" baseline="0" dirty="0"/>
              <a:t>typedef </a:t>
            </a:r>
            <a:r>
              <a:rPr lang="ko-KR" altLang="en-US" baseline="0" dirty="0"/>
              <a:t>타입에는 </a:t>
            </a:r>
            <a:r>
              <a:rPr lang="en-US" altLang="ko-KR" baseline="0" dirty="0" err="1"/>
              <a:t>result_type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argument_type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first_argument_type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second_argument_type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등이 존재한다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여기서 </a:t>
            </a:r>
            <a:r>
              <a:rPr lang="en-US" altLang="ko-KR" baseline="0" dirty="0" err="1"/>
              <a:t>argument_type</a:t>
            </a:r>
            <a:r>
              <a:rPr lang="ko-KR" altLang="en-US" baseline="0" dirty="0"/>
              <a:t>은 인자가 하나일 때 정의되며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first_argument_type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second_argument_type</a:t>
            </a:r>
            <a:r>
              <a:rPr lang="ko-KR" altLang="en-US" baseline="0" dirty="0"/>
              <a:t>은 인자가 두 개일 때 정의된다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2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만약 </a:t>
            </a:r>
            <a:r>
              <a:rPr lang="ko-KR" altLang="en-US" baseline="0" dirty="0"/>
              <a:t>함수가 다중 정의되어 있을 경우에는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함수 포인터를 지정하거나 람다 표현식을 쓰거나 하는 식으로 우회해서 사용해야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그냥 </a:t>
            </a:r>
            <a:r>
              <a:rPr lang="ko-KR" altLang="en-US" baseline="0" dirty="0"/>
              <a:t>사용하려고 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모호성 오류가 발생한다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1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 smtClean="0"/>
              <a:t>슬라이드 참고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Note) -&gt;* </a:t>
            </a:r>
            <a:r>
              <a:rPr lang="ko-KR" altLang="en-US" dirty="0" smtClean="0"/>
              <a:t>연산자는 </a:t>
            </a:r>
            <a:r>
              <a:rPr lang="ko-KR" altLang="en-US" dirty="0"/>
              <a:t>왼쪽에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객체를 가리키는 </a:t>
            </a:r>
            <a:r>
              <a:rPr lang="ko-KR" altLang="en-US" baseline="0" dirty="0"/>
              <a:t>포인터가 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오른쪽에는 </a:t>
            </a:r>
            <a:r>
              <a:rPr lang="ko-KR" altLang="en-US" baseline="0" dirty="0" smtClean="0"/>
              <a:t>멤버에 대한 포인터가 놓이는 연산자이다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산술</a:t>
            </a:r>
            <a:r>
              <a:rPr lang="en-US" altLang="ko-KR" baseline="0" dirty="0"/>
              <a:t>/</a:t>
            </a:r>
            <a:r>
              <a:rPr lang="ko-KR" altLang="en-US" baseline="0" dirty="0"/>
              <a:t>비트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이항 연산자의 </a:t>
            </a:r>
            <a:r>
              <a:rPr lang="ko-KR" altLang="en-US" baseline="0" dirty="0" smtClean="0"/>
              <a:t>경우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/>
              <a:t>‘+=‘</a:t>
            </a:r>
            <a:r>
              <a:rPr lang="ko-KR" altLang="en-US" baseline="0" dirty="0"/>
              <a:t>와 같은 연산자도 </a:t>
            </a:r>
            <a:r>
              <a:rPr lang="ko-KR" altLang="en-US" baseline="0" dirty="0" smtClean="0"/>
              <a:t>따로 다중 </a:t>
            </a:r>
            <a:r>
              <a:rPr lang="ko-KR" altLang="en-US" baseline="0" dirty="0"/>
              <a:t>정의할 수 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en-US" altLang="ko-KR" baseline="0" dirty="0" smtClean="0"/>
              <a:t>Note) ‘::’, </a:t>
            </a:r>
            <a:r>
              <a:rPr lang="en-US" altLang="ko-KR" baseline="0" dirty="0"/>
              <a:t>‘.’, ‘.*’, ‘?:’ </a:t>
            </a:r>
            <a:r>
              <a:rPr lang="ko-KR" altLang="en-US" baseline="0" dirty="0"/>
              <a:t>연산자는 다중 정의가 불가능하다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en-US" altLang="ko-KR" baseline="0" dirty="0" smtClean="0"/>
              <a:t>Note) ‘operator</a:t>
            </a:r>
            <a:r>
              <a:rPr lang="en-US" altLang="ko-KR" baseline="0" dirty="0"/>
              <a:t>**’</a:t>
            </a:r>
            <a:r>
              <a:rPr lang="ko-KR" altLang="en-US" baseline="0" dirty="0"/>
              <a:t>와 같이 새로운 연산자를 고안해내는 것은 불가능하다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82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변환 </a:t>
            </a:r>
            <a:r>
              <a:rPr lang="ko-KR" altLang="en-US" baseline="0" dirty="0"/>
              <a:t>생성자와 변환 연산자는 서로 변환되는 방향이 반대이다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44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사실 </a:t>
            </a:r>
            <a:r>
              <a:rPr lang="ko-KR" altLang="en-US" baseline="0" dirty="0"/>
              <a:t>변환 연산자에 매개변수가 존재하지 않는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암시적으로나 명시적으로나 변환이 일어날 경우 전달할 수 있는 방법이 마땅히 없기 때문이다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직접적 함수 호출을 제외하고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893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이 </a:t>
            </a:r>
            <a:r>
              <a:rPr lang="ko-KR" altLang="en-US" baseline="0" dirty="0"/>
              <a:t>예제에서는 변환 연산자와 변환 생성자를 동시에 정의하고 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컴파일러에서는 </a:t>
            </a:r>
            <a:r>
              <a:rPr lang="ko-KR" altLang="en-US" baseline="0" dirty="0"/>
              <a:t>항상 한 번에 사용자 정의 변환을 한 번만 적용한다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26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A. Conversion Constructor, Conversion Constructor, Conversion Operator, (Conversion Operator[double -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], Primitive Conversion[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– double])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2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039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이전에는 </a:t>
            </a:r>
            <a:r>
              <a:rPr lang="en-US" altLang="ko-KR" baseline="0" dirty="0"/>
              <a:t>I/O </a:t>
            </a:r>
            <a:r>
              <a:rPr lang="ko-KR" altLang="en-US" baseline="0" dirty="0"/>
              <a:t>타입 같은 라이브러리 타입에서 </a:t>
            </a:r>
            <a:r>
              <a:rPr lang="en-US" altLang="ko-KR" baseline="0" dirty="0"/>
              <a:t>bool </a:t>
            </a:r>
            <a:r>
              <a:rPr lang="ko-KR" altLang="en-US" baseline="0" dirty="0"/>
              <a:t>타입으로의 변환을 정의할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암시적 정의의 문제점으로 인하여 </a:t>
            </a:r>
            <a:r>
              <a:rPr lang="en-US" altLang="ko-KR" baseline="0" dirty="0"/>
              <a:t>void*</a:t>
            </a:r>
            <a:r>
              <a:rPr lang="ko-KR" altLang="en-US" baseline="0" dirty="0"/>
              <a:t>로의 변환을 시도했으나 </a:t>
            </a:r>
            <a:r>
              <a:rPr lang="en-US" altLang="ko-KR" baseline="0" dirty="0"/>
              <a:t>C++11 </a:t>
            </a:r>
            <a:r>
              <a:rPr lang="ko-KR" altLang="en-US" baseline="0" dirty="0"/>
              <a:t>이후로는 명시적 </a:t>
            </a:r>
            <a:r>
              <a:rPr lang="en-US" altLang="ko-KR" baseline="0" dirty="0"/>
              <a:t>bool</a:t>
            </a:r>
            <a:r>
              <a:rPr lang="ko-KR" altLang="en-US" baseline="0" dirty="0"/>
              <a:t>로의 변환을 정의한다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예제로</a:t>
            </a:r>
            <a:r>
              <a:rPr lang="en-US" altLang="ko-KR" baseline="0" dirty="0"/>
              <a:t>, bool</a:t>
            </a:r>
            <a:r>
              <a:rPr lang="ko-KR" altLang="en-US" baseline="0" dirty="0"/>
              <a:t>로 변환이 정의되어 있을 경우 예전에는 </a:t>
            </a:r>
            <a:r>
              <a:rPr lang="en-US" altLang="ko-KR" baseline="0" dirty="0"/>
              <a:t>‘</a:t>
            </a:r>
            <a:r>
              <a:rPr lang="en-US" altLang="ko-KR" baseline="0" dirty="0" err="1"/>
              <a:t>cin</a:t>
            </a:r>
            <a:r>
              <a:rPr lang="en-US" altLang="ko-KR" baseline="0" dirty="0"/>
              <a:t> &lt;&lt; </a:t>
            </a:r>
            <a:r>
              <a:rPr lang="en-US" altLang="ko-KR" baseline="0" dirty="0" err="1"/>
              <a:t>i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와 같은 것에서 문제가 발생할 수 있었다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506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변환으로 </a:t>
            </a:r>
            <a:r>
              <a:rPr lang="ko-KR" altLang="en-US" baseline="0" dirty="0"/>
              <a:t>연관되어 있는 타입으로의 변환의 대표적인 예로는 산술 타입으로의 변환이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일반적으로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클래스에는 산술 타입에서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산술 타입으로부터의 변환을 하나만 정의하는 것이 좋다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256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baseline="0" dirty="0" smtClean="0"/>
              <a:t>모호성 </a:t>
            </a:r>
            <a:r>
              <a:rPr lang="ko-KR" altLang="en-US" baseline="0" dirty="0"/>
              <a:t>오류가 발생한다</a:t>
            </a:r>
            <a:r>
              <a:rPr lang="en-US" altLang="ko-KR" baseline="0" dirty="0"/>
              <a:t>. B </a:t>
            </a:r>
            <a:r>
              <a:rPr lang="ko-KR" altLang="en-US" baseline="0" dirty="0"/>
              <a:t>타입 객체를 변환 연산자를 통해 </a:t>
            </a:r>
            <a:r>
              <a:rPr lang="en-US" altLang="ko-KR" baseline="0" dirty="0"/>
              <a:t>A </a:t>
            </a:r>
            <a:r>
              <a:rPr lang="ko-KR" altLang="en-US" baseline="0" dirty="0"/>
              <a:t>타입 객체로 변환할 수도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아니면 </a:t>
            </a:r>
            <a:r>
              <a:rPr lang="en-US" altLang="ko-KR" baseline="0" dirty="0"/>
              <a:t>A </a:t>
            </a:r>
            <a:r>
              <a:rPr lang="ko-KR" altLang="en-US" baseline="0" dirty="0"/>
              <a:t>타입의 변환 생성자를 이용할 수도 있기 때문이다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r>
              <a:rPr lang="ko-KR" altLang="en-US" baseline="0" dirty="0" smtClean="0"/>
              <a:t>해결책으로는 </a:t>
            </a:r>
            <a:r>
              <a:rPr lang="en-US" altLang="ko-KR" baseline="0" dirty="0"/>
              <a:t>‘A(b</a:t>
            </a:r>
            <a:r>
              <a:rPr lang="en-US" altLang="ko-KR" baseline="0" dirty="0" smtClean="0"/>
              <a:t>)’ (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static_cast</a:t>
            </a:r>
            <a:r>
              <a:rPr lang="en-US" altLang="ko-KR" baseline="0" dirty="0" smtClean="0"/>
              <a:t>&lt;B&gt;(b))</a:t>
            </a:r>
            <a:r>
              <a:rPr lang="ko-KR" altLang="en-US" baseline="0" dirty="0" smtClean="0"/>
              <a:t>나 </a:t>
            </a:r>
            <a:r>
              <a:rPr lang="en-US" altLang="ko-KR" baseline="0" dirty="0"/>
              <a:t>‘</a:t>
            </a:r>
            <a:r>
              <a:rPr lang="en-US" altLang="ko-KR" baseline="0" dirty="0" err="1"/>
              <a:t>b.operator</a:t>
            </a:r>
            <a:r>
              <a:rPr lang="en-US" altLang="ko-KR" baseline="0" dirty="0"/>
              <a:t> A()’</a:t>
            </a:r>
            <a:r>
              <a:rPr lang="ko-KR" altLang="en-US" baseline="0" dirty="0"/>
              <a:t>와 같이 명시적으로 어떤 변환을 원하는지 알려주는 것이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565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둘 </a:t>
            </a:r>
            <a:r>
              <a:rPr lang="ko-KR" altLang="en-US" baseline="0" dirty="0"/>
              <a:t>다 어느 것도 변환 우선순위에서 앞서지 않으므로 모호성 오류가 발생한다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산술 연산으로의 변환이 여러 개인 것은 변환으로 연관된 타입으로의 변환이 여러 개가 있을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모호성이 발생하는 가장 대표적인 예이다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위 </a:t>
            </a:r>
            <a:r>
              <a:rPr lang="ko-KR" altLang="en-US" baseline="0" dirty="0"/>
              <a:t>예제에서</a:t>
            </a:r>
            <a:r>
              <a:rPr lang="en-US" altLang="ko-KR" baseline="0" dirty="0"/>
              <a:t>, short</a:t>
            </a:r>
            <a:r>
              <a:rPr lang="ko-KR" altLang="en-US" baseline="0" dirty="0"/>
              <a:t> 타입 정수를 </a:t>
            </a:r>
            <a:r>
              <a:rPr lang="en-US" altLang="ko-KR" baseline="0" dirty="0"/>
              <a:t>A </a:t>
            </a:r>
            <a:r>
              <a:rPr lang="ko-KR" altLang="en-US" baseline="0" dirty="0"/>
              <a:t>타입 객체를 생성할 때 사용한다고 하면 모호성 오류가 발생하지 않는다</a:t>
            </a:r>
            <a:r>
              <a:rPr lang="en-US" altLang="ko-KR" baseline="0" dirty="0"/>
              <a:t>. short</a:t>
            </a:r>
            <a:r>
              <a:rPr lang="ko-KR" altLang="en-US" baseline="0" dirty="0"/>
              <a:t> 타입 객체를 </a:t>
            </a:r>
            <a:r>
              <a:rPr lang="en-US" altLang="ko-KR" baseline="0" dirty="0"/>
              <a:t>double </a:t>
            </a:r>
            <a:r>
              <a:rPr lang="ko-KR" altLang="en-US" baseline="0" dirty="0"/>
              <a:t>타입으로 변환하는 것보다 </a:t>
            </a:r>
            <a:r>
              <a:rPr lang="en-US" altLang="ko-KR" baseline="0" dirty="0" err="1"/>
              <a:t>int</a:t>
            </a:r>
            <a:r>
              <a:rPr lang="en-US" altLang="ko-KR" baseline="0" dirty="0"/>
              <a:t> </a:t>
            </a:r>
            <a:r>
              <a:rPr lang="ko-KR" altLang="en-US" baseline="0" dirty="0"/>
              <a:t>타입으로 변환하는 것이 더 낫기 때문이다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다중 </a:t>
            </a:r>
            <a:r>
              <a:rPr lang="ko-KR" altLang="en-US" baseline="0" dirty="0"/>
              <a:t>정의 함수 호출에서 생성자나 캐스팅을 사용하여 인자 변환을 자주 하는 것은 나쁜 설계의 징후이다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259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이번에도 </a:t>
            </a:r>
            <a:r>
              <a:rPr lang="ko-KR" altLang="en-US" baseline="0" dirty="0"/>
              <a:t>어느 것도 변환 우선순위에서 앞서지 않으므로 모호성 오류가 발생한다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둘 이상의 변환이 일치 가능하다고 판단되면 그 변환은 우선순위가 동일한 것으로 간주된다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이를 해결하기 위해서는 이전처럼 </a:t>
            </a:r>
            <a:r>
              <a:rPr lang="en-US" altLang="ko-KR" baseline="0" dirty="0" smtClean="0"/>
              <a:t>‘B(10</a:t>
            </a:r>
            <a:r>
              <a:rPr lang="en-US" altLang="ko-KR" baseline="0" dirty="0"/>
              <a:t>)’</a:t>
            </a:r>
            <a:r>
              <a:rPr lang="ko-KR" altLang="en-US" baseline="0" dirty="0"/>
              <a:t>등으로 어떤 타입의 객체인지 명시해주어야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이 </a:t>
            </a:r>
            <a:r>
              <a:rPr lang="ko-KR" altLang="en-US" baseline="0" dirty="0"/>
              <a:t>예제에서 </a:t>
            </a:r>
            <a:r>
              <a:rPr lang="en-US" altLang="ko-KR" baseline="0" dirty="0" smtClean="0"/>
              <a:t>B </a:t>
            </a:r>
            <a:r>
              <a:rPr lang="ko-KR" altLang="en-US" baseline="0" dirty="0"/>
              <a:t>타입이 </a:t>
            </a:r>
            <a:r>
              <a:rPr lang="en-US" altLang="ko-KR" baseline="0" dirty="0" err="1"/>
              <a:t>int</a:t>
            </a:r>
            <a:r>
              <a:rPr lang="en-US" altLang="ko-KR" baseline="0" dirty="0"/>
              <a:t> </a:t>
            </a:r>
            <a:r>
              <a:rPr lang="ko-KR" altLang="en-US" baseline="0" dirty="0"/>
              <a:t>타입 대신 </a:t>
            </a:r>
            <a:r>
              <a:rPr lang="en-US" altLang="ko-KR" baseline="0" dirty="0"/>
              <a:t>double </a:t>
            </a:r>
            <a:r>
              <a:rPr lang="ko-KR" altLang="en-US" baseline="0" dirty="0"/>
              <a:t>타입을 취하는 변환 생성자를 정의하고 있다고 해도 이는 오류이다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이럴 때는 </a:t>
            </a:r>
            <a:r>
              <a:rPr lang="en-US" altLang="ko-KR" baseline="0" dirty="0" err="1"/>
              <a:t>int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double</a:t>
            </a:r>
            <a:r>
              <a:rPr lang="ko-KR" altLang="en-US" baseline="0" dirty="0"/>
              <a:t>로의 표준 변환은 전혀 고려 대상이 아니다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표준 변환은 호출 가능 함수에서 같은 사용자 정의 변환을 필요로 했을 때만 유효한 의미를 가진다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다른 사용자 정의 변환이 필요할 경우에는 무조건 모호한 호출로 판단된다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5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842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명시적으로 </a:t>
            </a:r>
            <a:r>
              <a:rPr lang="ko-KR" altLang="en-US" baseline="0" dirty="0"/>
              <a:t>연산자 함수를 호출하게 될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호출 구문 상으로 멤버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비멤버</a:t>
            </a:r>
            <a:r>
              <a:rPr lang="ko-KR" altLang="en-US" baseline="0" dirty="0"/>
              <a:t> 버전을 나눌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31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A. </a:t>
            </a:r>
            <a:r>
              <a:rPr lang="ko-KR" altLang="en-US" baseline="0" dirty="0" smtClean="0"/>
              <a:t>맨 </a:t>
            </a:r>
            <a:r>
              <a:rPr lang="ko-KR" altLang="en-US" baseline="0" dirty="0"/>
              <a:t>마지막 연산에서 모호성 오류가 발생한다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산술 </a:t>
            </a:r>
            <a:r>
              <a:rPr lang="ko-KR" altLang="en-US" baseline="0" dirty="0"/>
              <a:t>타입으로의 변환은 항상 조심해야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만약 정의하더라도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산술 타입을 취하는 연산자의 다중 정의 버전을 정의하지 않는 것이 좋다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 smtClean="0"/>
              <a:t>변환 </a:t>
            </a:r>
            <a:r>
              <a:rPr lang="ko-KR" altLang="en-US" baseline="0" dirty="0"/>
              <a:t>연산에서 사용자 타입 객체를 변환한 다음 </a:t>
            </a:r>
            <a:r>
              <a:rPr lang="ko-KR" altLang="en-US" baseline="0" dirty="0" smtClean="0"/>
              <a:t>산술 타입에 대한 기본 </a:t>
            </a:r>
            <a:r>
              <a:rPr lang="ko-KR" altLang="en-US" baseline="0" dirty="0"/>
              <a:t>연산자를 사용할 수 있기 때문이다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9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6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8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이 </a:t>
            </a:r>
            <a:r>
              <a:rPr lang="ko-KR" altLang="en-US" dirty="0"/>
              <a:t>외에도</a:t>
            </a:r>
            <a:r>
              <a:rPr lang="en-US" altLang="ko-KR" dirty="0"/>
              <a:t>, </a:t>
            </a:r>
            <a:r>
              <a:rPr lang="ko-KR" altLang="en-US" dirty="0"/>
              <a:t>쉼표나 주소 연산자 같은 경우 언어에서 의미를 정의하고 있기 때문에 일반적으로는 혼동을 피하기 위해 다중 정의하지 않는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1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아무것도 출력되지 않는다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9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en-US" altLang="ko-KR" sz="44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Chapter </a:t>
            </a:r>
            <a:r>
              <a:rPr lang="en-US" altLang="ko-KR" sz="440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36. </a:t>
            </a:r>
            <a:r>
              <a:rPr lang="en-US" altLang="ko-KR" sz="44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Operator Overloading)</a:t>
            </a:r>
            <a:endParaRPr lang="ko-KR" altLang="en-US" sz="4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Overloading For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다중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 연산자를 정의할 때는 항상 기본 의미와 일관되게 정의해야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자체에서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처리하면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I/O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내장 타입을 처리하는 방법과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동일하게 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정의해야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클래스에서 상등 연산을 구현하는 경우에는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‘operator==’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933542" y="35330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8890" y="32928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단일 순서 연산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(Natural Ordering Operation)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필요할 경우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‘operator&lt;’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33542" y="430141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48890" y="406125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 연산자의 반환 타입은 일반적으로 기본 연산자의 반환 타입과 호환이 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63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2" grpId="0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Overloading For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멤버 함수로 구현해야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구현해야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접근 화살표 연산자는 반드시 멤버 함수로 구현해야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그런 것은 아니지만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복합 대입 연산자는 멤버 함수로 구현한다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933542" y="35330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8890" y="32928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증가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역참조와 같은 객체 상태를 변경하는 등 타입과 밀접한 결합이 있는 연산은 멤버 함수로 구현한다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33542" y="430141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48890" y="406125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산술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상등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연산자 같은 대칭 연산자들은 일반적으로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구현한다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2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</a:t>
            </a:r>
            <a:r>
              <a:rPr lang="en-US" altLang="ko-KR" sz="24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일반적으로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연산자로 사용되는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‘&lt;&lt;’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아래와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같이 다중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정의해볼 수 있다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33542" y="55133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48890" y="52731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연산자 함수의 첫 매개변수를 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&amp;’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정의하지 않았을까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47" y="1754859"/>
            <a:ext cx="7925906" cy="321037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933542" y="62828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8890" y="60427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이 연산자 함수를 </a:t>
            </a:r>
            <a:r>
              <a:rPr lang="ko-KR" altLang="en-US" sz="24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정의한 것일까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일반적으로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 연산자로 사용되는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‘&gt;&gt;’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아래와 같이 다중 정의해볼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33542" y="58641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48890" y="56240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 연산자에서는 입력이 실패할 가능성도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처리해야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175" y="1754859"/>
            <a:ext cx="6003650" cy="356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산술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 연산자는 일반적으로 피연산자들을 자유롭게 변환할 수 있도록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산술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 연산자는 일반적으로 어느 피연산자도 상태를 변경하지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3542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8890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보통은 연산자의 매개변수들을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정의하는 것이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8" y="335556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산술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연산자에서는 일반적으로 두 피연산자를 계산한 결과로 새 객체를 생성하여 반환한다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418668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산술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정의한 클래스에서는 일반적으로 그에 상응하는 복합 대입 연산자도 정의한다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33542" y="525798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8890" y="501781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복합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복합이 아닌 연산자가 둘 다 필요하다면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복합 대입 연산자를 먼저 정의하는 것이 효율적이다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7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2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산술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아래와 같이 다중 정의해볼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992" y="1754859"/>
            <a:ext cx="7082531" cy="46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7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관계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다중 정의할 때는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것을 고려해야 할까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 연산자가 주로 기반으로 삼는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‘operator&lt;’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‘Strict Weak Ordering’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만족해야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상등 연산자가 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‘operator&lt;’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두 객체가 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‘!=’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때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간 순서를 반드시 결정해야만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3294005"/>
            <a:ext cx="7878274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상등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아래와 같이 다중 정의해볼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26" y="1754859"/>
            <a:ext cx="750674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대입 연산자 외에도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다른 타입의 객체를 피연산자로 가지는 대입 연산을 가질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33542" y="6331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8890" y="6091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 타입에 대한 대입 연산과 일관되도록 대입 연산자에서는 왼쪽 피연산자의 참조자를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534" y="1754859"/>
            <a:ext cx="6391806" cy="40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색인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다중 정의할 때 고려해야 할 점에는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 연산자는 반드시 멤버 함수이어야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첨자 의미와 호환되도록 하기 위해서 색인 연산자에서는 가져온 요소에 대한 참조자를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933542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8890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색인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버전을 모두 정의하는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5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Overloading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</a:t>
            </a:r>
            <a:r>
              <a:rPr lang="en-US" altLang="ko-KR" sz="24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객체에 맞는 연산자와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변환을 정의하는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커스텀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정의된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다중 정의된 연산자라고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다중 정의를 통해서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커스텀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연산자의 </a:t>
            </a:r>
            <a:r>
              <a:rPr lang="ko-KR" altLang="en-US" sz="24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피연산자로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사용할 수 있다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연산자 다중 정의는 생산성을 높이고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가독성이 높은 프로그램을 만드는 데 도움을 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0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색인 연산자를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같이 다중 정의해볼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454" y="1754859"/>
            <a:ext cx="6145181" cy="389949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33542" y="62024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890" y="59622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 중복을 없애려면 어떻게 해야 할까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3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활용하면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함수와 일반 멤버 함수 사이 코드 중복을 제거할 수 있다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51" y="1754859"/>
            <a:ext cx="911669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증가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연산자를 다중 정의할 때 고려할 사항에는 어떤 것이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증가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연산자는 객체의 상태를 변경하므로 가급적 멤버 함수로 구현하는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 타입처럼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증가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연산자를 다중 정의할 때는 전위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버전을 모두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3542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8890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증가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연산자를 정의하는 클래스에서는 일반적으로 전위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연산자를 모두 구현하는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54859"/>
            <a:ext cx="4530041" cy="458769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증가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연산자를 아래와 같이 다중 정의해볼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823857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39205" y="1754859"/>
            <a:ext cx="444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연산자도 같은 방법으로 구현한다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823857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39205" y="2524432"/>
            <a:ext cx="444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없는 연산자 함수는 전위 연산에 대한 연산자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823857" y="390350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39205" y="3663337"/>
            <a:ext cx="444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 매개변수가 있는 연산자 함수는 후위 연산에 대한 연산자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8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멤버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 연산자를 아래와 같이 다중 정의해볼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118" y="1754859"/>
            <a:ext cx="9896328" cy="35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Operator Examples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화살표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다중 정의할 때는 주의해야 할 점이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화살표 연산자는 반드시 멤버 함수로 정의해야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화살표 연산자의 의미를 바꾸는 것은 금지된다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연산자는 어떠한 경우에도 멤버 접근이라는 의미를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3542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8890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화살표 연산자의 반환 값은 객체에 대한 포인터나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‘operator-&gt;’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정의하고 있는 또 다른 객체로 제한된다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7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</a:t>
            </a:r>
            <a:r>
              <a:rPr lang="en-US" altLang="ko-KR" sz="24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</a:t>
            </a:r>
            <a:r>
              <a:rPr lang="en-US" altLang="ko-KR" sz="2400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클래스에서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연산자를 다중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정의하면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타입의 객체를 함수처럼 사용할 수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달리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상태를 가질 수 있으므로 함수보다 더 유연하게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연산자는 반드시 멤버 함수로 정의해야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3542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8890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연산자를 정의하는 클래스 객체를 함수 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(Function object)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0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상태가 없는 클래스의 호출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아래와 같이 다중 정의해볼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632" y="1754859"/>
            <a:ext cx="6145359" cy="46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상태가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있는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호출 연산자를 아래와 같이 다중 정의해볼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498" y="1754859"/>
            <a:ext cx="6611760" cy="41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람다 표현식은 컴파일러에 의해 함수 객체로 변환된다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람다를 만들면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 해당 표현식을 이름 없는 클래스의 이름 없는 객체로 해석하게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만든 이름 없는 클래스에는 다중 정의 함수 호출 연산자가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존재한다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3542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8890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자동으로 만들어진 호출 연산자는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mutable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람다가 아닌 이상 기본적으로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함수로 만들어진다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Overloading For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다중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 연산자는 특별한 이름을 가지는 함수이다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‘operator’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 뒤에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정의하고자 하는 연산자 기호가 붙는 형태를 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 연산자도 결국 함수이므로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함수처럼 매개변수 목록과 반환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본체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(Body)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등을 지닌다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 연산자의 매개변수 개수는 해당 연산자의 피연산자 수와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 연산자를 적용할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해당 연산자의 피연산자는 차례대로 매개변수에 대응된다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함수가 클래스의 멤버 함수이면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번째 피연산자는 암시적으로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this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포인터와 결합한다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함수의 매개변수에는 반드시 최소한 하나 이상의 클래스 객체가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3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0" grpId="0"/>
      <p:bldP spid="15" grpId="0"/>
      <p:bldP spid="18" grpId="0"/>
      <p:bldP spid="22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람다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표현식과 동일한 의미를 가지는 </a:t>
            </a:r>
            <a:r>
              <a:rPr lang="en-US" altLang="ko-KR" sz="28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정의해보자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84" y="1754859"/>
            <a:ext cx="7211431" cy="12003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52" y="3263085"/>
            <a:ext cx="803069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람다가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갈무리하고 있는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어떻게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해석될까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값으로 갈무리 했을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 해당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맞는 데이터 멤버를 클래스에 만든다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값으로 갈무리 한 경우에는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람다는 상태가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존재하는 함수 객체처럼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동작한다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3542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8890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참조로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경우에는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맞는 데이터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멤버의 생성 여부를 알 수 없다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35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람다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표현식과 동일한 의미를 가지는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187" y="1754859"/>
            <a:ext cx="5827557" cy="1447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590" y="3510034"/>
            <a:ext cx="5452541" cy="29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표준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라이브러리에는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</a:t>
            </a:r>
            <a:r>
              <a:rPr lang="en-US" altLang="ko-KR" sz="28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들이 정의되어 있다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대표적으로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라이브러리에서는 산술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연산자를 나타내는 클래스 집합을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클래스는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자신의 이름에 맞는 연산을 적용하는 함수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연산자를 다중 정의한다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3542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8890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클래스는 모두 타입을 하나만 받는 클래스 템플릿으로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매개변수로 연산자의 매개변수 타입을 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4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표준 라이브러리가 제공하는 </a:t>
            </a:r>
            <a:r>
              <a:rPr lang="en-US" altLang="ko-KR" sz="28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일부를 정리해보면 아래와 같다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34161"/>
              </p:ext>
            </p:extLst>
          </p:nvPr>
        </p:nvGraphicFramePr>
        <p:xfrm>
          <a:off x="1278292" y="1754859"/>
          <a:ext cx="9879003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01">
                  <a:extLst>
                    <a:ext uri="{9D8B030D-6E8A-4147-A177-3AD203B41FA5}">
                      <a16:colId xmlns:a16="http://schemas.microsoft.com/office/drawing/2014/main" val="109514051"/>
                    </a:ext>
                  </a:extLst>
                </a:gridCol>
                <a:gridCol w="3293001">
                  <a:extLst>
                    <a:ext uri="{9D8B030D-6E8A-4147-A177-3AD203B41FA5}">
                      <a16:colId xmlns:a16="http://schemas.microsoft.com/office/drawing/2014/main" val="2196456689"/>
                    </a:ext>
                  </a:extLst>
                </a:gridCol>
                <a:gridCol w="3293001">
                  <a:extLst>
                    <a:ext uri="{9D8B030D-6E8A-4147-A177-3AD203B41FA5}">
                      <a16:colId xmlns:a16="http://schemas.microsoft.com/office/drawing/2014/main" val="4082143908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산술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관계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논리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3433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plus&lt;Type&gt;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equal_to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logical_and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75960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minus&lt;Type&gt;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not_equal_to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logical_or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37927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multiplies&lt;Type&gt;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greater&lt;Type&gt;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logical_not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6751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divides&lt;Type&gt;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greater_equal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4628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modulus&lt;Type&gt;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less&lt;Type&gt;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099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negate&lt;Type&gt;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less_equal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&lt;Type&gt;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837" y="1754859"/>
            <a:ext cx="663032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And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Function&lt;T&gt;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존재하는 호출이 가능한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 Element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어떤 것들이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함수의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bind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 결합된 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호출 연산자를 다중 정의하는 클래스 등이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61" y="2524432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모든 함수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호출성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요소들은 자신만의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가진다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982985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8333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포인터 타입은 반환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매개변수의 타입과 개수에 따라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다양하게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985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98333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표현식에는 자신만의 고유한 이름이 없는 클래스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가진다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82985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8333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 타입이 다르지만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함수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호출성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객체가 같은 호출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공유할 수도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94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12" grpId="0"/>
      <p:bldP spid="15" grpId="0"/>
      <p:bldP spid="18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</a:t>
            </a:r>
            <a:r>
              <a:rPr lang="en-US" altLang="ko-KR" sz="24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Callable And</a:t>
            </a:r>
            <a:r>
              <a:rPr lang="ko-KR" altLang="en-US" sz="24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</a:t>
            </a:r>
            <a:r>
              <a:rPr lang="en-US" altLang="ko-KR" sz="24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unction&lt;T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다르지만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시그니처가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같은 두 객체를 같은 방법으로 한 번에 다룰 수 없을까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 라이브러리에서 제공하는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템플릿을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활용할 수 있다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9361" y="2524432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템플릿은 템플릿 매개변수로 호출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시그니처를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받는다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982985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98333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클래스의 객체는 템플릿 인자로 넘겨준 호출 </a:t>
            </a:r>
            <a:r>
              <a:rPr lang="ko-KR" altLang="en-US" sz="24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시그니처를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가지는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호출성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객체를 저장한다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5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23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And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Function&lt;T&gt;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예제 코드를 살펴보자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82985" y="57609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8333" y="55208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function&lt;T&gt;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내에는 여러가지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가능한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타입과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기능들이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1754859"/>
            <a:ext cx="836411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And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Function&lt;T&gt;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예제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327" y="1754859"/>
            <a:ext cx="6787278" cy="46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0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Overloading For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연산자들을 다중 정의할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6702"/>
              </p:ext>
            </p:extLst>
          </p:nvPr>
        </p:nvGraphicFramePr>
        <p:xfrm>
          <a:off x="732292" y="1754859"/>
          <a:ext cx="10727416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27">
                  <a:extLst>
                    <a:ext uri="{9D8B030D-6E8A-4147-A177-3AD203B41FA5}">
                      <a16:colId xmlns:a16="http://schemas.microsoft.com/office/drawing/2014/main" val="109514051"/>
                    </a:ext>
                  </a:extLst>
                </a:gridCol>
                <a:gridCol w="1340927">
                  <a:extLst>
                    <a:ext uri="{9D8B030D-6E8A-4147-A177-3AD203B41FA5}">
                      <a16:colId xmlns:a16="http://schemas.microsoft.com/office/drawing/2014/main" val="2196456689"/>
                    </a:ext>
                  </a:extLst>
                </a:gridCol>
                <a:gridCol w="1340927">
                  <a:extLst>
                    <a:ext uri="{9D8B030D-6E8A-4147-A177-3AD203B41FA5}">
                      <a16:colId xmlns:a16="http://schemas.microsoft.com/office/drawing/2014/main" val="4082143908"/>
                    </a:ext>
                  </a:extLst>
                </a:gridCol>
                <a:gridCol w="1340927">
                  <a:extLst>
                    <a:ext uri="{9D8B030D-6E8A-4147-A177-3AD203B41FA5}">
                      <a16:colId xmlns:a16="http://schemas.microsoft.com/office/drawing/2014/main" val="1004566726"/>
                    </a:ext>
                  </a:extLst>
                </a:gridCol>
                <a:gridCol w="1340927">
                  <a:extLst>
                    <a:ext uri="{9D8B030D-6E8A-4147-A177-3AD203B41FA5}">
                      <a16:colId xmlns:a16="http://schemas.microsoft.com/office/drawing/2014/main" val="1342305149"/>
                    </a:ext>
                  </a:extLst>
                </a:gridCol>
                <a:gridCol w="1340927">
                  <a:extLst>
                    <a:ext uri="{9D8B030D-6E8A-4147-A177-3AD203B41FA5}">
                      <a16:colId xmlns:a16="http://schemas.microsoft.com/office/drawing/2014/main" val="1845724334"/>
                    </a:ext>
                  </a:extLst>
                </a:gridCol>
                <a:gridCol w="1340927">
                  <a:extLst>
                    <a:ext uri="{9D8B030D-6E8A-4147-A177-3AD203B41FA5}">
                      <a16:colId xmlns:a16="http://schemas.microsoft.com/office/drawing/2014/main" val="2316549507"/>
                    </a:ext>
                  </a:extLst>
                </a:gridCol>
                <a:gridCol w="1340927">
                  <a:extLst>
                    <a:ext uri="{9D8B030D-6E8A-4147-A177-3AD203B41FA5}">
                      <a16:colId xmlns:a16="http://schemas.microsoft.com/office/drawing/2014/main" val="267585553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산술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비교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비트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논리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대입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접근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할당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그 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3433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+(</a:t>
                      </a:r>
                      <a:r>
                        <a:rPr lang="ko-KR" altLang="en-US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단항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이항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~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!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=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[]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new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()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75960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-(</a:t>
                      </a:r>
                      <a:r>
                        <a:rPr lang="ko-KR" altLang="en-US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단항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이항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&lt;=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^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||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new[]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,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37927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*(</a:t>
                      </a:r>
                      <a:r>
                        <a:rPr lang="ko-KR" altLang="en-US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이항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&amp;(</a:t>
                      </a:r>
                      <a:r>
                        <a:rPr lang="ko-KR" altLang="en-US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이항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&amp;&amp;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-&gt;*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delete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*(</a:t>
                      </a:r>
                      <a:r>
                        <a:rPr lang="ko-KR" altLang="en-US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단항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6751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/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&gt;=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|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delete[]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&amp;(</a:t>
                      </a:r>
                      <a:r>
                        <a:rPr lang="ko-KR" altLang="en-US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단항</a:t>
                      </a:r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4628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%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==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&lt;&lt;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099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++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!=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&gt;&gt;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6877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--</a:t>
                      </a:r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50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3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</a:t>
            </a:r>
            <a:r>
              <a:rPr lang="en-US" altLang="ko-KR" sz="24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클래스에는 객체를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객체로 변환하는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연산자도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이것을 변환 연산자라고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생성자와 더불어 클래스 타입 변환을 정의한다고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82985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8333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변환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(User-defined conversion)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804" y="3294005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변환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해당 클래스의 객체를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void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제외한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반환이 가능한 타입으로의 변환을 정의한다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242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777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타입이나 함수 타입으로는 변환이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81871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7219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타입이나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타입으로의 변환도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1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25" grpId="0"/>
      <p:bldP spid="15" grpId="0"/>
      <p:bldP spid="18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변환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정의할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때는 아래 사항에 유의해야 한다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연산자는 반드시 멤버 함수로 정의되어야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82985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8333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정의 시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타입을 명시적으로 지정해서는 안되며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매개변수도 없어야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985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98333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연산자는 변환하는 객체를 일반적으로 변경하지 말아야 하므로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정의된다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7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25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변환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클래스에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같이 정의해볼 수 있다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916" y="1754859"/>
            <a:ext cx="675416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예제의 클래스가 정의되어 있을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코드를 작성할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232" y="1754859"/>
            <a:ext cx="6525536" cy="159089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82985" y="38938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8333" y="36536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라인이 수행되는 원리를 설명해보자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79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생성자처럼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연산자 역시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explicit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키워드로 명시적으로만 변환이 허용되게끔 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967" y="1754859"/>
            <a:ext cx="852606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explicit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정의되어 있다고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명시적으로만 변환이 일어나는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18" y="1754859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컴파일러에서는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조건으로 사용된 표현식에서 변환 연산이 필요할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연산을 암시적으로 사용한다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33542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890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if, while, do-while, for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조건 표현식에 사용되었을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암시적으로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2985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8333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Not, Or, And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연산자에 대한 피연산자로 사용되었을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암시적으로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82985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8333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연산자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(Conditional operator)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조건 표현식에 사용되었을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암시적으로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0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클래스에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변환이 하나 이상 존재할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모호성이 없는 것이 중요하다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18" y="1754859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변환이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모호해지는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 변환 경로가 여러 가지가 될 수 있는 경우에는 어떤 것이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33542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890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클래스의 객체끼리 상호 변환이 가능할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경로는 여러 개가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2985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8333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변환으로 연관되어 있는 타입으로의 변환이 여러 개가 정의되어 있는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경로는 여러 개가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94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 인자로 호출하면 어떤 일이 발생할까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831" y="1754859"/>
            <a:ext cx="6591535" cy="461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코드가 있다고 가정해보자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4099" y="52976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9447" y="50574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‘Foo’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객체로 호출하게 되면 어떤 일이 일어날까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4099" y="606720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9447" y="582703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 정수로 생성하려고 하면 어떤 일이 일어날까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363" y="1754859"/>
            <a:ext cx="733527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코드가 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4099" y="547519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9447" y="523503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‘Foo’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’10’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정수로 호출하면 어떤 일이 발생할까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416" y="1754859"/>
            <a:ext cx="729716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Overloading For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다중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 연산자는 대응하는 기본 연산자의 우선순위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결합법칙이 동일하게 적용된다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‘x == y + z’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식은 </a:t>
            </a:r>
            <a:r>
              <a:rPr lang="ko-KR" altLang="en-US" sz="24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피연산자의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타입과 관계없이 </a:t>
            </a:r>
            <a:r>
              <a:rPr lang="en-US" altLang="ko-KR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 == (y + z)’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존재하는 연산자에 한해서만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정의가 가능하다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자신이 새롭게 연산자를 고안해내서 사용할 수는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거듭제곱을 계산하는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‘operator**’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연산자를 만들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57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  <p:bldP spid="11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다중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 연산자도 결국에는 다중 정의된 함수이다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표현식에 대해서 어느 연산자를 적용할지는 일반적인 함수 일치 과정을 따르게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3354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4889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연산 표현식이 있을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연산자 함수를 호출할 때보다 후보 함수 집합이 훨씬 넓어진다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480" y="3296738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고려될 수 있는 후보 함수에는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933542" y="437192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8890" y="413176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 호출을 구분할 수 없으므로 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모두가 후보 함수에 포함된다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33542" y="514149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48890" y="490133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타입에 대한 연산자 함수도 후보 함수에 포함된다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8" grpId="0"/>
      <p:bldP spid="19" grpId="0"/>
      <p:bldP spid="23" grpId="0"/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Conversion Operator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147" y="1754859"/>
            <a:ext cx="6984723" cy="44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Overloading For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멤버 함수로 클래스에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대한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구현할 경우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같이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정의할 수 있다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33542" y="52465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8890" y="50064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피연산자들의 타입에 따라 적절한 다중 정의 연산자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선택되어 </a:t>
            </a:r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933542" y="60161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8890" y="57759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‘v1 + v2’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‘v1.operator+(v2)’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동등한 표현식이다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784" y="1754859"/>
            <a:ext cx="7754432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Overloading For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 클래스에 대한 연산자를 구현할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아래와 같이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33542" y="522751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890" y="498735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이번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‘v1 + v2’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‘operator+(v1, v2)’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동등한 표현식이다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679" y="1754859"/>
            <a:ext cx="746864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Overloading For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다중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 연산자는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함수 호출 과정과 동일한 방식으로 동작한다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3354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89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 때문에 다중 정의할 때 주의를 기울여야 하는 연산자들이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중에는 기본 정의에서 피연산자 평가 순서를 보장하는 것들이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3542" y="35968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8890" y="33567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대표적으로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AND/OR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연산자나 쉼표 연산자가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933542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8890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이들을 다중 정의하게 되면 사실상 함수 호출로 바뀌므로 피연산자 평가 순서가 보장되지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33542" y="51337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48890" y="48935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AND/OR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경우 다중 정의 시 단축 평가를 수행하는 능력을 상실한다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5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0" grpId="0"/>
      <p:bldP spid="1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Overloading For Operators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934" y="1754859"/>
            <a:ext cx="6260132" cy="46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4030</Words>
  <Application>Microsoft Office PowerPoint</Application>
  <PresentationFormat>와이드스크린</PresentationFormat>
  <Paragraphs>400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야놀자 야체 B</vt:lpstr>
      <vt:lpstr>맑은 고딕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CSE6P36</cp:lastModifiedBy>
  <cp:revision>1663</cp:revision>
  <dcterms:created xsi:type="dcterms:W3CDTF">2017-02-13T14:50:04Z</dcterms:created>
  <dcterms:modified xsi:type="dcterms:W3CDTF">2019-11-12T07:47:30Z</dcterms:modified>
</cp:coreProperties>
</file>