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7"/>
  </p:notesMasterIdLst>
  <p:sldIdLst>
    <p:sldId id="271" r:id="rId2"/>
    <p:sldId id="288" r:id="rId3"/>
    <p:sldId id="289" r:id="rId4"/>
    <p:sldId id="290" r:id="rId5"/>
    <p:sldId id="291" r:id="rId6"/>
    <p:sldId id="292" r:id="rId7"/>
    <p:sldId id="293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10" r:id="rId22"/>
    <p:sldId id="308" r:id="rId23"/>
    <p:sldId id="309" r:id="rId24"/>
    <p:sldId id="318" r:id="rId25"/>
    <p:sldId id="319" r:id="rId26"/>
    <p:sldId id="311" r:id="rId27"/>
    <p:sldId id="312" r:id="rId28"/>
    <p:sldId id="314" r:id="rId29"/>
    <p:sldId id="315" r:id="rId30"/>
    <p:sldId id="320" r:id="rId31"/>
    <p:sldId id="324" r:id="rId32"/>
    <p:sldId id="321" r:id="rId33"/>
    <p:sldId id="322" r:id="rId34"/>
    <p:sldId id="325" r:id="rId35"/>
    <p:sldId id="326" r:id="rId36"/>
  </p:sldIdLst>
  <p:sldSz cx="12192000" cy="6858000"/>
  <p:notesSz cx="6858000" cy="9144000"/>
  <p:embeddedFontLst>
    <p:embeddedFont>
      <p:font typeface="맑은 고딕" panose="020B0503020000020004" pitchFamily="50" charset="-127"/>
      <p:regular r:id="rId38"/>
      <p:bold r:id="rId39"/>
    </p:embeddedFont>
    <p:embeddedFont>
      <p:font typeface="야놀자 야체 B" panose="02020603020101020101" pitchFamily="18" charset="-127"/>
      <p:bold r:id="rId40"/>
    </p:embeddedFont>
    <p:embeddedFont>
      <p:font typeface="야놀자 야체 R" panose="02020603020101020101" pitchFamily="18" charset="-127"/>
      <p:regular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683" autoAdjust="0"/>
  </p:normalViewPr>
  <p:slideViewPr>
    <p:cSldViewPr snapToGrid="0">
      <p:cViewPr varScale="1">
        <p:scale>
          <a:sx n="102" d="100"/>
          <a:sy n="102" d="100"/>
        </p:scale>
        <p:origin x="8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64E1B-EADF-46E0-B2CF-CBBF37D915B3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390C9-CC43-4510-9031-E81E4BDB5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46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Summary by </a:t>
            </a:r>
            <a:r>
              <a:rPr lang="en-US" altLang="ko-KR" dirty="0" err="1"/>
              <a:t>nErumin</a:t>
            </a:r>
            <a:r>
              <a:rPr lang="en-US" altLang="ko-KR" dirty="0"/>
              <a:t>(@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11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en-US" altLang="ko-KR" dirty="0"/>
              <a:t>default </a:t>
            </a:r>
            <a:r>
              <a:rPr lang="ko-KR" altLang="en-US" dirty="0"/>
              <a:t>등을 통해</a:t>
            </a:r>
            <a:r>
              <a:rPr lang="en-US" altLang="ko-KR" dirty="0"/>
              <a:t>, </a:t>
            </a:r>
            <a:r>
              <a:rPr lang="ko-KR" altLang="en-US" dirty="0"/>
              <a:t>사용자가 </a:t>
            </a:r>
            <a:r>
              <a:rPr lang="en-US" altLang="ko-KR" dirty="0"/>
              <a:t>“</a:t>
            </a:r>
            <a:r>
              <a:rPr lang="ko-KR" altLang="en-US" dirty="0"/>
              <a:t>직접 정의하지 않은</a:t>
            </a:r>
            <a:r>
              <a:rPr lang="en-US" altLang="ko-KR" dirty="0"/>
              <a:t>“ </a:t>
            </a:r>
            <a:r>
              <a:rPr lang="ko-KR" altLang="en-US" dirty="0"/>
              <a:t>생성자는 괜찮지만</a:t>
            </a:r>
            <a:r>
              <a:rPr lang="en-US" altLang="ko-KR" dirty="0"/>
              <a:t>, </a:t>
            </a:r>
            <a:r>
              <a:rPr lang="ko-KR" altLang="en-US" dirty="0"/>
              <a:t>사용자가 </a:t>
            </a:r>
            <a:r>
              <a:rPr lang="en-US" altLang="ko-KR" dirty="0"/>
              <a:t>“</a:t>
            </a:r>
            <a:r>
              <a:rPr lang="ko-KR" altLang="en-US" dirty="0"/>
              <a:t>직접 정의한</a:t>
            </a:r>
            <a:r>
              <a:rPr lang="en-US" altLang="ko-KR" dirty="0"/>
              <a:t>” </a:t>
            </a:r>
            <a:r>
              <a:rPr lang="ko-KR" altLang="en-US" dirty="0"/>
              <a:t>생성자는 안된다는 의미이다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020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</a:t>
            </a:r>
            <a:r>
              <a:rPr lang="ko-KR" altLang="en-US" dirty="0"/>
              <a:t> </a:t>
            </a:r>
            <a:r>
              <a:rPr lang="en-US" altLang="ko-KR" dirty="0"/>
              <a:t>C++20</a:t>
            </a:r>
            <a:r>
              <a:rPr lang="ko-KR" altLang="en-US" dirty="0"/>
              <a:t>부터는 생성자 조건이 사용자가 </a:t>
            </a:r>
            <a:r>
              <a:rPr lang="en-US" altLang="ko-KR" dirty="0"/>
              <a:t>“</a:t>
            </a:r>
            <a:r>
              <a:rPr lang="ko-KR" altLang="en-US" dirty="0"/>
              <a:t>선언</a:t>
            </a:r>
            <a:r>
              <a:rPr lang="en-US" altLang="ko-KR" dirty="0"/>
              <a:t>”</a:t>
            </a:r>
            <a:r>
              <a:rPr lang="ko-KR" altLang="en-US" dirty="0"/>
              <a:t>하거나</a:t>
            </a:r>
            <a:r>
              <a:rPr lang="en-US" altLang="ko-KR" dirty="0"/>
              <a:t>, “</a:t>
            </a:r>
            <a:r>
              <a:rPr lang="ko-KR" altLang="en-US" dirty="0"/>
              <a:t>상속</a:t>
            </a:r>
            <a:r>
              <a:rPr lang="en-US" altLang="ko-KR" dirty="0"/>
              <a:t>”</a:t>
            </a:r>
            <a:r>
              <a:rPr lang="ko-KR" altLang="en-US" dirty="0"/>
              <a:t>받은 생성자가 없어야 하는 것으로 바뀌었다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96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en-US" altLang="ko-KR" dirty="0"/>
              <a:t>X </a:t>
            </a:r>
            <a:r>
              <a:rPr lang="ko-KR" altLang="en-US" dirty="0"/>
              <a:t>부분을 목록 초기화하지 않았다</a:t>
            </a:r>
            <a:r>
              <a:rPr lang="en-US" altLang="ko-KR" dirty="0"/>
              <a:t>. (X</a:t>
            </a:r>
            <a:r>
              <a:rPr lang="ko-KR" altLang="en-US" dirty="0"/>
              <a:t>는 집합 클래스가 아니다</a:t>
            </a:r>
            <a:r>
              <a:rPr lang="en-US" altLang="ko-KR" dirty="0"/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ko-KR" altLang="en-US" dirty="0"/>
              <a:t>고치면 </a:t>
            </a:r>
            <a:r>
              <a:rPr lang="en-US" altLang="ko-KR" dirty="0"/>
              <a:t>“Z </a:t>
            </a:r>
            <a:r>
              <a:rPr lang="en-US" altLang="ko-KR" dirty="0" err="1"/>
              <a:t>z</a:t>
            </a:r>
            <a:r>
              <a:rPr lang="en-US" altLang="ko-KR" dirty="0"/>
              <a:t> = { { 10 }, 20, 30 };”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247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542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세 클래스 모두 집합 클래스이지만</a:t>
            </a:r>
            <a:r>
              <a:rPr lang="en-US" altLang="ko-KR" dirty="0"/>
              <a:t>, POD </a:t>
            </a:r>
            <a:r>
              <a:rPr lang="ko-KR" altLang="en-US" dirty="0"/>
              <a:t>클래스는 </a:t>
            </a:r>
            <a:r>
              <a:rPr lang="en-US" altLang="ko-KR" dirty="0"/>
              <a:t>A</a:t>
            </a:r>
            <a:r>
              <a:rPr lang="ko-KR" altLang="en-US" dirty="0"/>
              <a:t>뿐이다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36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산술 타입</a:t>
            </a:r>
            <a:r>
              <a:rPr lang="en-US" altLang="ko-KR" dirty="0"/>
              <a:t>, </a:t>
            </a:r>
            <a:r>
              <a:rPr lang="ko-KR" altLang="en-US" dirty="0"/>
              <a:t>포인터 </a:t>
            </a:r>
            <a:r>
              <a:rPr lang="en-US" altLang="ko-KR" dirty="0"/>
              <a:t>(</a:t>
            </a:r>
            <a:r>
              <a:rPr lang="ko-KR" altLang="en-US" dirty="0"/>
              <a:t>멤버에 대한 포인터와 </a:t>
            </a:r>
            <a:r>
              <a:rPr lang="en-US" altLang="ko-KR" dirty="0" err="1"/>
              <a:t>nullptr_t</a:t>
            </a:r>
            <a:r>
              <a:rPr lang="en-US" altLang="ko-KR" dirty="0"/>
              <a:t> </a:t>
            </a:r>
            <a:r>
              <a:rPr lang="ko-KR" altLang="en-US" dirty="0"/>
              <a:t>포인터도 포함</a:t>
            </a:r>
            <a:r>
              <a:rPr lang="en-US" altLang="ko-KR" dirty="0"/>
              <a:t>), </a:t>
            </a:r>
            <a:r>
              <a:rPr lang="ko-KR" altLang="en-US" dirty="0"/>
              <a:t>열거형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 </a:t>
            </a:r>
            <a:r>
              <a:rPr lang="ko-KR" altLang="en-US" dirty="0"/>
              <a:t>생성자 실행이</a:t>
            </a:r>
            <a:r>
              <a:rPr lang="en-US" altLang="ko-KR" dirty="0"/>
              <a:t> </a:t>
            </a:r>
            <a:r>
              <a:rPr lang="ko-KR" altLang="en-US" dirty="0"/>
              <a:t>끝났을 때</a:t>
            </a:r>
            <a:r>
              <a:rPr lang="en-US" altLang="ko-KR" dirty="0"/>
              <a:t> </a:t>
            </a:r>
            <a:r>
              <a:rPr lang="ko-KR" altLang="en-US" dirty="0"/>
              <a:t>시작되며</a:t>
            </a:r>
            <a:r>
              <a:rPr lang="en-US" altLang="ko-KR" dirty="0"/>
              <a:t>, </a:t>
            </a:r>
            <a:r>
              <a:rPr lang="ko-KR" altLang="en-US" dirty="0" err="1"/>
              <a:t>소멸자</a:t>
            </a:r>
            <a:r>
              <a:rPr lang="ko-KR" altLang="en-US" dirty="0"/>
              <a:t> 실행이 끝났을 때 끝난다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A3. </a:t>
            </a:r>
            <a:r>
              <a:rPr lang="ko-KR" altLang="en-US" dirty="0"/>
              <a:t>객체를 위한 메모리가 할당되었을 때 시작되며</a:t>
            </a:r>
            <a:r>
              <a:rPr lang="en-US" altLang="ko-KR" dirty="0"/>
              <a:t>, </a:t>
            </a:r>
            <a:r>
              <a:rPr lang="ko-KR" altLang="en-US" dirty="0"/>
              <a:t>해당 메모리가 할당 해제되거나 </a:t>
            </a:r>
            <a:r>
              <a:rPr lang="en-US" altLang="ko-KR" dirty="0"/>
              <a:t>“</a:t>
            </a:r>
            <a:r>
              <a:rPr lang="ko-KR" altLang="en-US" dirty="0"/>
              <a:t>재사용</a:t>
            </a:r>
            <a:r>
              <a:rPr lang="en-US" altLang="ko-KR" dirty="0"/>
              <a:t>”</a:t>
            </a:r>
            <a:r>
              <a:rPr lang="ko-KR" altLang="en-US" dirty="0"/>
              <a:t>될 경우 끝난다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언어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/.NET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이식이 가능한 라이브러리를 만들 경우에는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노출 함수의 매개변수와 반환 값은 반드시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POD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타입이어야 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3940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3</a:t>
            </a:r>
            <a:r>
              <a:rPr lang="ko-KR" altLang="en-US" dirty="0"/>
              <a:t>과 </a:t>
            </a:r>
            <a:r>
              <a:rPr lang="en-US" altLang="ko-KR" dirty="0"/>
              <a:t>z</a:t>
            </a:r>
            <a:r>
              <a:rPr lang="ko-KR" altLang="en-US" dirty="0"/>
              <a:t>가 출력된다</a:t>
            </a:r>
            <a:r>
              <a:rPr lang="en-US" altLang="ko-KR" dirty="0"/>
              <a:t>. (</a:t>
            </a:r>
            <a:r>
              <a:rPr lang="ko-KR" altLang="en-US" dirty="0"/>
              <a:t>해당 동작은 </a:t>
            </a:r>
            <a:r>
              <a:rPr lang="en-US" altLang="ko-KR" dirty="0"/>
              <a:t>POD </a:t>
            </a:r>
            <a:r>
              <a:rPr lang="ko-KR" altLang="en-US" dirty="0"/>
              <a:t>타입에 대해 </a:t>
            </a:r>
            <a:r>
              <a:rPr lang="en-US" altLang="ko-KR" dirty="0"/>
              <a:t>C++ </a:t>
            </a:r>
            <a:r>
              <a:rPr lang="ko-KR" altLang="en-US" dirty="0"/>
              <a:t>표준이 보장한다</a:t>
            </a:r>
            <a:r>
              <a:rPr lang="en-US" altLang="ko-KR" dirty="0"/>
              <a:t>. POD</a:t>
            </a:r>
            <a:r>
              <a:rPr lang="ko-KR" altLang="en-US" dirty="0"/>
              <a:t>가 아닌 타입에 대해서는</a:t>
            </a:r>
            <a:r>
              <a:rPr lang="en-US" altLang="ko-KR" dirty="0"/>
              <a:t>, </a:t>
            </a:r>
            <a:r>
              <a:rPr lang="ko-KR" altLang="en-US" dirty="0"/>
              <a:t>객체에 데이터를 복원시킬 때 원래 값을 가지고 있는 것이 보장되지 않는다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00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1000</a:t>
            </a:r>
            <a:r>
              <a:rPr lang="ko-KR" altLang="en-US" dirty="0"/>
              <a:t>과 </a:t>
            </a:r>
            <a:r>
              <a:rPr lang="en-US" altLang="ko-KR" dirty="0"/>
              <a:t>z</a:t>
            </a:r>
            <a:r>
              <a:rPr lang="ko-KR" altLang="en-US" dirty="0"/>
              <a:t>가 출력된다</a:t>
            </a:r>
            <a:r>
              <a:rPr lang="en-US" altLang="ko-KR" dirty="0"/>
              <a:t>. (POD </a:t>
            </a:r>
            <a:r>
              <a:rPr lang="ko-KR" altLang="en-US" dirty="0"/>
              <a:t>타입 객체를 </a:t>
            </a:r>
            <a:r>
              <a:rPr lang="en-US" altLang="ko-KR" dirty="0" err="1"/>
              <a:t>memcpy</a:t>
            </a:r>
            <a:r>
              <a:rPr lang="ko-KR" altLang="en-US" dirty="0"/>
              <a:t>를 통해 온전한 복사가 가능한 것은 </a:t>
            </a:r>
            <a:r>
              <a:rPr lang="en-US" altLang="ko-KR" dirty="0"/>
              <a:t>C++ </a:t>
            </a:r>
            <a:r>
              <a:rPr lang="ko-KR" altLang="en-US" dirty="0"/>
              <a:t>표준이 보장한다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문제점이 없다</a:t>
            </a:r>
            <a:r>
              <a:rPr lang="en-US" altLang="ko-KR" dirty="0"/>
              <a:t>. 42</a:t>
            </a:r>
            <a:r>
              <a:rPr lang="ko-KR" altLang="en-US" dirty="0"/>
              <a:t>와 </a:t>
            </a:r>
            <a:r>
              <a:rPr lang="en-US" altLang="ko-KR" dirty="0"/>
              <a:t>100</a:t>
            </a:r>
            <a:r>
              <a:rPr lang="ko-KR" altLang="en-US" dirty="0"/>
              <a:t>이 출력된다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POD </a:t>
            </a:r>
            <a:r>
              <a:rPr lang="ko-KR" altLang="en-US" dirty="0"/>
              <a:t>타입의 생명 주기는 객체에 대한 메모리가 확보될 때 시작된다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ko-KR" altLang="en-US" dirty="0"/>
              <a:t>당연하겠지만</a:t>
            </a:r>
            <a:r>
              <a:rPr lang="en-US" altLang="ko-KR" dirty="0"/>
              <a:t>, A</a:t>
            </a:r>
            <a:r>
              <a:rPr lang="ko-KR" altLang="en-US" dirty="0"/>
              <a:t>가 </a:t>
            </a:r>
            <a:r>
              <a:rPr lang="en-US" altLang="ko-KR" dirty="0"/>
              <a:t>POD </a:t>
            </a:r>
            <a:r>
              <a:rPr lang="ko-KR" altLang="en-US" dirty="0"/>
              <a:t>타입이 아닐 경우에는 초기화를 건너뛰기 때문에 문제가 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8317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100</a:t>
            </a:r>
            <a:r>
              <a:rPr lang="ko-KR" altLang="en-US" dirty="0"/>
              <a:t>과 미정의 값이 출력된다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465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</a:t>
            </a:r>
            <a:r>
              <a:rPr lang="ko-KR" altLang="en-US" dirty="0"/>
              <a:t> </a:t>
            </a:r>
            <a:r>
              <a:rPr lang="en-US" altLang="ko-KR" dirty="0"/>
              <a:t>Aggregate</a:t>
            </a:r>
            <a:r>
              <a:rPr lang="ko-KR" altLang="en-US" dirty="0"/>
              <a:t>를 따질 때 사용하는 </a:t>
            </a:r>
            <a:r>
              <a:rPr lang="en-US" altLang="ko-KR" dirty="0"/>
              <a:t>‘</a:t>
            </a:r>
            <a:r>
              <a:rPr lang="ko-KR" altLang="en-US" dirty="0"/>
              <a:t>클래스</a:t>
            </a:r>
            <a:r>
              <a:rPr lang="en-US" altLang="ko-KR" dirty="0"/>
              <a:t>’</a:t>
            </a:r>
            <a:r>
              <a:rPr lang="ko-KR" altLang="en-US" dirty="0"/>
              <a:t>에는 </a:t>
            </a:r>
            <a:r>
              <a:rPr lang="en-US" altLang="ko-KR" dirty="0"/>
              <a:t>‘Class, Struct, Union’ </a:t>
            </a:r>
            <a:r>
              <a:rPr lang="ko-KR" altLang="en-US" dirty="0"/>
              <a:t>모두 속한다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ko-KR" altLang="en-US" dirty="0"/>
              <a:t>집합 클래스를 제외하고</a:t>
            </a:r>
            <a:r>
              <a:rPr lang="en-US" altLang="ko-KR" dirty="0"/>
              <a:t>, Aggregate </a:t>
            </a:r>
            <a:r>
              <a:rPr lang="ko-KR" altLang="en-US" dirty="0"/>
              <a:t>속성을 가지는 것에는 배열이 있다</a:t>
            </a:r>
            <a:r>
              <a:rPr lang="en-US" altLang="ko-KR" dirty="0"/>
              <a:t>. (Non-Aggregate </a:t>
            </a:r>
            <a:r>
              <a:rPr lang="ko-KR" altLang="en-US" dirty="0"/>
              <a:t>클래스 객체에 대한 배열도 </a:t>
            </a:r>
            <a:r>
              <a:rPr lang="en-US" altLang="ko-KR" dirty="0"/>
              <a:t>Aggregate</a:t>
            </a:r>
            <a:r>
              <a:rPr lang="ko-KR" altLang="en-US" dirty="0"/>
              <a:t>이다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3691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ko-KR" altLang="en-US" dirty="0"/>
              <a:t>정적 초기화는 동적 초기화 전에 일어나는 상수 초기화나 영 초기화를 뜻한다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6323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Trivial</a:t>
            </a:r>
            <a:r>
              <a:rPr lang="ko-KR" altLang="en-US" dirty="0"/>
              <a:t>하다는 것은</a:t>
            </a:r>
            <a:r>
              <a:rPr lang="en-US" altLang="ko-KR" dirty="0"/>
              <a:t>, </a:t>
            </a:r>
            <a:r>
              <a:rPr lang="ko-KR" altLang="en-US" dirty="0"/>
              <a:t>쉽게 말해 </a:t>
            </a:r>
            <a:r>
              <a:rPr lang="en-US" altLang="ko-KR" dirty="0"/>
              <a:t>“</a:t>
            </a:r>
            <a:r>
              <a:rPr lang="ko-KR" altLang="en-US" dirty="0"/>
              <a:t>사용자가 제공한 것</a:t>
            </a:r>
            <a:r>
              <a:rPr lang="en-US" altLang="ko-KR" dirty="0"/>
              <a:t>(User-provided)”</a:t>
            </a:r>
            <a:r>
              <a:rPr lang="ko-KR" altLang="en-US" dirty="0"/>
              <a:t>이 아니라는 것이다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2712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ko-KR" altLang="en-US" dirty="0"/>
              <a:t>연속적인 메모리 영역이 보장되더라도</a:t>
            </a:r>
            <a:r>
              <a:rPr lang="en-US" altLang="ko-KR" dirty="0"/>
              <a:t>, </a:t>
            </a:r>
            <a:r>
              <a:rPr lang="ko-KR" altLang="en-US" dirty="0"/>
              <a:t>멤버의 배치 순서는 컴파일러가 결정한다</a:t>
            </a:r>
            <a:r>
              <a:rPr lang="en-US" altLang="ko-KR" dirty="0"/>
              <a:t>. (C</a:t>
            </a:r>
            <a:r>
              <a:rPr lang="ko-KR" altLang="en-US" dirty="0"/>
              <a:t>와 호환은 불가능한 이유</a:t>
            </a:r>
            <a:r>
              <a:rPr lang="en-US" altLang="ko-KR" dirty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en-US" altLang="ko-KR" dirty="0" err="1"/>
              <a:t>memcpy</a:t>
            </a:r>
            <a:r>
              <a:rPr lang="ko-KR" altLang="en-US" dirty="0"/>
              <a:t>로 객체를 복사하는 것이</a:t>
            </a:r>
            <a:r>
              <a:rPr lang="en-US" altLang="ko-KR" dirty="0"/>
              <a:t>, </a:t>
            </a:r>
            <a:r>
              <a:rPr lang="ko-KR" altLang="en-US" dirty="0"/>
              <a:t>복사 생성자로 요소 별로 일일이 복사하는 것보다 훨씬 빠르다</a:t>
            </a:r>
            <a:r>
              <a:rPr lang="en-US" altLang="ko-KR" dirty="0"/>
              <a:t>. (</a:t>
            </a:r>
            <a:r>
              <a:rPr lang="en-US" altLang="ko-KR" dirty="0" err="1"/>
              <a:t>memcmp</a:t>
            </a:r>
            <a:r>
              <a:rPr lang="ko-KR" altLang="en-US" dirty="0"/>
              <a:t>도 동일함</a:t>
            </a:r>
            <a:r>
              <a:rPr lang="en-US" altLang="ko-KR" dirty="0"/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en-US" altLang="ko-KR" dirty="0" err="1"/>
              <a:t>memcpy</a:t>
            </a:r>
            <a:r>
              <a:rPr lang="en-US" altLang="ko-KR" dirty="0"/>
              <a:t> </a:t>
            </a:r>
            <a:r>
              <a:rPr lang="ko-KR" altLang="en-US" dirty="0"/>
              <a:t>등을 사용할 수 있기 때문에</a:t>
            </a:r>
            <a:r>
              <a:rPr lang="en-US" altLang="ko-KR" dirty="0"/>
              <a:t>, atomic </a:t>
            </a:r>
            <a:r>
              <a:rPr lang="ko-KR" altLang="en-US" dirty="0"/>
              <a:t>타입 인자로 사용될 수 있는 것이다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0403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en-US" altLang="ko-KR" dirty="0"/>
              <a:t>C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B</a:t>
            </a:r>
            <a:r>
              <a:rPr lang="ko-KR" altLang="en-US" dirty="0"/>
              <a:t>의 생성자가 처음 나타날 때 </a:t>
            </a:r>
            <a:r>
              <a:rPr lang="en-US" altLang="ko-KR" dirty="0"/>
              <a:t>default</a:t>
            </a:r>
            <a:r>
              <a:rPr lang="ko-KR" altLang="en-US" dirty="0"/>
              <a:t>로 선언되어 있지 않으므로</a:t>
            </a:r>
            <a:r>
              <a:rPr lang="en-US" altLang="ko-KR" dirty="0"/>
              <a:t>, “</a:t>
            </a:r>
            <a:r>
              <a:rPr lang="ko-KR" altLang="en-US" dirty="0"/>
              <a:t>사용자 제공</a:t>
            </a:r>
            <a:r>
              <a:rPr lang="en-US" altLang="ko-KR" dirty="0"/>
              <a:t>” </a:t>
            </a:r>
            <a:r>
              <a:rPr lang="ko-KR" altLang="en-US" dirty="0"/>
              <a:t>생성자로 간주한다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7303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4642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이전에는</a:t>
            </a:r>
            <a:r>
              <a:rPr lang="en-US" altLang="ko-KR" dirty="0"/>
              <a:t>, </a:t>
            </a:r>
            <a:r>
              <a:rPr lang="ko-KR" altLang="en-US" dirty="0"/>
              <a:t>컴파일러가 암시적으로 복사</a:t>
            </a:r>
            <a:r>
              <a:rPr lang="en-US" altLang="ko-KR" dirty="0"/>
              <a:t>/</a:t>
            </a:r>
            <a:r>
              <a:rPr lang="ko-KR" altLang="en-US" dirty="0"/>
              <a:t>이동 생성자 및 대입 연산자를 삭제된 것으로 합성해버릴 경우</a:t>
            </a:r>
            <a:r>
              <a:rPr lang="en-US" altLang="ko-KR" dirty="0"/>
              <a:t> </a:t>
            </a:r>
            <a:r>
              <a:rPr lang="ko-KR" altLang="en-US" dirty="0"/>
              <a:t>삭제된 함수로 </a:t>
            </a:r>
            <a:r>
              <a:rPr lang="en-US" altLang="ko-KR" dirty="0"/>
              <a:t>“</a:t>
            </a:r>
            <a:r>
              <a:rPr lang="ko-KR" altLang="en-US" dirty="0"/>
              <a:t>정의</a:t>
            </a:r>
            <a:r>
              <a:rPr lang="en-US" altLang="ko-KR" dirty="0"/>
              <a:t>”</a:t>
            </a:r>
            <a:r>
              <a:rPr lang="ko-KR" altLang="en-US" dirty="0"/>
              <a:t>되어 버리므로</a:t>
            </a:r>
            <a:r>
              <a:rPr lang="en-US" altLang="ko-KR" dirty="0"/>
              <a:t>, Trivial </a:t>
            </a:r>
            <a:r>
              <a:rPr lang="ko-KR" altLang="en-US" dirty="0"/>
              <a:t>조건에 어긋났다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하나의 </a:t>
            </a:r>
            <a:r>
              <a:rPr lang="en-US" altLang="ko-KR" dirty="0"/>
              <a:t>deleted </a:t>
            </a:r>
            <a:r>
              <a:rPr lang="ko-KR" altLang="en-US" dirty="0"/>
              <a:t>함수가 전체 클래스를 </a:t>
            </a:r>
            <a:r>
              <a:rPr lang="en-US" altLang="ko-KR" dirty="0"/>
              <a:t>Non-trivial</a:t>
            </a:r>
            <a:r>
              <a:rPr lang="ko-KR" altLang="en-US" dirty="0"/>
              <a:t>로 만들었다</a:t>
            </a:r>
            <a:r>
              <a:rPr lang="en-US" altLang="ko-KR" dirty="0"/>
              <a:t>!)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 </a:t>
            </a:r>
            <a:r>
              <a:rPr lang="ko-KR" altLang="en-US" dirty="0"/>
              <a:t>분명 모든 복사</a:t>
            </a:r>
            <a:r>
              <a:rPr lang="en-US" altLang="ko-KR" dirty="0"/>
              <a:t>/</a:t>
            </a:r>
            <a:r>
              <a:rPr lang="ko-KR" altLang="en-US" dirty="0"/>
              <a:t>이동 수단을 막았음에도 불구하고</a:t>
            </a:r>
            <a:r>
              <a:rPr lang="en-US" altLang="ko-KR" dirty="0"/>
              <a:t>, </a:t>
            </a:r>
            <a:r>
              <a:rPr lang="en-US" altLang="ko-KR" dirty="0" err="1"/>
              <a:t>memcpy</a:t>
            </a:r>
            <a:r>
              <a:rPr lang="en-US" altLang="ko-KR" dirty="0"/>
              <a:t> </a:t>
            </a:r>
            <a:r>
              <a:rPr lang="ko-KR" altLang="en-US" dirty="0"/>
              <a:t>등으로 여전히 복사할 수 있다</a:t>
            </a:r>
            <a:r>
              <a:rPr lang="en-US" altLang="ko-KR" dirty="0"/>
              <a:t>. </a:t>
            </a:r>
            <a:r>
              <a:rPr lang="ko-KR" altLang="en-US" dirty="0"/>
              <a:t>이는 클래스 작성자의 의도와 맞지 않다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Non-trivial</a:t>
            </a:r>
            <a:r>
              <a:rPr lang="ko-KR" altLang="en-US" dirty="0"/>
              <a:t>이 되어야 맞다</a:t>
            </a:r>
            <a:r>
              <a:rPr lang="en-US" altLang="ko-KR" dirty="0"/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3618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ko-KR" altLang="en-US" dirty="0"/>
              <a:t>데이터 멤버는 모두 </a:t>
            </a:r>
            <a:r>
              <a:rPr lang="en-US" altLang="ko-KR" dirty="0"/>
              <a:t>private</a:t>
            </a:r>
            <a:r>
              <a:rPr lang="ko-KR" altLang="en-US" dirty="0"/>
              <a:t>이거나</a:t>
            </a:r>
            <a:r>
              <a:rPr lang="en-US" altLang="ko-KR" dirty="0"/>
              <a:t>, public</a:t>
            </a:r>
            <a:r>
              <a:rPr lang="ko-KR" altLang="en-US" dirty="0"/>
              <a:t>이거나</a:t>
            </a:r>
            <a:r>
              <a:rPr lang="en-US" altLang="ko-KR" dirty="0"/>
              <a:t>, protected</a:t>
            </a:r>
            <a:r>
              <a:rPr lang="ko-KR" altLang="en-US" dirty="0"/>
              <a:t>이면 된다</a:t>
            </a:r>
            <a:r>
              <a:rPr lang="en-US" altLang="ko-KR" dirty="0"/>
              <a:t>. (</a:t>
            </a:r>
            <a:r>
              <a:rPr lang="ko-KR" altLang="en-US" dirty="0"/>
              <a:t>이전에는 </a:t>
            </a:r>
            <a:r>
              <a:rPr lang="en-US" altLang="ko-KR" dirty="0"/>
              <a:t>public</a:t>
            </a:r>
            <a:r>
              <a:rPr lang="ko-KR" altLang="en-US" dirty="0"/>
              <a:t>만 허용되었다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6078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다른 언어와의 호환성을 위해서</a:t>
            </a:r>
            <a:r>
              <a:rPr lang="en-US" altLang="ko-KR" dirty="0"/>
              <a:t>. (</a:t>
            </a:r>
            <a:r>
              <a:rPr lang="ko-KR" altLang="en-US" dirty="0"/>
              <a:t>대응되는 </a:t>
            </a:r>
            <a:r>
              <a:rPr lang="en-US" altLang="ko-KR" dirty="0"/>
              <a:t>C </a:t>
            </a:r>
            <a:r>
              <a:rPr lang="ko-KR" altLang="en-US" dirty="0"/>
              <a:t>구조체와 완전히 동일한 메모리 배치를 가지게 된다</a:t>
            </a:r>
            <a:r>
              <a:rPr lang="en-US" altLang="ko-KR" dirty="0"/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 A, C (B</a:t>
            </a:r>
            <a:r>
              <a:rPr lang="ko-KR" altLang="en-US" dirty="0"/>
              <a:t>는 첫 데이터 멤버가 기초 클래스 타입이며</a:t>
            </a:r>
            <a:r>
              <a:rPr lang="en-US" altLang="ko-KR" dirty="0"/>
              <a:t>, D</a:t>
            </a:r>
            <a:r>
              <a:rPr lang="ko-KR" altLang="en-US" dirty="0"/>
              <a:t>는 상속 계층에서 데이터 멤버를 가지는 클래스가 둘 이상이다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6135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7106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</a:t>
            </a:r>
            <a:r>
              <a:rPr lang="ko-KR" altLang="en-US" dirty="0"/>
              <a:t> </a:t>
            </a:r>
            <a:r>
              <a:rPr lang="en-US" altLang="ko-KR" dirty="0"/>
              <a:t>void, </a:t>
            </a:r>
            <a:r>
              <a:rPr lang="ko-KR" altLang="en-US" dirty="0"/>
              <a:t>스칼라 타입</a:t>
            </a:r>
            <a:r>
              <a:rPr lang="en-US" altLang="ko-KR" dirty="0"/>
              <a:t>, </a:t>
            </a:r>
            <a:r>
              <a:rPr lang="ko-KR" altLang="en-US" dirty="0"/>
              <a:t>참조 타입</a:t>
            </a:r>
            <a:r>
              <a:rPr lang="en-US" altLang="ko-KR" dirty="0"/>
              <a:t>, Literal Type</a:t>
            </a:r>
            <a:r>
              <a:rPr lang="ko-KR" altLang="en-US" dirty="0"/>
              <a:t>에 대한 배열 타입</a:t>
            </a:r>
            <a:r>
              <a:rPr lang="en-US" altLang="ko-KR" dirty="0"/>
              <a:t>, </a:t>
            </a:r>
            <a:r>
              <a:rPr lang="ko-KR" altLang="en-US" dirty="0"/>
              <a:t>집합 클래스</a:t>
            </a:r>
            <a:r>
              <a:rPr lang="en-US" altLang="ko-KR" dirty="0"/>
              <a:t>, </a:t>
            </a:r>
            <a:r>
              <a:rPr lang="ko-KR" altLang="en-US" dirty="0"/>
              <a:t>복사</a:t>
            </a:r>
            <a:r>
              <a:rPr lang="en-US" altLang="ko-KR" dirty="0"/>
              <a:t>/</a:t>
            </a:r>
            <a:r>
              <a:rPr lang="ko-KR" altLang="en-US" dirty="0"/>
              <a:t>이동이 아닌 </a:t>
            </a:r>
            <a:r>
              <a:rPr lang="en-US" altLang="ko-KR" dirty="0" err="1"/>
              <a:t>constexpr</a:t>
            </a:r>
            <a:r>
              <a:rPr lang="en-US" altLang="ko-KR" dirty="0"/>
              <a:t> </a:t>
            </a:r>
            <a:r>
              <a:rPr lang="ko-KR" altLang="en-US" dirty="0"/>
              <a:t>생성자를 가지는 클래스 </a:t>
            </a:r>
            <a:r>
              <a:rPr lang="en-US" altLang="ko-KR" dirty="0"/>
              <a:t>(</a:t>
            </a:r>
            <a:r>
              <a:rPr lang="ko-KR" altLang="en-US" dirty="0"/>
              <a:t>상수 클래스</a:t>
            </a:r>
            <a:r>
              <a:rPr lang="en-US" altLang="ko-KR" dirty="0"/>
              <a:t>), </a:t>
            </a:r>
            <a:r>
              <a:rPr lang="ko-KR" altLang="en-US" dirty="0"/>
              <a:t>람다 </a:t>
            </a:r>
            <a:r>
              <a:rPr lang="ko-KR" altLang="en-US" dirty="0" err="1"/>
              <a:t>클로져</a:t>
            </a:r>
            <a:r>
              <a:rPr lang="ko-KR" altLang="en-US" dirty="0"/>
              <a:t> 타입</a:t>
            </a:r>
            <a:r>
              <a:rPr lang="en-US" altLang="ko-KR" dirty="0"/>
              <a:t>, </a:t>
            </a:r>
            <a:r>
              <a:rPr lang="ko-KR" altLang="en-US" dirty="0"/>
              <a:t>모든 기초 클래스와 인스턴스 멤버가 </a:t>
            </a:r>
            <a:r>
              <a:rPr lang="ko-KR" altLang="en-US" dirty="0" err="1"/>
              <a:t>리터럴</a:t>
            </a:r>
            <a:r>
              <a:rPr lang="ko-KR" altLang="en-US" dirty="0"/>
              <a:t> 타입인 클래스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123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암시적으로 컴파일러가 정의하는 합성 생성자만 사용해야 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 “</a:t>
            </a:r>
            <a:r>
              <a:rPr lang="ko-KR" altLang="en-US" dirty="0"/>
              <a:t>데이터 멤버</a:t>
            </a:r>
            <a:r>
              <a:rPr lang="en-US" altLang="ko-KR" dirty="0"/>
              <a:t>“</a:t>
            </a:r>
            <a:r>
              <a:rPr lang="ko-KR" altLang="en-US" dirty="0"/>
              <a:t>만 모두 </a:t>
            </a:r>
            <a:r>
              <a:rPr lang="en-US" altLang="ko-KR" dirty="0"/>
              <a:t>public</a:t>
            </a:r>
            <a:r>
              <a:rPr lang="ko-KR" altLang="en-US" dirty="0"/>
              <a:t>이면 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A3. “</a:t>
            </a:r>
            <a:r>
              <a:rPr lang="ko-KR" altLang="en-US" dirty="0"/>
              <a:t>정적</a:t>
            </a:r>
            <a:r>
              <a:rPr lang="en-US" altLang="ko-KR" dirty="0"/>
              <a:t>” </a:t>
            </a:r>
            <a:r>
              <a:rPr lang="ko-KR" altLang="en-US" dirty="0"/>
              <a:t>멤버는 집합 클래스의 조건 충족에 전혀 영향을 끼치지 않는다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A4. </a:t>
            </a:r>
            <a:r>
              <a:rPr lang="ko-KR" altLang="en-US" dirty="0"/>
              <a:t>상관없다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0183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ko-KR" altLang="en-US" dirty="0"/>
              <a:t>클래스 데이터 멤버의 경우에는</a:t>
            </a:r>
            <a:r>
              <a:rPr lang="en-US" altLang="ko-KR" dirty="0"/>
              <a:t>,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In-class initializer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constexpr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생성자를 호출해야 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7969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</a:t>
            </a:r>
            <a:r>
              <a:rPr lang="ko-KR" altLang="en-US" dirty="0"/>
              <a:t> </a:t>
            </a:r>
            <a:r>
              <a:rPr lang="en-US" altLang="ko-KR" dirty="0" err="1"/>
              <a:t>constexpr</a:t>
            </a:r>
            <a:r>
              <a:rPr lang="ko-KR" altLang="en-US" dirty="0"/>
              <a:t> 멤버 함수의 정의 가능 여부는 클래스의 상수 여부와 관계가 없다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209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문제점이 없다</a:t>
            </a:r>
            <a:r>
              <a:rPr lang="en-US" altLang="ko-KR" dirty="0"/>
              <a:t>. (this </a:t>
            </a:r>
            <a:r>
              <a:rPr lang="ko-KR" altLang="en-US" dirty="0"/>
              <a:t>포인터는 평가되지 않기 때문에</a:t>
            </a:r>
            <a:r>
              <a:rPr lang="en-US" altLang="ko-KR" dirty="0"/>
              <a:t>, </a:t>
            </a:r>
            <a:r>
              <a:rPr lang="ko-KR" altLang="en-US" dirty="0"/>
              <a:t>상수 표현식 도출에 아무런 문제가 없다</a:t>
            </a:r>
            <a:r>
              <a:rPr lang="en-US" altLang="ko-KR" dirty="0"/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 Point</a:t>
            </a:r>
            <a:r>
              <a:rPr lang="ko-KR" altLang="en-US" dirty="0"/>
              <a:t>는 상수 클래스이다</a:t>
            </a:r>
            <a:r>
              <a:rPr lang="en-US" altLang="ko-KR" dirty="0"/>
              <a:t>. (</a:t>
            </a:r>
            <a:r>
              <a:rPr lang="ko-KR" altLang="en-US" dirty="0"/>
              <a:t>컴파일러는 조건에 맞을 경우 기본 생성자를 </a:t>
            </a:r>
            <a:r>
              <a:rPr lang="en-US" altLang="ko-KR" dirty="0" err="1"/>
              <a:t>constexpr</a:t>
            </a:r>
            <a:r>
              <a:rPr lang="en-US" altLang="ko-KR" dirty="0"/>
              <a:t> </a:t>
            </a:r>
            <a:r>
              <a:rPr lang="ko-KR" altLang="en-US" dirty="0"/>
              <a:t>생성자로 합성한다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4962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변수 </a:t>
            </a:r>
            <a:r>
              <a:rPr lang="en-US" altLang="ko-KR" dirty="0"/>
              <a:t>“n”</a:t>
            </a:r>
            <a:r>
              <a:rPr lang="ko-KR" altLang="en-US" dirty="0"/>
              <a:t>이 전달될 때</a:t>
            </a:r>
            <a:r>
              <a:rPr lang="en-US" altLang="ko-KR" dirty="0"/>
              <a:t>, </a:t>
            </a:r>
            <a:r>
              <a:rPr lang="en-US" altLang="ko-KR" dirty="0" err="1"/>
              <a:t>lvalue</a:t>
            </a:r>
            <a:r>
              <a:rPr lang="en-US" altLang="ko-KR" dirty="0"/>
              <a:t>-to-</a:t>
            </a:r>
            <a:r>
              <a:rPr lang="en-US" altLang="ko-KR" dirty="0" err="1"/>
              <a:t>rvalue</a:t>
            </a:r>
            <a:r>
              <a:rPr lang="en-US" altLang="ko-KR" dirty="0"/>
              <a:t> </a:t>
            </a:r>
            <a:r>
              <a:rPr lang="ko-KR" altLang="en-US" dirty="0"/>
              <a:t>변환이 필요하므로</a:t>
            </a:r>
            <a:r>
              <a:rPr lang="en-US" altLang="ko-KR" dirty="0"/>
              <a:t>, “</a:t>
            </a:r>
            <a:r>
              <a:rPr lang="ko-KR" altLang="en-US" dirty="0"/>
              <a:t>평가</a:t>
            </a:r>
            <a:r>
              <a:rPr lang="en-US" altLang="ko-KR" dirty="0"/>
              <a:t>”</a:t>
            </a:r>
            <a:r>
              <a:rPr lang="ko-KR" altLang="en-US" dirty="0"/>
              <a:t>가 이루어진다</a:t>
            </a:r>
            <a:r>
              <a:rPr lang="en-US" altLang="ko-KR" dirty="0"/>
              <a:t>. </a:t>
            </a:r>
            <a:r>
              <a:rPr lang="ko-KR" altLang="en-US" dirty="0"/>
              <a:t>이 때</a:t>
            </a:r>
            <a:r>
              <a:rPr lang="en-US" altLang="ko-KR" dirty="0"/>
              <a:t>, “n”</a:t>
            </a:r>
            <a:r>
              <a:rPr lang="ko-KR" altLang="en-US" dirty="0"/>
              <a:t>은 상수 표현식이 아니므로 결과 역시 상수 표현식이 될 수 없다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3277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en-US" altLang="ko-KR" dirty="0" err="1"/>
              <a:t>testPoint</a:t>
            </a:r>
            <a:r>
              <a:rPr lang="ko-KR" altLang="en-US" dirty="0"/>
              <a:t>는 암시적으로 </a:t>
            </a:r>
            <a:r>
              <a:rPr lang="en-US" altLang="ko-KR" dirty="0"/>
              <a:t>const</a:t>
            </a:r>
            <a:r>
              <a:rPr lang="ko-KR" altLang="en-US" dirty="0"/>
              <a:t>이므로</a:t>
            </a:r>
            <a:r>
              <a:rPr lang="en-US" altLang="ko-KR" dirty="0"/>
              <a:t>, non-const </a:t>
            </a:r>
            <a:r>
              <a:rPr lang="ko-KR" altLang="en-US" dirty="0"/>
              <a:t>멤버 함수인 </a:t>
            </a:r>
            <a:r>
              <a:rPr lang="en-US" altLang="ko-KR" dirty="0"/>
              <a:t>Reset</a:t>
            </a:r>
            <a:r>
              <a:rPr lang="ko-KR" altLang="en-US" dirty="0"/>
              <a:t>을 호출할 수 없다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77489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문제가 없다</a:t>
            </a:r>
            <a:r>
              <a:rPr lang="en-US" altLang="ko-KR" dirty="0"/>
              <a:t>. (</a:t>
            </a:r>
            <a:r>
              <a:rPr lang="ko-KR" altLang="en-US" dirty="0"/>
              <a:t>멤버 함수에서</a:t>
            </a:r>
            <a:r>
              <a:rPr lang="en-US" altLang="ko-KR" dirty="0"/>
              <a:t>, </a:t>
            </a:r>
            <a:r>
              <a:rPr lang="en-US" altLang="ko-KR" dirty="0" err="1"/>
              <a:t>constexpr</a:t>
            </a:r>
            <a:r>
              <a:rPr lang="en-US" altLang="ko-KR" dirty="0"/>
              <a:t> </a:t>
            </a:r>
            <a:r>
              <a:rPr lang="ko-KR" altLang="en-US" dirty="0"/>
              <a:t>멤버 함수는 암시적으로 </a:t>
            </a:r>
            <a:r>
              <a:rPr lang="en-US" altLang="ko-KR" dirty="0"/>
              <a:t>const</a:t>
            </a:r>
            <a:r>
              <a:rPr lang="ko-KR" altLang="en-US" dirty="0"/>
              <a:t>가 아니다</a:t>
            </a:r>
            <a:r>
              <a:rPr lang="en-US" altLang="ko-KR" dirty="0"/>
              <a:t>.)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const</a:t>
            </a:r>
            <a:r>
              <a:rPr lang="ko-KR" altLang="en-US" dirty="0"/>
              <a:t>가 아닌 </a:t>
            </a:r>
            <a:r>
              <a:rPr lang="en-US" altLang="ko-KR" dirty="0" err="1"/>
              <a:t>constexpr</a:t>
            </a:r>
            <a:r>
              <a:rPr lang="en-US" altLang="ko-KR" dirty="0"/>
              <a:t> </a:t>
            </a:r>
            <a:r>
              <a:rPr lang="ko-KR" altLang="en-US" dirty="0"/>
              <a:t>멤버 함수라 해도</a:t>
            </a:r>
            <a:r>
              <a:rPr lang="en-US" altLang="ko-KR" dirty="0"/>
              <a:t>, </a:t>
            </a:r>
            <a:r>
              <a:rPr lang="en-US" altLang="ko-KR" dirty="0" err="1"/>
              <a:t>constexpr</a:t>
            </a:r>
            <a:r>
              <a:rPr lang="en-US" altLang="ko-KR" dirty="0"/>
              <a:t> </a:t>
            </a:r>
            <a:r>
              <a:rPr lang="ko-KR" altLang="en-US" dirty="0"/>
              <a:t>문맥에서는 컴파일 타임에 호출하는 것이 가능하다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650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셋 다 집합 클래스가 아니다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904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True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357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</a:t>
            </a:r>
            <a:r>
              <a:rPr lang="ko-KR" altLang="en-US" dirty="0"/>
              <a:t> 당연하게도</a:t>
            </a:r>
            <a:r>
              <a:rPr lang="en-US" altLang="ko-KR" dirty="0"/>
              <a:t>, </a:t>
            </a:r>
            <a:r>
              <a:rPr lang="ko-KR" altLang="en-US" dirty="0"/>
              <a:t>집합 초기화를 할 때 </a:t>
            </a:r>
            <a:r>
              <a:rPr lang="en-US" altLang="ko-KR" dirty="0"/>
              <a:t>static </a:t>
            </a:r>
            <a:r>
              <a:rPr lang="ko-KR" altLang="en-US" dirty="0"/>
              <a:t>멤버는 영향을 받지 않는다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ko-KR" altLang="en-US" dirty="0"/>
              <a:t>집합 공용체는 초기화 시 </a:t>
            </a:r>
            <a:r>
              <a:rPr lang="en-US" altLang="ko-KR" dirty="0"/>
              <a:t>“</a:t>
            </a:r>
            <a:r>
              <a:rPr lang="ko-KR" altLang="en-US" dirty="0"/>
              <a:t>첫 데이터 멤버</a:t>
            </a:r>
            <a:r>
              <a:rPr lang="en-US" altLang="ko-KR" dirty="0"/>
              <a:t>“</a:t>
            </a:r>
            <a:r>
              <a:rPr lang="ko-KR" altLang="en-US" dirty="0"/>
              <a:t>만 초기화할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707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나머지 멤버는 값 초기화된다</a:t>
            </a:r>
            <a:r>
              <a:rPr lang="en-US" altLang="ko-KR" dirty="0"/>
              <a:t>. (Note)</a:t>
            </a:r>
            <a:r>
              <a:rPr lang="ko-KR" altLang="en-US" dirty="0"/>
              <a:t> 해당 값 초기화는 기본 초기화된 멤버에 대해서도 적용된다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 </a:t>
            </a:r>
            <a:r>
              <a:rPr lang="ko-KR" altLang="en-US" dirty="0"/>
              <a:t>컴파일 오류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A3.</a:t>
            </a:r>
            <a:r>
              <a:rPr lang="ko-KR" altLang="en-US" dirty="0"/>
              <a:t> 항상 목록에 제공되는 초기 값은 클래스 정의에 나타나는 멤버 순서대로 대응된다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따라서</a:t>
            </a:r>
            <a:r>
              <a:rPr lang="en-US" altLang="ko-KR" dirty="0"/>
              <a:t>, x1</a:t>
            </a:r>
            <a:r>
              <a:rPr lang="ko-KR" altLang="en-US" dirty="0"/>
              <a:t>에 </a:t>
            </a:r>
            <a:r>
              <a:rPr lang="en-US" altLang="ko-KR" dirty="0"/>
              <a:t>2, y</a:t>
            </a:r>
            <a:r>
              <a:rPr lang="ko-KR" altLang="en-US" dirty="0"/>
              <a:t>에 </a:t>
            </a:r>
            <a:r>
              <a:rPr lang="en-US" altLang="ko-KR" dirty="0"/>
              <a:t>1, x2</a:t>
            </a:r>
            <a:r>
              <a:rPr lang="ko-KR" altLang="en-US" dirty="0"/>
              <a:t>는 값 초기화를 하는데 </a:t>
            </a:r>
            <a:r>
              <a:rPr lang="en-US" altLang="ko-KR" dirty="0"/>
              <a:t>X</a:t>
            </a:r>
            <a:r>
              <a:rPr lang="ko-KR" altLang="en-US" dirty="0"/>
              <a:t>의 생성자는 </a:t>
            </a:r>
            <a:r>
              <a:rPr lang="en-US" altLang="ko-KR" dirty="0"/>
              <a:t>explicit</a:t>
            </a:r>
            <a:r>
              <a:rPr lang="ko-KR" altLang="en-US" dirty="0"/>
              <a:t>기 때문에 </a:t>
            </a:r>
            <a:r>
              <a:rPr lang="en-US" altLang="ko-KR" dirty="0"/>
              <a:t>x1</a:t>
            </a:r>
            <a:r>
              <a:rPr lang="ko-KR" altLang="en-US" dirty="0"/>
              <a:t>을 초기화할 수 없으며</a:t>
            </a:r>
            <a:r>
              <a:rPr lang="en-US" altLang="ko-KR" dirty="0"/>
              <a:t>, X</a:t>
            </a:r>
            <a:r>
              <a:rPr lang="ko-KR" altLang="en-US" dirty="0"/>
              <a:t>에는 기본 생성자가 없기 때문에 </a:t>
            </a:r>
            <a:r>
              <a:rPr lang="en-US" altLang="ko-KR" dirty="0"/>
              <a:t>x2</a:t>
            </a:r>
            <a:r>
              <a:rPr lang="ko-KR" altLang="en-US" dirty="0"/>
              <a:t>를 값 초기화할 수 없다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201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문제점이 없다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494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클래스가 몇몇 데이터의 합에 불과하다는 의미를 가진다</a:t>
            </a:r>
            <a:r>
              <a:rPr lang="en-US" altLang="ko-KR" dirty="0"/>
              <a:t>. 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err="1"/>
              <a:t>튜플과</a:t>
            </a:r>
            <a:r>
              <a:rPr lang="ko-KR" altLang="en-US" dirty="0"/>
              <a:t> 같은 기능을 한다</a:t>
            </a:r>
            <a:r>
              <a:rPr lang="en-US" altLang="ko-KR" dirty="0"/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 </a:t>
            </a:r>
            <a:r>
              <a:rPr lang="ko-KR" altLang="en-US" dirty="0"/>
              <a:t>집합 초기화를 생각해보자</a:t>
            </a:r>
            <a:r>
              <a:rPr lang="en-US" altLang="ko-KR" dirty="0"/>
              <a:t>. </a:t>
            </a:r>
            <a:r>
              <a:rPr lang="ko-KR" altLang="en-US" dirty="0"/>
              <a:t>사용자 정의 생성자가 있다는 것은</a:t>
            </a:r>
            <a:r>
              <a:rPr lang="en-US" altLang="ko-KR" dirty="0"/>
              <a:t>, </a:t>
            </a:r>
            <a:r>
              <a:rPr lang="ko-KR" altLang="en-US" dirty="0"/>
              <a:t>생성자에서 특별한 일을 하는 것을 원한다는 의미이다</a:t>
            </a:r>
            <a:r>
              <a:rPr lang="en-US" altLang="ko-KR" dirty="0"/>
              <a:t>. </a:t>
            </a:r>
            <a:r>
              <a:rPr lang="ko-KR" altLang="en-US" dirty="0"/>
              <a:t>이 경우</a:t>
            </a:r>
            <a:r>
              <a:rPr lang="en-US" altLang="ko-KR" dirty="0"/>
              <a:t>, </a:t>
            </a:r>
            <a:r>
              <a:rPr lang="ko-KR" altLang="en-US" dirty="0"/>
              <a:t>집합 초기화 방식은 매우 부적절하다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A3. </a:t>
            </a:r>
            <a:r>
              <a:rPr lang="ko-KR" altLang="en-US" dirty="0"/>
              <a:t>상속 관계에 있는 클래스의 객체는</a:t>
            </a:r>
            <a:r>
              <a:rPr lang="en-US" altLang="ko-KR" dirty="0"/>
              <a:t>, </a:t>
            </a:r>
            <a:r>
              <a:rPr lang="ko-KR" altLang="en-US" dirty="0"/>
              <a:t>생성자에서 암묵적으로 가상 테이블을 가리키는 포인터를 생성하여 가리키게 한다</a:t>
            </a:r>
            <a:r>
              <a:rPr lang="en-US" altLang="ko-KR" dirty="0"/>
              <a:t>. </a:t>
            </a:r>
            <a:r>
              <a:rPr lang="ko-KR" altLang="en-US" dirty="0"/>
              <a:t>이 경우에도</a:t>
            </a:r>
            <a:r>
              <a:rPr lang="en-US" altLang="ko-KR" dirty="0"/>
              <a:t>, </a:t>
            </a:r>
            <a:r>
              <a:rPr lang="ko-KR" altLang="en-US" dirty="0"/>
              <a:t>집합 초기화 방식은 매우 부적절하다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A4. </a:t>
            </a:r>
            <a:r>
              <a:rPr lang="ko-KR" altLang="en-US" dirty="0" err="1"/>
              <a:t>튜플과</a:t>
            </a:r>
            <a:r>
              <a:rPr lang="ko-KR" altLang="en-US" dirty="0"/>
              <a:t> 달리</a:t>
            </a:r>
            <a:r>
              <a:rPr lang="en-US" altLang="ko-KR" dirty="0"/>
              <a:t>, </a:t>
            </a:r>
            <a:r>
              <a:rPr lang="ko-KR" altLang="en-US" dirty="0"/>
              <a:t>집합 클래스는 멤버 함수 및 연산자 오버로딩 등이 가능하고</a:t>
            </a:r>
            <a:r>
              <a:rPr lang="en-US" altLang="ko-KR" dirty="0"/>
              <a:t>, </a:t>
            </a:r>
            <a:r>
              <a:rPr lang="ko-KR" altLang="en-US" dirty="0"/>
              <a:t>데이터 멤버에 명시적인 이름을 지정할 수 있는 등 더 유연하다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064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7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91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2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9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1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9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4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3C816-E8FD-4807-9C0F-99A78AC38099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8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8042" y="2538804"/>
            <a:ext cx="844475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Sharpest++</a:t>
            </a:r>
          </a:p>
          <a:p>
            <a:pPr algn="ctr"/>
            <a:r>
              <a:rPr lang="en-US" altLang="ko-KR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(Chapter 18 - Special Classes)</a:t>
            </a:r>
            <a:endParaRPr lang="ko-KR" altLang="en-US" sz="60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1B04E6-284F-4926-9B34-B4C597D56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56" y="4108464"/>
            <a:ext cx="3389194" cy="254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7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Aggregate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C++11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집합 클래스가 되기 위한 조건이 약간 변경되었다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사용자가 선언한 생성자가 있어도 집합 클래스가 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0F18A0A-282A-4B09-AA5D-B80CCDF1DBB9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75D3E5D-36C5-4F22-BBEB-CD46CBE1A2C2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사용자가 제공한 생성자가 있을 경우 여전히 집합 클래스가 될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A317C00-13F5-433B-B904-228BA9029D16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57FB91B-42E7-4C26-94C2-5F50B2B89E98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In-class initializer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사용한 경우에는 집합 클래스가 될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821BBE5-E7B8-43DA-BE8D-FE742B32D5E8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C9BA129-4DA9-472D-9C16-8ED604AB9E76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사용자가 제공한 생성자가 없어야 한다는 것이 무슨 의미일까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0B9A88-B030-4C0D-B6B9-6F18D85D559D}"/>
              </a:ext>
            </a:extLst>
          </p:cNvPr>
          <p:cNvSpPr txBox="1"/>
          <p:nvPr/>
        </p:nvSpPr>
        <p:spPr>
          <a:xfrm>
            <a:off x="279918" y="483315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C++14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부터는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In-class initializer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있어도 집합 클래스로 간주될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468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2" grpId="0"/>
      <p:bldP spid="15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Aggregate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C++17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부터는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가상이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아닌 공개 상속을 받은 클래스도 집합 클래스로 간주될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기초 클래스가 집합 클래스가 아니어도 되지만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경우에는 기초 클래스를 목록 초기화해야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2F55692-B80B-4AF2-A385-41E1864040A8}"/>
              </a:ext>
            </a:extLst>
          </p:cNvPr>
          <p:cNvCxnSpPr/>
          <p:nvPr/>
        </p:nvCxnSpPr>
        <p:spPr>
          <a:xfrm>
            <a:off x="886408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F5451CF-CC32-4307-A3A1-80DAC7B9B54D}"/>
              </a:ext>
            </a:extLst>
          </p:cNvPr>
          <p:cNvSpPr txBox="1"/>
          <p:nvPr/>
        </p:nvSpPr>
        <p:spPr>
          <a:xfrm>
            <a:off x="1601756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explicit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지정된 합성 생성자가 존재해서는 안된다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6B7593D-E7AC-405A-BF87-B6E761DC40C5}"/>
              </a:ext>
            </a:extLst>
          </p:cNvPr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B2B079C-DA52-4F93-80AA-7EA50E11F4FB}"/>
              </a:ext>
            </a:extLst>
          </p:cNvPr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상속받은 생성자가 존재해서는 안된다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2E8B7D-41C8-4381-A8D5-39A9ACA7DC8A}"/>
              </a:ext>
            </a:extLst>
          </p:cNvPr>
          <p:cNvSpPr txBox="1"/>
          <p:nvPr/>
        </p:nvSpPr>
        <p:spPr>
          <a:xfrm>
            <a:off x="279917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C++17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부터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추가로 생긴 집합 클래스 조건은 아래와 같다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659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9" grpId="0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Aggregate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문제점을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(C++17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A1FE26C-9E8F-482F-A224-86D3B20B3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479" y="1754859"/>
            <a:ext cx="6573041" cy="444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94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POD Type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아래와 같은 조건을 만족하는 집합 클래스를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POD(Plain Old Data)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클래스라고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사용자가 정의한 대입 연산자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소멸자가 존재하지 않아야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2F55692-B80B-4AF2-A385-41E1864040A8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F5451CF-CC32-4307-A3A1-80DAC7B9B54D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인스턴스 데이터 멤버 중 어떤 것도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POD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아닌 객체나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참조자거나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POD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아닌 객체를 담는 배열이면 안된다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6B7593D-E7AC-405A-BF87-B6E761DC40C5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B2B079C-DA52-4F93-80AA-7EA50E11F4FB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정적 멤버는 클래스의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POD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여부에 영향을 주지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153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9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POD Type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집합 클래스인 것과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POD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클래스인 것을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8B3249D-D274-49F8-9BE5-5BA71F86B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2260" y="1754859"/>
            <a:ext cx="6747479" cy="442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50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POD Type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POD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공용체와 스칼라 타입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그리고 이 타입들에 대한 배열을 합쳐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POD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타입이라고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55D6A1-9888-4A2D-90BE-F1FAF6C8B997}"/>
              </a:ext>
            </a:extLst>
          </p:cNvPr>
          <p:cNvSpPr txBox="1"/>
          <p:nvPr/>
        </p:nvSpPr>
        <p:spPr>
          <a:xfrm>
            <a:off x="279917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POD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언어의 구조체와 가장 가까운 타입이다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FC0F528-3712-4B0D-B5DE-6D8530BCD38C}"/>
              </a:ext>
            </a:extLst>
          </p:cNvPr>
          <p:cNvCxnSpPr/>
          <p:nvPr/>
        </p:nvCxnSpPr>
        <p:spPr>
          <a:xfrm>
            <a:off x="886408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938FBED-4BA9-4B86-8BB8-29B6FDE66308}"/>
              </a:ext>
            </a:extLst>
          </p:cNvPr>
          <p:cNvSpPr txBox="1"/>
          <p:nvPr/>
        </p:nvSpPr>
        <p:spPr>
          <a:xfrm>
            <a:off x="1601756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언어와 달리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함수나 정적 멤버를 가질 수 있지만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이것이 객체 데이터의 메모리 배치를 바꾸지는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433020-6B45-4C8C-9C07-5E26F6BC5C80}"/>
              </a:ext>
            </a:extLst>
          </p:cNvPr>
          <p:cNvSpPr txBox="1"/>
          <p:nvPr/>
        </p:nvSpPr>
        <p:spPr>
          <a:xfrm>
            <a:off x="279917" y="4125133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POD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아닌 클래스 객체의 생명 주기는 어떻게 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A85629D-DEF7-4C37-A934-ACDD7F5834F5}"/>
              </a:ext>
            </a:extLst>
          </p:cNvPr>
          <p:cNvCxnSpPr/>
          <p:nvPr/>
        </p:nvCxnSpPr>
        <p:spPr>
          <a:xfrm>
            <a:off x="886408" y="519642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BF5B62C-A004-47D8-BF7B-0D02FB480C6D}"/>
              </a:ext>
            </a:extLst>
          </p:cNvPr>
          <p:cNvSpPr txBox="1"/>
          <p:nvPr/>
        </p:nvSpPr>
        <p:spPr>
          <a:xfrm>
            <a:off x="1601756" y="495626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POD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객체의 생명 주기는 어떻게 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23C171F-C5F9-46B3-82F7-52762837556A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51EF9AB-B2B8-4C0D-924E-56BD540A0EFE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스칼라 타입이란 무엇일까</a:t>
            </a:r>
            <a:r>
              <a:rPr lang="en-US" altLang="ko-KR" sz="240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466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  <p:bldP spid="15" grpId="0"/>
      <p:bldP spid="26" grpId="0"/>
      <p:bldP spid="28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POD Type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85A59A-57E6-4058-BA1A-E23FFF945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8887" y="1754859"/>
            <a:ext cx="5754226" cy="475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1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POD Type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3133EC-020E-425A-9D56-F0DD53750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3003" y="1754859"/>
            <a:ext cx="5405993" cy="487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69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POD Type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 문제점을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AA828BE-B881-40E4-9F6F-C0E4E6C39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416" y="1754859"/>
            <a:ext cx="6573167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93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POD Type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POD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타입의 객체는 메모리 배치 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첫 부분에 여백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(Padding)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두지 않음이 보장된다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BB6DD3-BF6B-48BC-B50E-E03126768841}"/>
              </a:ext>
            </a:extLst>
          </p:cNvPr>
          <p:cNvSpPr txBox="1"/>
          <p:nvPr/>
        </p:nvSpPr>
        <p:spPr>
          <a:xfrm>
            <a:off x="279918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5DD1C3F-CE54-40E2-9282-8BF48C9DC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1739" y="2585987"/>
            <a:ext cx="5608521" cy="410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3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Aggregate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클래스가 아래 조건을 모두 만족할 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집합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(Aggregate class)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라고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클래스의 모든 인스턴스 데이터 멤버가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public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0F18A0A-282A-4B09-AA5D-B80CCDF1DBB9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75D3E5D-36C5-4F22-BBEB-CD46CBE1A2C2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사용자가 선언한 생성자가 존재하지 않아야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A317C00-13F5-433B-B904-228BA9029D16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57FB91B-42E7-4C26-94C2-5F50B2B89E98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클래스의 기초 클래스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(Base class)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존재하지 않아야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821BBE5-E7B8-43DA-BE8D-FE742B32D5E8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C9BA129-4DA9-472D-9C16-8ED604AB9E76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클래스에 가상 함수가 존재하지 않아야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893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2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POD Type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POD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타입의 가장 중요한 특징은 아래와 같다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55D6A1-9888-4A2D-90BE-F1FAF6C8B997}"/>
              </a:ext>
            </a:extLst>
          </p:cNvPr>
          <p:cNvSpPr txBox="1"/>
          <p:nvPr/>
        </p:nvSpPr>
        <p:spPr>
          <a:xfrm>
            <a:off x="279917" y="329400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C++11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부터는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POD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클래스의 정의가 바뀌었다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FC0F528-3712-4B0D-B5DE-6D8530BCD38C}"/>
              </a:ext>
            </a:extLst>
          </p:cNvPr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938FBED-4BA9-4B86-8BB8-29B6FDE66308}"/>
              </a:ext>
            </a:extLst>
          </p:cNvPr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클래스가 자명하거나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(Trivial),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 배치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(Standard layout)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따르면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POD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클래스라고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56C8F3C-4097-4C62-BD5E-58C86A4648B7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935FEBC-6CCC-470F-A47A-1362182E0923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POD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타입은 정적 초기화가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771367B-C66D-42BE-820C-331CB3EBD6FA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0FA4F73-A392-44C4-A389-20C2A1CFD558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POD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타입을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컴파일하면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C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구조체를 컴파일한 것과 동일한 메모리 배치를 가진다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EC7661F-D00B-449D-9898-67FBF6B937D5}"/>
              </a:ext>
            </a:extLst>
          </p:cNvPr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1DDC1F4-2406-466A-88E5-4D4500C86A76}"/>
              </a:ext>
            </a:extLst>
          </p:cNvPr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클래스의 모든 인스턴스 멤버도 해당 조건을 만족하고 있어야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719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  <p:bldP spid="15" grpId="0"/>
      <p:bldP spid="18" grpId="0"/>
      <p:bldP spid="22" grpId="0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Trivial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Trivial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클래스가 되려면 아래 조건을 만족해야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EF4A67F-BC2D-4B84-B538-8ED29FD0F5E4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741B2F-E648-4027-A550-666853BF4128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복사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이동 생성자와 복사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이동 대입 연산자가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Trivial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77D9FDF-05BE-4050-B27C-AEE8C4AF2B68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D3863A1-5E4D-483C-82D3-1959C390D6F7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클래스에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‘virtual’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존재하지 말아야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89157C0-70CB-44C1-94F1-EC96121CAE66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0E90B57-5B52-4D4A-A1CA-4871150748AB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클래스의 기본 생성자는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Trivial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58E082C-DF33-4643-BCF9-1E829A76BB1C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01892DA-9024-43B6-80E9-92AAAFAD10CC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클래스의 인스턴스 데이터 멤버에 대해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In-class initializer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없어야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2C4E377-1B4D-4C8D-A596-5CD8F1066E64}"/>
              </a:ext>
            </a:extLst>
          </p:cNvPr>
          <p:cNvCxnSpPr/>
          <p:nvPr/>
        </p:nvCxnSpPr>
        <p:spPr>
          <a:xfrm>
            <a:off x="886408" y="50733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9696931-4717-4BA1-B40A-F3280F06ED57}"/>
              </a:ext>
            </a:extLst>
          </p:cNvPr>
          <p:cNvSpPr txBox="1"/>
          <p:nvPr/>
        </p:nvSpPr>
        <p:spPr>
          <a:xfrm>
            <a:off x="1601756" y="48331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소멸자가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Trivial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30339EF-665F-4A52-B10E-1BEF74653C45}"/>
              </a:ext>
            </a:extLst>
          </p:cNvPr>
          <p:cNvCxnSpPr/>
          <p:nvPr/>
        </p:nvCxnSpPr>
        <p:spPr>
          <a:xfrm>
            <a:off x="886408" y="584288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02EB51E-D9F1-48B8-8354-141E2842730D}"/>
              </a:ext>
            </a:extLst>
          </p:cNvPr>
          <p:cNvSpPr txBox="1"/>
          <p:nvPr/>
        </p:nvSpPr>
        <p:spPr>
          <a:xfrm>
            <a:off x="1601756" y="560272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클래스의 인스턴스 멤버와 부모 클래스가 모두 위 조건을 만족해야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66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  <p:bldP spid="15" grpId="0"/>
      <p:bldP spid="24" grpId="0"/>
      <p:bldP spid="26" grpId="0"/>
      <p:bldP spid="28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Trivial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자명한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(Trivial)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클래스가 되면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아래와 같은 특징을 가진다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56C8F3C-4097-4C62-BD5E-58C86A4648B7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935FEBC-6CCC-470F-A47A-1362182E0923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클래스 객체는 연속적인 메모리 영역을 차지함이 보장된다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771367B-C66D-42BE-820C-331CB3EBD6FA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0FA4F73-A392-44C4-A389-20C2A1CFD558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클래스 객체를 정적 초기화할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4987B71-D41B-442F-B7E4-759A97CF248B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8E09293-EF1B-4FFC-BD8E-23EAF1A1AE5B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memcpy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같은 함수로 객체의 메모리 배치를 복사하더라도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내용이 그대로 유지된다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3B0AC26-5730-4549-9838-3764687A612E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43AAA5B-15F0-48F3-8F31-C7A653526E8E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atomic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템플릿의 타입 인자로 해당 클래스를 사용할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8BC9351-B03B-470E-89A5-77744E72F936}"/>
              </a:ext>
            </a:extLst>
          </p:cNvPr>
          <p:cNvCxnSpPr/>
          <p:nvPr/>
        </p:nvCxnSpPr>
        <p:spPr>
          <a:xfrm>
            <a:off x="886408" y="50733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A723464-5BE4-43A7-8855-A90E0F83AD96}"/>
              </a:ext>
            </a:extLst>
          </p:cNvPr>
          <p:cNvSpPr txBox="1"/>
          <p:nvPr/>
        </p:nvSpPr>
        <p:spPr>
          <a:xfrm>
            <a:off x="1601756" y="48331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 복사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비교 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불필요한 비용을 줄일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202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  <p:bldP spid="22" grpId="0"/>
      <p:bldP spid="31" grpId="0"/>
      <p:bldP spid="33" grpId="0"/>
      <p:bldP spid="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Trivial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Trivial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클래스를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D53F57-0424-47FC-BD48-6062B5FC0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020" y="1754859"/>
            <a:ext cx="6510039" cy="466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3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Trivial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C++17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Trivial Class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조건이 다소 수정되었다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56C8F3C-4097-4C62-BD5E-58C86A4648B7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935FEBC-6CCC-470F-A47A-1362182E0923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복사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이동 생성자와 복사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이동 대입 연산자가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Trivial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하거나 삭제될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771367B-C66D-42BE-820C-331CB3EBD6FA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0FA4F73-A392-44C4-A389-20C2A1CFD558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Trivial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하지만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삭제되지 않은 소멸자가 존재해야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4987B71-D41B-442F-B7E4-759A97CF248B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8E09293-EF1B-4FFC-BD8E-23EAF1A1AE5B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Trivial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하지만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삭제되지 않은 기본 생성자가 존재해야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3B0AC26-5730-4549-9838-3764687A612E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43AAA5B-15F0-48F3-8F31-C7A653526E8E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복사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이동 생성자나 대입 연산자 중 최소한 하나는 삭제된 함수가 아니어야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8BC9351-B03B-470E-89A5-77744E72F936}"/>
              </a:ext>
            </a:extLst>
          </p:cNvPr>
          <p:cNvCxnSpPr/>
          <p:nvPr/>
        </p:nvCxnSpPr>
        <p:spPr>
          <a:xfrm>
            <a:off x="886408" y="50733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A723464-5BE4-43A7-8855-A90E0F83AD96}"/>
              </a:ext>
            </a:extLst>
          </p:cNvPr>
          <p:cNvSpPr txBox="1"/>
          <p:nvPr/>
        </p:nvSpPr>
        <p:spPr>
          <a:xfrm>
            <a:off x="1601756" y="48331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나머지는 이전과 동일하다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408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  <p:bldP spid="22" grpId="0"/>
      <p:bldP spid="31" grpId="0"/>
      <p:bldP spid="33" grpId="0"/>
      <p:bldP spid="3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Trivial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조건이 수정된 이유에 대해 생각해보자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56C8F3C-4097-4C62-BD5E-58C86A4648B7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935FEBC-6CCC-470F-A47A-1362182E0923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삭제된 함수가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Trivial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조건에 포함되어야 하는 이유는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771367B-C66D-42BE-820C-331CB3EBD6FA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0FA4F73-A392-44C4-A389-20C2A1CFD558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그렇다면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왜 복사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이동 생성자와 대입 연산자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모두가 삭제되어서는 안될까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055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Standard Layout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조건을 만족하는 클래스는 표준 레이아웃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(Standard Layout)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특성을 가진다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EF4A67F-BC2D-4B84-B538-8ED29FD0F5E4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741B2F-E648-4027-A550-666853BF4128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클래스에 가상 함수 및 가상으로 상속 받은 클래스가 존재하지 않아야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77D9FDF-05BE-4050-B27C-AEE8C4AF2B68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D3863A1-5E4D-483C-82D3-1959C390D6F7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인스턴스 데이터 멤버에는 동일한 접근 제어가 적용되어야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89157C0-70CB-44C1-94F1-EC96121CAE66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0E90B57-5B52-4D4A-A1CA-4871150748AB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상속 계층 구조에서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 하나의 클래스만 인스턴스 데이터 멤버를 가질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58E082C-DF33-4643-BCF9-1E829A76BB1C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01892DA-9024-43B6-80E9-92AAAFAD10CC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클래스의 첫 인스턴스 멤버는 기초 클래스 타입일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2C4E377-1B4D-4C8D-A596-5CD8F1066E64}"/>
              </a:ext>
            </a:extLst>
          </p:cNvPr>
          <p:cNvCxnSpPr/>
          <p:nvPr/>
        </p:nvCxnSpPr>
        <p:spPr>
          <a:xfrm>
            <a:off x="886408" y="50733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9696931-4717-4BA1-B40A-F3280F06ED57}"/>
              </a:ext>
            </a:extLst>
          </p:cNvPr>
          <p:cNvSpPr txBox="1"/>
          <p:nvPr/>
        </p:nvSpPr>
        <p:spPr>
          <a:xfrm>
            <a:off x="1601756" y="48331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클래스의 인스턴스 멤버와 부모 클래스가 모두 위 조건을 만족해야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528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  <p:bldP spid="15" grpId="0"/>
      <p:bldP spid="24" grpId="0"/>
      <p:bldP spid="26" grpId="0"/>
      <p:bldP spid="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Standard Layout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 레이아웃이 존재하는 이유는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02440D-4DC6-4B22-ACD4-A1FA719A105E}"/>
              </a:ext>
            </a:extLst>
          </p:cNvPr>
          <p:cNvSpPr txBox="1"/>
          <p:nvPr/>
        </p:nvSpPr>
        <p:spPr>
          <a:xfrm>
            <a:off x="279917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 레이아웃을 만족하는 클래스를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7FA440-DE51-4EED-A51F-031195B98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160" y="2585987"/>
            <a:ext cx="4791680" cy="383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Constexpr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클래스에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constexpr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생성자를 선언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정의할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1AB1377-B6A3-4793-BFCB-510D0DF43255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E2B0279-57EE-4D0A-B14D-50954BD1C945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constexpr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생성자가 존재할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클래스 인스턴스를 상수 표현식으로 생성할 수 있게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390A43B-9614-41EB-84AA-7E383182E692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730F744-8EAC-4173-A4A7-0CBA96359163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상수 클래스의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constexpr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인스턴스를 생성할 때는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반드시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constexpr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생성자만 사용해야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D6B9E5-71C5-4C56-8B50-606787248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895" y="3294005"/>
            <a:ext cx="4126210" cy="322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8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Constexpr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constexpr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생성자는 반드시 아래 조건을 모두 만족해야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5716FD9-7527-4EBA-8149-DC69B4E96589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7C87CA5-3E5E-4512-9C27-721E9D67C16E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매개변수가 모두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Literal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타입이어야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1AB1377-B6A3-4793-BFCB-510D0DF43255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E2B0279-57EE-4D0A-B14D-50954BD1C945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클래스가 가상 상속을 받고 있으면 정의가 불가능하다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390A43B-9614-41EB-84AA-7E383182E692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730F744-8EAC-4173-A4A7-0CBA96359163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일반적인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constexpr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함수의 조건을 모두 만족해야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DCAC332-53C1-4CA9-8493-8614DA58BAF2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7620FB1-553D-4A75-8121-3DF2090B9FF2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생성자는 반드시 기초 클래스 부분과 자신의 모든 데이터 멤버를 초기화해야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0F21484-826B-405F-B2FC-A8B2E77F804F}"/>
              </a:ext>
            </a:extLst>
          </p:cNvPr>
          <p:cNvCxnSpPr/>
          <p:nvPr/>
        </p:nvCxnSpPr>
        <p:spPr>
          <a:xfrm>
            <a:off x="886408" y="50733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BD4C236-02F5-433A-8CCE-935FAC3FAF3F}"/>
              </a:ext>
            </a:extLst>
          </p:cNvPr>
          <p:cNvSpPr txBox="1"/>
          <p:nvPr/>
        </p:nvSpPr>
        <p:spPr>
          <a:xfrm>
            <a:off x="1601756" y="48331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데이터 멤버를 초기화할 때는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반드시 상수 표현식이나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constexpr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생성자로 초기화해야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E79B1A-C272-4019-9109-C2C11BBCC865}"/>
              </a:ext>
            </a:extLst>
          </p:cNvPr>
          <p:cNvSpPr txBox="1"/>
          <p:nvPr/>
        </p:nvSpPr>
        <p:spPr>
          <a:xfrm>
            <a:off x="279917" y="5602724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리터럴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타입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(Literal type)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이란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487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11" grpId="0"/>
      <p:bldP spid="14" grpId="0"/>
      <p:bldP spid="17" grpId="0"/>
      <p:bldP spid="19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Aggregate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집합 클래스가 되기 위한 조건을 분석해보자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클래스에 생성자를 선언할 수 없으면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객체를 어떻게 생성할 수 있을까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0F18A0A-282A-4B09-AA5D-B80CCDF1DBB9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75D3E5D-36C5-4F22-BBEB-CD46CBE1A2C2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클래스에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private/protected/public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함수가 존재하면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집합 클래스가 될 수 없을까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A317C00-13F5-433B-B904-228BA9029D16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57FB91B-42E7-4C26-94C2-5F50B2B89E98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클래스에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private/protected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정적 멤버가 존재하면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집합 클래스가 될 수 없을까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821BBE5-E7B8-43DA-BE8D-FE742B32D5E8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C9BA129-4DA9-472D-9C16-8ED604AB9E76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클래스에 사용자가 직접 정의한 대입 연산자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소멸자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등이 존재하면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집합 클래스가 될 수 없을까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360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2" grpId="0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Constexpr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154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클래스의 모든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인스턴스 데이터 멤버가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리터럴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타입이면서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집합 클래스일 경우 상수 클래스라고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8EB28A-0120-4348-9A5D-FCBDECE9A544}"/>
              </a:ext>
            </a:extLst>
          </p:cNvPr>
          <p:cNvSpPr txBox="1"/>
          <p:nvPr/>
        </p:nvSpPr>
        <p:spPr>
          <a:xfrm>
            <a:off x="279918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조건을 만족하는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비집합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클래스도 상수 클래스라고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ECF57A5-2F29-4516-B8A8-06F2302C9BFF}"/>
              </a:ext>
            </a:extLst>
          </p:cNvPr>
          <p:cNvCxnSpPr/>
          <p:nvPr/>
        </p:nvCxnSpPr>
        <p:spPr>
          <a:xfrm>
            <a:off x="886408" y="282615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76F9EA4-6444-4F97-998D-503565CB450D}"/>
              </a:ext>
            </a:extLst>
          </p:cNvPr>
          <p:cNvSpPr txBox="1"/>
          <p:nvPr/>
        </p:nvSpPr>
        <p:spPr>
          <a:xfrm>
            <a:off x="1601756" y="258598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인스턴스 데이터 멤버가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리터럴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타입이다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A111F99-05FD-4431-A14A-07E9D99F8240}"/>
              </a:ext>
            </a:extLst>
          </p:cNvPr>
          <p:cNvCxnSpPr/>
          <p:nvPr/>
        </p:nvCxnSpPr>
        <p:spPr>
          <a:xfrm>
            <a:off x="886408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55D463B-6B67-46AD-A20C-F84A2192B688}"/>
              </a:ext>
            </a:extLst>
          </p:cNvPr>
          <p:cNvSpPr txBox="1"/>
          <p:nvPr/>
        </p:nvSpPr>
        <p:spPr>
          <a:xfrm>
            <a:off x="1601756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클래스에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constexpr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생성자가 최소 하나는 존재해야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F243937-A870-4931-BEA2-23728FE40EA1}"/>
              </a:ext>
            </a:extLst>
          </p:cNvPr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7889614-DC5B-4401-8A47-15CFB604727E}"/>
              </a:ext>
            </a:extLst>
          </p:cNvPr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In-class initializer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존재할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초기 값은 반드시 상수 표현식이어야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76D5614-5B3E-4EA2-A5CF-0EA617866391}"/>
              </a:ext>
            </a:extLst>
          </p:cNvPr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5ADCF3B-7974-4E48-AE15-D31981B6CB38}"/>
              </a:ext>
            </a:extLst>
          </p:cNvPr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클래스의 소멸자는 반드시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Trivial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8398FA-4CBE-4575-86CA-E0A11C4804F7}"/>
              </a:ext>
            </a:extLst>
          </p:cNvPr>
          <p:cNvSpPr txBox="1"/>
          <p:nvPr/>
        </p:nvSpPr>
        <p:spPr>
          <a:xfrm>
            <a:off x="279918" y="566427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상수 클래스도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리터럴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타입의 일부로 간주될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653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6" grpId="0"/>
      <p:bldP spid="28" grpId="0"/>
      <p:bldP spid="30" grpId="0"/>
      <p:bldP spid="3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5.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Constexpr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Class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클래스 내에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constexpr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멤버 함수를 정의할 수 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3C755A-7B94-4A7D-A990-2EF25FC71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7725" y="1754859"/>
            <a:ext cx="5116549" cy="475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1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Constexpr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154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문제점을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E157B45-3780-49BD-A4CE-8017EC1AC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6765" y="1754859"/>
            <a:ext cx="4798469" cy="3854089"/>
          </a:xfrm>
          <a:prstGeom prst="rect">
            <a:avLst/>
          </a:prstGeom>
        </p:spPr>
      </p:pic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60027C6-C0D7-4DFF-85A1-585FDBE94898}"/>
              </a:ext>
            </a:extLst>
          </p:cNvPr>
          <p:cNvCxnSpPr/>
          <p:nvPr/>
        </p:nvCxnSpPr>
        <p:spPr>
          <a:xfrm>
            <a:off x="886408" y="61570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F3AEBDF-E84B-4606-B8D5-8FD075CE5BC4}"/>
              </a:ext>
            </a:extLst>
          </p:cNvPr>
          <p:cNvSpPr txBox="1"/>
          <p:nvPr/>
        </p:nvSpPr>
        <p:spPr>
          <a:xfrm>
            <a:off x="1601756" y="59168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 코드에서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“Point”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클래스는 상수 클래스일까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837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Constexpr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154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문제점을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DF68CD-F6F4-4784-96B5-4F2A40C73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1932" y="1754859"/>
            <a:ext cx="5310766" cy="427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2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5.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Constexpr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Class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문제점을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5BBCF33-264B-4E9D-9463-9FB086799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0221" y="1754859"/>
            <a:ext cx="6831557" cy="448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6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5.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Constexpr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Class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문제점을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PointInt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클래스의 구현은 이전과 동일</a:t>
            </a:r>
            <a:r>
              <a:rPr lang="en-US" altLang="ko-KR" sz="280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EDBA26-E56A-4337-BDF5-57A22CD28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9784" y="1754859"/>
            <a:ext cx="7392432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5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Aggregate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집합 클래스인 것과 그렇지 않은 것을 구별해보자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9929E28-FF06-474F-82BC-A451AF75B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1705" y="1754859"/>
            <a:ext cx="7268589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0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Aggregate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‘B’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클래스는 집합 클래스일까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EF7728-F08E-4A33-B1B1-FC96F5511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468" y="1754859"/>
            <a:ext cx="6897063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1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Aggregate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집합 클래스는 집합 초기화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(Aggregate Initialization)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통해 객체를 생성할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객체를 배열 초기화하듯 초기화할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98C618-09B9-4FE3-BA1E-CFE4DCB47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609" y="2524432"/>
            <a:ext cx="5602782" cy="406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5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Aggregate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목록에 있는 초기 값 개수가 멤버의 개수보다 적으면 어떻게 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목록에 있는 초기 값 개수가 멤버의 개수보다 많으면 어떻게 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C158C0-782A-48AC-9C25-DA560B0F3EF7}"/>
              </a:ext>
            </a:extLst>
          </p:cNvPr>
          <p:cNvSpPr txBox="1"/>
          <p:nvPr/>
        </p:nvSpPr>
        <p:spPr>
          <a:xfrm>
            <a:off x="279917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 문제점을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0137A6-1EFB-47E5-A336-BE05F6266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1798" y="3355560"/>
            <a:ext cx="5108403" cy="315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0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Aggregate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 문제점을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019A971-F55B-47F7-BC0D-D3197AD95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3759" y="1754859"/>
            <a:ext cx="6144482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4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Aggregate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집합 클래스가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의미하는 것은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클래스에 사용자 정의 생성자가 있을 수 없다는 제약 조건은 무엇을 의미할까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0F18A0A-282A-4B09-AA5D-B80CCDF1DBB9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75D3E5D-36C5-4F22-BBEB-CD46CBE1A2C2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클래스에 가상 함수가 있을 수 없다는 제약 조건은 무엇을 의미할까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A317C00-13F5-433B-B904-228BA9029D16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57FB91B-42E7-4C26-94C2-5F50B2B89E98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튜플과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집합 클래스의 다른 점은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7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2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9567</TotalTime>
  <Words>2546</Words>
  <Application>Microsoft Office PowerPoint</Application>
  <PresentationFormat>와이드스크린</PresentationFormat>
  <Paragraphs>244</Paragraphs>
  <Slides>35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Arial</vt:lpstr>
      <vt:lpstr>야놀자 야체 R</vt:lpstr>
      <vt:lpstr>맑은 고딕</vt:lpstr>
      <vt:lpstr>야놀자 야체 B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Lumin</dc:creator>
  <cp:lastModifiedBy>Lumin</cp:lastModifiedBy>
  <cp:revision>4415</cp:revision>
  <dcterms:created xsi:type="dcterms:W3CDTF">2017-02-13T14:50:04Z</dcterms:created>
  <dcterms:modified xsi:type="dcterms:W3CDTF">2019-05-22T11:49:35Z</dcterms:modified>
</cp:coreProperties>
</file>