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2"/>
  </p:notesMasterIdLst>
  <p:sldIdLst>
    <p:sldId id="271" r:id="rId2"/>
    <p:sldId id="288" r:id="rId3"/>
    <p:sldId id="289" r:id="rId4"/>
    <p:sldId id="290" r:id="rId5"/>
    <p:sldId id="298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16" r:id="rId14"/>
    <p:sldId id="317" r:id="rId15"/>
    <p:sldId id="318" r:id="rId16"/>
    <p:sldId id="319" r:id="rId17"/>
    <p:sldId id="315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3" r:id="rId47"/>
    <p:sldId id="334" r:id="rId48"/>
    <p:sldId id="335" r:id="rId49"/>
    <p:sldId id="337" r:id="rId50"/>
    <p:sldId id="336" r:id="rId51"/>
    <p:sldId id="338" r:id="rId52"/>
    <p:sldId id="339" r:id="rId53"/>
    <p:sldId id="332" r:id="rId54"/>
    <p:sldId id="340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</p:sldIdLst>
  <p:sldSz cx="12192000" cy="6858000"/>
  <p:notesSz cx="6858000" cy="9144000"/>
  <p:embeddedFontLst>
    <p:embeddedFont>
      <p:font typeface="맑은 고딕" panose="020B0503020000020004" pitchFamily="50" charset="-127"/>
      <p:regular r:id="rId73"/>
      <p:bold r:id="rId74"/>
    </p:embeddedFont>
    <p:embeddedFont>
      <p:font typeface="야놀자 야체 B" panose="02020603020101020101" pitchFamily="18" charset="-127"/>
      <p:bold r:id="rId75"/>
    </p:embeddedFont>
    <p:embeddedFont>
      <p:font typeface="야놀자 야체 R" panose="02020603020101020101" pitchFamily="18" charset="-127"/>
      <p:regular r:id="rId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3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2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시작 주소란 로컬 변수들이 할당되기 시작하는 주소를 말한다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사용되는 레지스터의 명칭 및 용도 등은 아키텍처에 따라 다를 수 있다</a:t>
            </a:r>
            <a:r>
              <a:rPr lang="en-US" altLang="ko-KR" dirty="0"/>
              <a:t>. (</a:t>
            </a:r>
            <a:r>
              <a:rPr lang="ko-KR" altLang="en-US" dirty="0"/>
              <a:t>예를 들면</a:t>
            </a:r>
            <a:r>
              <a:rPr lang="en-US" altLang="ko-KR" dirty="0"/>
              <a:t>, x64</a:t>
            </a:r>
            <a:r>
              <a:rPr lang="ko-KR" altLang="en-US" dirty="0"/>
              <a:t>에서 </a:t>
            </a:r>
            <a:r>
              <a:rPr lang="en-US" altLang="ko-KR" dirty="0"/>
              <a:t>EBP </a:t>
            </a:r>
            <a:r>
              <a:rPr lang="ko-KR" altLang="en-US" dirty="0"/>
              <a:t>레지스터 역할을 하는 </a:t>
            </a:r>
            <a:r>
              <a:rPr lang="en-US" altLang="ko-KR" dirty="0"/>
              <a:t>RBP </a:t>
            </a:r>
            <a:r>
              <a:rPr lang="ko-KR" altLang="en-US" dirty="0"/>
              <a:t>레지스터는 범용 레지스터로 사용된다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7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3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5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구조는</a:t>
            </a:r>
            <a:r>
              <a:rPr lang="en-US" altLang="ko-KR" dirty="0"/>
              <a:t>, </a:t>
            </a:r>
            <a:r>
              <a:rPr lang="ko-KR" altLang="en-US" dirty="0"/>
              <a:t>아키텍처가 따르는 </a:t>
            </a:r>
            <a:r>
              <a:rPr lang="en-US" altLang="ko-KR" dirty="0"/>
              <a:t>ABI</a:t>
            </a:r>
            <a:r>
              <a:rPr lang="ko-KR" altLang="en-US" dirty="0"/>
              <a:t>에 따라 다를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1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대부분의 아키텍처에서는 반환 값을 효율을 위해 레지스터에 저장한다</a:t>
            </a:r>
            <a:r>
              <a:rPr lang="en-US" altLang="ko-KR" dirty="0"/>
              <a:t>. </a:t>
            </a:r>
            <a:r>
              <a:rPr lang="ko-KR" altLang="en-US" dirty="0"/>
              <a:t>레지스터 크기보다 클 경우에는 레지스터 묶음</a:t>
            </a:r>
            <a:r>
              <a:rPr lang="en-US" altLang="ko-KR" dirty="0"/>
              <a:t>(Register pair)</a:t>
            </a:r>
            <a:r>
              <a:rPr lang="ko-KR" altLang="en-US" dirty="0"/>
              <a:t>을 활용하기도 하며</a:t>
            </a:r>
            <a:r>
              <a:rPr lang="en-US" altLang="ko-KR" dirty="0"/>
              <a:t>, </a:t>
            </a:r>
            <a:r>
              <a:rPr lang="ko-KR" altLang="en-US" dirty="0"/>
              <a:t>그래도 안되는 경우에는 스택을 활용한다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어떤 아키텍처에서는</a:t>
            </a:r>
            <a:r>
              <a:rPr lang="en-US" altLang="ko-KR" dirty="0"/>
              <a:t>, </a:t>
            </a:r>
            <a:r>
              <a:rPr lang="ko-KR" altLang="en-US" dirty="0"/>
              <a:t>레지스터를 절대 활용하지 않고 무조건 스택을 활용하기도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9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5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포인터에 의한 함수 호출은 </a:t>
            </a:r>
            <a:r>
              <a:rPr lang="en-US" altLang="ko-KR" dirty="0"/>
              <a:t>Call-by-reference</a:t>
            </a:r>
            <a:r>
              <a:rPr lang="ko-KR" altLang="en-US" dirty="0"/>
              <a:t>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58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5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참조자를 사용하지 않고 여러 객체를 반환하고 싶은 경우에는</a:t>
            </a:r>
            <a:r>
              <a:rPr lang="en-US" altLang="ko-KR" dirty="0"/>
              <a:t>, </a:t>
            </a:r>
            <a:r>
              <a:rPr lang="ko-KR" altLang="en-US" dirty="0"/>
              <a:t>별도의 클래스 객체를 활용하거나 </a:t>
            </a:r>
            <a:r>
              <a:rPr lang="ko-KR" altLang="en-US" dirty="0" err="1"/>
              <a:t>튜플을</a:t>
            </a:r>
            <a:r>
              <a:rPr lang="ko-KR" altLang="en-US" dirty="0"/>
              <a:t> 활용해야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3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컴파일 오류이다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en-US" altLang="ko-KR" dirty="0"/>
              <a:t>DoSomething </a:t>
            </a:r>
            <a:r>
              <a:rPr lang="ko-KR" altLang="en-US" dirty="0"/>
              <a:t>함수의 정의는 이미 정의된 함수를 재정의 하려한다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5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09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32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매개변수 </a:t>
            </a:r>
            <a:r>
              <a:rPr lang="en-US" altLang="ko-KR" dirty="0"/>
              <a:t>str</a:t>
            </a:r>
            <a:r>
              <a:rPr lang="ko-KR" altLang="en-US" dirty="0"/>
              <a:t>은 </a:t>
            </a:r>
            <a:r>
              <a:rPr lang="en-US" altLang="ko-KR" dirty="0"/>
              <a:t>const std::string&amp;</a:t>
            </a:r>
            <a:r>
              <a:rPr lang="ko-KR" altLang="en-US" dirty="0"/>
              <a:t>로 정의하는 것이 좋다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외부에서</a:t>
            </a:r>
            <a:r>
              <a:rPr lang="en-US" altLang="ko-KR" dirty="0"/>
              <a:t>, </a:t>
            </a:r>
            <a:r>
              <a:rPr lang="ko-KR" altLang="en-US" dirty="0"/>
              <a:t>해당 함수가 인자를 변경할 것이라고 오해할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인자로 상수나 </a:t>
            </a:r>
            <a:r>
              <a:rPr lang="en-US" altLang="ko-KR" dirty="0"/>
              <a:t>const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변환이 필요한 객체를 전달할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56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4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문자열의 널 문자처럼 명시적으로 배열의 끝을 나타내는 표시자를 사용하는 방법</a:t>
            </a:r>
            <a:r>
              <a:rPr lang="en-US" altLang="ko-KR" dirty="0"/>
              <a:t>, </a:t>
            </a:r>
            <a:r>
              <a:rPr lang="ko-KR" altLang="en-US" dirty="0"/>
              <a:t>매개변수로 배열의 첫 요소에 대한 포인터와 마지막 요소 다음의 포인터를 받는 방법</a:t>
            </a:r>
            <a:r>
              <a:rPr lang="en-US" altLang="ko-KR" dirty="0"/>
              <a:t>, </a:t>
            </a:r>
            <a:r>
              <a:rPr lang="ko-KR" altLang="en-US" dirty="0"/>
              <a:t>크기 매개변수를 명시적으로 전달받는 방법이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59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47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94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7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auto </a:t>
            </a:r>
            <a:r>
              <a:rPr lang="ko-KR" altLang="en-US" dirty="0"/>
              <a:t>키워드는 </a:t>
            </a:r>
            <a:r>
              <a:rPr lang="en-US" altLang="ko-KR" dirty="0"/>
              <a:t>C++11 </a:t>
            </a:r>
            <a:r>
              <a:rPr lang="ko-KR" altLang="en-US" dirty="0"/>
              <a:t>이후로 의미가 변했다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19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initializer_list</a:t>
            </a:r>
            <a:r>
              <a:rPr lang="en-US" altLang="ko-KR" dirty="0"/>
              <a:t> </a:t>
            </a:r>
            <a:r>
              <a:rPr lang="ko-KR" altLang="en-US" dirty="0"/>
              <a:t>객체끼리 복사나 대입이 일어날 때는</a:t>
            </a:r>
            <a:r>
              <a:rPr lang="en-US" altLang="ko-KR" dirty="0"/>
              <a:t>, </a:t>
            </a:r>
            <a:r>
              <a:rPr lang="ko-KR" altLang="en-US" dirty="0"/>
              <a:t>내부 요소의 복사가 일어나지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69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18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위에서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ko-KR" altLang="en-US" dirty="0" err="1"/>
              <a:t>시그니처를</a:t>
            </a:r>
            <a:r>
              <a:rPr lang="ko-KR" altLang="en-US" dirty="0"/>
              <a:t> </a:t>
            </a:r>
            <a:r>
              <a:rPr lang="en-US" altLang="ko-KR" dirty="0" err="1"/>
              <a:t>SimplePrintf</a:t>
            </a:r>
            <a:r>
              <a:rPr lang="en-US" altLang="ko-KR" dirty="0"/>
              <a:t>(const char* format…)</a:t>
            </a:r>
            <a:r>
              <a:rPr lang="ko-KR" altLang="en-US" dirty="0"/>
              <a:t>로 해도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 형식의 가변 매개변수를 사용할 때는</a:t>
            </a:r>
            <a:r>
              <a:rPr lang="en-US" altLang="ko-KR" dirty="0"/>
              <a:t>, </a:t>
            </a:r>
            <a:r>
              <a:rPr lang="ko-KR" altLang="en-US" dirty="0"/>
              <a:t>반드시 가변 인자에 </a:t>
            </a:r>
            <a:r>
              <a:rPr lang="en-US" altLang="ko-KR" dirty="0"/>
              <a:t>C/C++</a:t>
            </a:r>
            <a:r>
              <a:rPr lang="ko-KR" altLang="en-US" dirty="0"/>
              <a:t> 공통 타입만 사용해야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93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반환된 참조자는 참조하는 객체에 대한 다른 이름일 뿐이다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4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748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함수 내 </a:t>
            </a:r>
            <a:r>
              <a:rPr lang="en-US" altLang="ko-KR" dirty="0"/>
              <a:t>return </a:t>
            </a:r>
            <a:r>
              <a:rPr lang="ko-KR" altLang="en-US" dirty="0"/>
              <a:t>문 모두가 문제이다</a:t>
            </a:r>
            <a:r>
              <a:rPr lang="en-US" altLang="ko-KR" dirty="0"/>
              <a:t>. </a:t>
            </a:r>
            <a:r>
              <a:rPr lang="ko-KR" altLang="en-US" dirty="0"/>
              <a:t>함수 수행이 끝나면 관련 메모리 영역이 해제되므로</a:t>
            </a:r>
            <a:r>
              <a:rPr lang="en-US" altLang="ko-KR" dirty="0"/>
              <a:t>, </a:t>
            </a:r>
            <a:r>
              <a:rPr lang="ko-KR" altLang="en-US" dirty="0"/>
              <a:t>지역 변수에 대한 참조</a:t>
            </a:r>
            <a:r>
              <a:rPr lang="en-US" altLang="ko-KR" dirty="0"/>
              <a:t>/</a:t>
            </a:r>
            <a:r>
              <a:rPr lang="ko-KR" altLang="en-US" dirty="0"/>
              <a:t>포인터를 반환해서는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83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91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67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18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4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 정적 객체에 대해 영 초기화나 상수 초기화가 일어날 경우</a:t>
            </a:r>
            <a:r>
              <a:rPr lang="en-US" altLang="ko-KR" dirty="0"/>
              <a:t>, </a:t>
            </a:r>
            <a:r>
              <a:rPr lang="ko-KR" altLang="en-US" dirty="0"/>
              <a:t>함수 블록이 처음으로 호출되기 전에 초기화가 끝난 상태일 수도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다음번에 객체 선언을 마주쳤을 때</a:t>
            </a:r>
            <a:r>
              <a:rPr lang="en-US" altLang="ko-KR" dirty="0"/>
              <a:t>, </a:t>
            </a:r>
            <a:r>
              <a:rPr lang="ko-KR" altLang="en-US" dirty="0"/>
              <a:t>다시 초기화를 시도한다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미정의이다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35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버전 함수의 반환 타입은 </a:t>
            </a:r>
            <a:r>
              <a:rPr lang="en-US" altLang="ko-KR" dirty="0" err="1"/>
              <a:t>decltype</a:t>
            </a:r>
            <a:r>
              <a:rPr lang="en-US" altLang="ko-KR" dirty="0"/>
              <a:t>(</a:t>
            </a:r>
            <a:r>
              <a:rPr lang="en-US" altLang="ko-KR" dirty="0" err="1"/>
              <a:t>arrRef</a:t>
            </a:r>
            <a:r>
              <a:rPr lang="en-US" altLang="ko-KR" dirty="0"/>
              <a:t>)</a:t>
            </a:r>
            <a:r>
              <a:rPr lang="ko-KR" altLang="en-US" dirty="0"/>
              <a:t>로 지정할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28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24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불가능하다</a:t>
            </a:r>
            <a:r>
              <a:rPr lang="en-US" altLang="ko-KR" dirty="0"/>
              <a:t>. </a:t>
            </a:r>
            <a:r>
              <a:rPr lang="ko-KR" altLang="en-US" dirty="0"/>
              <a:t>두 객체를 더했을 때 반환되는 객체의 타입이 문제에 주어지지 않았기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2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int(*)[5]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70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첫번째 함수는 </a:t>
            </a:r>
            <a:r>
              <a:rPr lang="en-US" altLang="ko-KR" dirty="0"/>
              <a:t>int</a:t>
            </a:r>
            <a:r>
              <a:rPr lang="ko-KR" altLang="en-US" dirty="0"/>
              <a:t>를 반환하며</a:t>
            </a:r>
            <a:r>
              <a:rPr lang="en-US" altLang="ko-KR" dirty="0"/>
              <a:t>, </a:t>
            </a:r>
            <a:r>
              <a:rPr lang="ko-KR" altLang="en-US" dirty="0"/>
              <a:t>두번째 함수는 </a:t>
            </a:r>
            <a:r>
              <a:rPr lang="en-US" altLang="ko-KR" dirty="0"/>
              <a:t>int&amp;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079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해당 호출에 대해</a:t>
            </a:r>
            <a:r>
              <a:rPr lang="en-US" altLang="ko-KR" dirty="0"/>
              <a:t>, </a:t>
            </a:r>
            <a:r>
              <a:rPr lang="ko-KR" altLang="en-US" dirty="0"/>
              <a:t>새로운 함수 프레임을 콜 스택에 추가할 필요가 없다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물론</a:t>
            </a:r>
            <a:r>
              <a:rPr lang="en-US" altLang="ko-KR" dirty="0"/>
              <a:t>, Tail call</a:t>
            </a:r>
            <a:r>
              <a:rPr lang="ko-KR" altLang="en-US" dirty="0"/>
              <a:t>이 프레임 영역을 대신 사용할 때 인자 영역의 값을 </a:t>
            </a:r>
            <a:r>
              <a:rPr lang="ko-KR" altLang="en-US" dirty="0" err="1"/>
              <a:t>바꾼다던지</a:t>
            </a:r>
            <a:r>
              <a:rPr lang="ko-KR" altLang="en-US" dirty="0"/>
              <a:t> 등의 수정이 필요할 수도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Tail call elimination </a:t>
            </a:r>
            <a:r>
              <a:rPr lang="ko-KR" altLang="en-US" dirty="0"/>
              <a:t>지원 여부는 언어와 컴파일러에 따라 다르다</a:t>
            </a:r>
            <a:r>
              <a:rPr lang="en-US" altLang="ko-KR" dirty="0"/>
              <a:t>. (</a:t>
            </a:r>
            <a:r>
              <a:rPr lang="ko-KR" altLang="en-US" dirty="0"/>
              <a:t>언어 명세에 지원이 보장되는 언어도 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489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 err="1"/>
              <a:t>PleaseSomething</a:t>
            </a:r>
            <a:r>
              <a:rPr lang="en-US" altLang="ko-KR" dirty="0"/>
              <a:t> </a:t>
            </a:r>
            <a:r>
              <a:rPr lang="ko-KR" altLang="en-US" dirty="0"/>
              <a:t>호출이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Bar, Var </a:t>
            </a:r>
            <a:r>
              <a:rPr lang="ko-KR" altLang="en-US" dirty="0"/>
              <a:t>호출이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98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Bar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 아니다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Bar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Bar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 아니다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5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모든 </a:t>
            </a:r>
            <a:r>
              <a:rPr lang="en-US" altLang="ko-KR" dirty="0"/>
              <a:t>Var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780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Var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Var</a:t>
            </a:r>
            <a:r>
              <a:rPr lang="ko-KR" altLang="en-US" dirty="0"/>
              <a:t> 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5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76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모든 </a:t>
            </a:r>
            <a:r>
              <a:rPr lang="en-US" altLang="ko-KR" dirty="0"/>
              <a:t>Var </a:t>
            </a:r>
            <a:r>
              <a:rPr lang="ko-KR" altLang="en-US" dirty="0"/>
              <a:t>호출은 </a:t>
            </a:r>
            <a:r>
              <a:rPr lang="en-US" altLang="ko-KR" dirty="0"/>
              <a:t>Tail call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683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ko-KR" altLang="en-US" dirty="0"/>
              <a:t> 오류가 발생한다</a:t>
            </a:r>
            <a:r>
              <a:rPr lang="en-US" altLang="ko-KR" dirty="0"/>
              <a:t>. Factorial </a:t>
            </a:r>
            <a:r>
              <a:rPr lang="ko-KR" altLang="en-US" dirty="0"/>
              <a:t>함수 내부의 </a:t>
            </a:r>
            <a:r>
              <a:rPr lang="en-US" altLang="ko-KR" dirty="0"/>
              <a:t>Factorial </a:t>
            </a:r>
            <a:r>
              <a:rPr lang="ko-KR" altLang="en-US" dirty="0"/>
              <a:t>함수 호출은 </a:t>
            </a:r>
            <a:r>
              <a:rPr lang="en-US" altLang="ko-KR" dirty="0"/>
              <a:t>Tail call</a:t>
            </a:r>
            <a:r>
              <a:rPr lang="ko-KR" altLang="en-US" dirty="0"/>
              <a:t>이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56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컴파일러의 최적화가 일어났을 경우</a:t>
            </a:r>
            <a:r>
              <a:rPr lang="en-US" altLang="ko-KR" dirty="0"/>
              <a:t>, </a:t>
            </a:r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ko-KR" altLang="en-US" dirty="0"/>
              <a:t> 문제가 발생하지 않는다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232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따른 프로그램의 동작에는 전혀 차이가 없다는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복사가 생략되던 생략되지 않던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따른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동작은 동일하다는 의미이다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추가한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Side-effect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고려되지 않는다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044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RVO</a:t>
            </a:r>
            <a:r>
              <a:rPr lang="ko-KR" altLang="en-US" dirty="0"/>
              <a:t>가 일어날 때</a:t>
            </a:r>
            <a:r>
              <a:rPr lang="en-US" altLang="ko-KR" dirty="0"/>
              <a:t>, </a:t>
            </a:r>
            <a:r>
              <a:rPr lang="ko-KR" altLang="en-US" dirty="0"/>
              <a:t>함수의 반환 경로가 여러 개일 수 있다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모든 객체는 </a:t>
            </a:r>
            <a:r>
              <a:rPr lang="en-US" altLang="ko-KR" dirty="0"/>
              <a:t>return</a:t>
            </a:r>
            <a:r>
              <a:rPr lang="ko-KR" altLang="en-US" dirty="0"/>
              <a:t> 문 안에서 익명으로 생성되어야 한다</a:t>
            </a:r>
            <a:r>
              <a:rPr lang="en-US" altLang="ko-KR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71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기본 생성자 </a:t>
            </a:r>
            <a:r>
              <a:rPr lang="en-US" altLang="ko-KR" dirty="0"/>
              <a:t>1</a:t>
            </a:r>
            <a:r>
              <a:rPr lang="ko-KR" altLang="en-US" dirty="0"/>
              <a:t>번이 호출되는게 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10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기본 생성자 </a:t>
            </a:r>
            <a:r>
              <a:rPr lang="en-US" altLang="ko-KR" dirty="0"/>
              <a:t>1</a:t>
            </a:r>
            <a:r>
              <a:rPr lang="ko-KR" altLang="en-US" dirty="0"/>
              <a:t>번이 호출되는게 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965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238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NRVO</a:t>
            </a:r>
            <a:r>
              <a:rPr lang="ko-KR" altLang="en-US" dirty="0"/>
              <a:t>를 사용할 때는</a:t>
            </a:r>
            <a:r>
              <a:rPr lang="en-US" altLang="ko-KR" dirty="0"/>
              <a:t>, </a:t>
            </a:r>
            <a:r>
              <a:rPr lang="ko-KR" altLang="en-US" dirty="0"/>
              <a:t>함수의 모든 경로에서 모두 동일한 객체를 반환하고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192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0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023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095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612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11 </a:t>
            </a:r>
            <a:r>
              <a:rPr lang="ko-KR" altLang="en-US" dirty="0"/>
              <a:t>또는</a:t>
            </a:r>
            <a:r>
              <a:rPr lang="en-US" altLang="ko-KR" dirty="0"/>
              <a:t> 1. </a:t>
            </a:r>
            <a:r>
              <a:rPr lang="ko-KR" altLang="en-US" dirty="0"/>
              <a:t>아무것도 출력되지 않을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972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650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35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main </a:t>
            </a:r>
            <a:r>
              <a:rPr lang="ko-KR" altLang="en-US" dirty="0"/>
              <a:t>함수의 마지막 </a:t>
            </a:r>
            <a:r>
              <a:rPr lang="en-US" altLang="ko-KR" dirty="0"/>
              <a:t>Calculate </a:t>
            </a:r>
            <a:r>
              <a:rPr lang="ko-KR" altLang="en-US" dirty="0"/>
              <a:t>함수 선언에서</a:t>
            </a:r>
            <a:r>
              <a:rPr lang="en-US" altLang="ko-KR" dirty="0"/>
              <a:t>, “divider” </a:t>
            </a:r>
            <a:r>
              <a:rPr lang="ko-KR" altLang="en-US" dirty="0"/>
              <a:t>매개변수의 기본 인자 값을 재정의하고 있기 때문에</a:t>
            </a:r>
            <a:r>
              <a:rPr lang="en-US" altLang="ko-KR" dirty="0"/>
              <a:t>, </a:t>
            </a:r>
            <a:r>
              <a:rPr lang="ko-KR" altLang="en-US" dirty="0"/>
              <a:t>컴파일 오류이다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660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3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32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정상적으로 </a:t>
            </a:r>
            <a:r>
              <a:rPr lang="en-US" altLang="ko-KR" dirty="0"/>
              <a:t>20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350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과</a:t>
            </a:r>
            <a:r>
              <a:rPr lang="en-US" altLang="ko-KR" dirty="0"/>
              <a:t> 900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95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967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C++</a:t>
            </a:r>
            <a:r>
              <a:rPr lang="ko-KR" altLang="en-US" dirty="0"/>
              <a:t>에서 컴파일의 가장 기초 단위</a:t>
            </a:r>
            <a:r>
              <a:rPr lang="en-US" altLang="ko-KR" dirty="0"/>
              <a:t>. </a:t>
            </a:r>
            <a:r>
              <a:rPr lang="ko-KR" altLang="en-US" dirty="0"/>
              <a:t>단일 소스 파일과 필요한 헤더 파일들로 구성되며</a:t>
            </a:r>
            <a:r>
              <a:rPr lang="en-US" altLang="ko-KR" dirty="0"/>
              <a:t>, </a:t>
            </a:r>
            <a:r>
              <a:rPr lang="ko-KR" altLang="en-US" dirty="0"/>
              <a:t>단일 번역 단위는 하나의 오브젝트 파일이나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실행 가능 파일로 변환될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05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9 - Variable &amp; Function)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범위에서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처음으로 아래와 같은 방식으로 선언된 이름들은 모두 외부 연결 방식을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6E6BEA-C83F-46D5-B7D9-673983849D17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5797C8-086C-45E1-B0F3-12229008915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변수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47F2A-6600-438F-9FA9-10BD1819D08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B7AC86-340B-4170-9E1F-7916CB8F5D9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D64B8-EF79-4C5F-A217-7F55285F7CA5}"/>
              </a:ext>
            </a:extLst>
          </p:cNvPr>
          <p:cNvSpPr txBox="1"/>
          <p:nvPr/>
        </p:nvSpPr>
        <p:spPr>
          <a:xfrm>
            <a:off x="279918" y="3294005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연결 방식을 가지는 변수나 함수는 언어 연결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(language 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21C465-8958-4D5B-ACEF-5D5FDFBB5789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8AD66B-0C2C-4EB6-B46B-FC5613FBE3F5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언어로 작성된 번역 단위에 링크하는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8F14FE-8324-45BE-B5F7-7D7E4CFBE8A5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9B5BE6-7D34-4E3C-8DBD-0CD330F72D8E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확실하게 지원이 보증되는 언어 연결 방식에는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C/C++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2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0" grpId="0"/>
      <p:bldP spid="19" grpId="0"/>
      <p:bldP spid="24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D15963-D348-411D-B272-A0AFCA3FE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162" y="1754859"/>
            <a:ext cx="8067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7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프레임이란 무엇을 말하는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사용하는 스택 영역으로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실행되기 전에 스택 프레임이 열리고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실행된 후에 닫히게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50470B-C0FA-4E77-A0BC-6C4993386D6B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프레임 포인터란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131B5CB-F8AE-4E85-A3B0-7319C4D00DBF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2CED67-6182-4ADE-B029-697C37004F27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스택 프레임의 로컬 시작 주소를 가리키는 포인터이다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값을 담는데 보통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EBP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레지스터가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87396-1212-48BF-A099-4C841D62B1A8}"/>
              </a:ext>
            </a:extLst>
          </p:cNvPr>
          <p:cNvSpPr txBox="1"/>
          <p:nvPr/>
        </p:nvSpPr>
        <p:spPr>
          <a:xfrm>
            <a:off x="279918" y="4125133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포인터란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CC9C2-9493-4D79-B220-B948D36DEBF6}"/>
              </a:ext>
            </a:extLst>
          </p:cNvPr>
          <p:cNvCxnSpPr/>
          <p:nvPr/>
        </p:nvCxnSpPr>
        <p:spPr>
          <a:xfrm>
            <a:off x="876981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337CBE-6EFB-4B3F-92D1-67A7FC44A318}"/>
              </a:ext>
            </a:extLst>
          </p:cNvPr>
          <p:cNvSpPr txBox="1"/>
          <p:nvPr/>
        </p:nvSpPr>
        <p:spPr>
          <a:xfrm>
            <a:off x="1592329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스택 꼭지점의 주소를 가리키는 포인터이다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주소 값을 담는데 보통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ESP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레지스터가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9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5" grpId="0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Function prologue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본문이 실행되기 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사용하기 위해 레지스터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스택을 준비하는 일련의 코드를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252F1-613F-43AE-95B4-34D6DF4686CC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prologue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일반적으로 아래 작업들을 포함한다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D10DF3-F123-452F-990B-972E628C41F2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9AD61F-2578-4A6C-A316-CF9FDD52EF8F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실행 중인 함수의 프레임 포인터를 스택에 저장한다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A58741-41F0-4861-9C5E-2AB3489B8C43}"/>
              </a:ext>
            </a:extLst>
          </p:cNvPr>
          <p:cNvCxnSpPr/>
          <p:nvPr/>
        </p:nvCxnSpPr>
        <p:spPr>
          <a:xfrm>
            <a:off x="876981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4048D6-50FF-4C00-9F0C-7AE05259FA7E}"/>
              </a:ext>
            </a:extLst>
          </p:cNvPr>
          <p:cNvSpPr txBox="1"/>
          <p:nvPr/>
        </p:nvSpPr>
        <p:spPr>
          <a:xfrm>
            <a:off x="1592329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포인터의 값을 프레임 포인터에 복사한다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A0750A-5C6A-424C-BDBD-E2AE7EF98AD1}"/>
              </a:ext>
            </a:extLst>
          </p:cNvPr>
          <p:cNvCxnSpPr/>
          <p:nvPr/>
        </p:nvCxnSpPr>
        <p:spPr>
          <a:xfrm>
            <a:off x="876981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E789B-6A67-45C7-9B6B-007419F5959B}"/>
              </a:ext>
            </a:extLst>
          </p:cNvPr>
          <p:cNvSpPr txBox="1"/>
          <p:nvPr/>
        </p:nvSpPr>
        <p:spPr>
          <a:xfrm>
            <a:off x="1592329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 포인터 값을 사용할 스택 프레임 크기만큼 이동시킨다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5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4" grpId="0"/>
      <p:bldP spid="17" grpId="0"/>
      <p:bldP spid="19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Function epilogue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본문이 수행된 후에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호출되기 전으로 스택과 레지스터를 복원하는 일련의 코드를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50470B-C0FA-4E77-A0BC-6C4993386D6B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Function epilogue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일반적으로 아래 작업들을 포함한다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4FA614-247D-4BF2-9BAD-29C3DC0C2B70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750D38-1F54-47AE-A2D4-8C987C93220F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프레임 포인터 값을 스택 포인터에 복사한다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863223-E6E0-4A31-B1FC-1FE3DD7D239C}"/>
              </a:ext>
            </a:extLst>
          </p:cNvPr>
          <p:cNvCxnSpPr/>
          <p:nvPr/>
        </p:nvCxnSpPr>
        <p:spPr>
          <a:xfrm>
            <a:off x="876981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30AB2E-D5CD-49DE-A360-641AB61E813A}"/>
              </a:ext>
            </a:extLst>
          </p:cNvPr>
          <p:cNvSpPr txBox="1"/>
          <p:nvPr/>
        </p:nvSpPr>
        <p:spPr>
          <a:xfrm>
            <a:off x="1592329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스택에서 이전 프레임 포인터 값을 가져와서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프레임 포인터 값을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prologue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이전으로 되돌린다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E18520-5AA9-4CFE-86E7-5AF69E1C90DE}"/>
              </a:ext>
            </a:extLst>
          </p:cNvPr>
          <p:cNvCxnSpPr/>
          <p:nvPr/>
        </p:nvCxnSpPr>
        <p:spPr>
          <a:xfrm>
            <a:off x="876981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EC5887-B18D-4881-AA1D-0197A29ECF0A}"/>
              </a:ext>
            </a:extLst>
          </p:cNvPr>
          <p:cNvSpPr txBox="1"/>
          <p:nvPr/>
        </p:nvSpPr>
        <p:spPr>
          <a:xfrm>
            <a:off x="1592329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프레임의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PC(Return address)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스택에서 가져와서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제어를 호출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(Caller)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넘긴다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0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5" grpId="0"/>
      <p:bldP spid="15" grpId="0"/>
      <p:bldP spid="18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상에서 스택 프레임은 어떤 구조를 띄고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07F778-1F93-42C9-BEC2-0B9BEEFCB645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14BE45-894D-42FE-9C47-0896ACC617E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전달된 인자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전달받은 매개변수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들이 저장되는 영역이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EEC1CD-AB63-4572-893C-F4EAE8B54F84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AB8D2C-4377-48B4-B7E4-A53675D54FDC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Return Address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그 위에 저장된다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6680DD8-FF6A-4A73-893A-774EC0F97625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6FD184-1F45-472C-A72B-9808981EBB49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함수의 지역 변수들이 저장될 수 있는 영역이 그 위에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5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Function frame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값은 스택 프레임 어디에 저장되는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07F778-1F93-42C9-BEC2-0B9BEEFCB645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14BE45-894D-42FE-9C47-0896ACC617E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전달받은 매개변수 영역 끝에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숨겨진 매개변수인 반환 값이 저장되는 위치를 가리키는 포인터가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EEC1CD-AB63-4572-893C-F4EAE8B54F84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AB8D2C-4377-48B4-B7E4-A53675D54FDC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호출되는 함수는 반환 값을 저장하기 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자신의 프레임 영역에 반환 값을 저장하기 위한 영역을 할당할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6680DD8-FF6A-4A73-893A-774EC0F97625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6FD184-1F45-472C-A72B-9808981EBB49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호출이 끝나면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값이 저장되는 영역에 위치한 값을 포인터가 가리키는 값에 복사한다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91918-DA7F-4326-AB9A-376DD673BDE4}"/>
              </a:ext>
            </a:extLst>
          </p:cNvPr>
          <p:cNvSpPr txBox="1"/>
          <p:nvPr/>
        </p:nvSpPr>
        <p:spPr>
          <a:xfrm>
            <a:off x="279918" y="566536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값이 저장되는 영역은 아키텍처의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ABI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따라 다를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A304C-B079-4473-BBE3-3C87AA8C916C}"/>
              </a:ext>
            </a:extLst>
          </p:cNvPr>
          <p:cNvSpPr txBox="1"/>
          <p:nvPr/>
        </p:nvSpPr>
        <p:spPr>
          <a:xfrm>
            <a:off x="279918" y="4064660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호출되는 함수의 스택 프레임은 누가 생성하고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최종적으로 누가 해제하는 걸까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32C165-9A39-4DDA-9E11-6C6EA9187EA6}"/>
              </a:ext>
            </a:extLst>
          </p:cNvPr>
          <p:cNvCxnSpPr/>
          <p:nvPr/>
        </p:nvCxnSpPr>
        <p:spPr>
          <a:xfrm>
            <a:off x="876981" y="51359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A56F9-91EF-4A33-8CE5-E4EF1941E2C1}"/>
              </a:ext>
            </a:extLst>
          </p:cNvPr>
          <p:cNvSpPr txBox="1"/>
          <p:nvPr/>
        </p:nvSpPr>
        <p:spPr>
          <a:xfrm>
            <a:off x="1592329" y="48957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아키텍처에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 다르지만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보통은 모두 호출한 함수가 작업을 맡는다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개수를 알고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4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31" grpId="0"/>
      <p:bldP spid="15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참조자라면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매개변수는 인자와 결합하며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않으면 값 복사가 일어난다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초기화되는 방식은 변수가 초기화되는 방식과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FF98C-07DA-499E-B63C-AAC2A58CA055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매개변수가 참조자면 인자를 참조 형태로 전달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(pass-by-reference)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D63DE0-62AE-48DB-9FC9-B634955FDC4D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798011-554D-48EF-8042-A98CD6A4556F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참조로 호출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(call-by-reference)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394B3-A121-4DA4-9114-66B2BA2A296E}"/>
              </a:ext>
            </a:extLst>
          </p:cNvPr>
          <p:cNvSpPr txBox="1"/>
          <p:nvPr/>
        </p:nvSpPr>
        <p:spPr>
          <a:xfrm>
            <a:off x="279918" y="4125133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 값이 복사되면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매개변수와 인자는 서로 독립적인 객체가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C894B0-1018-4E39-90C6-D7F05A14D300}"/>
              </a:ext>
            </a:extLst>
          </p:cNvPr>
          <p:cNvCxnSpPr/>
          <p:nvPr/>
        </p:nvCxnSpPr>
        <p:spPr>
          <a:xfrm>
            <a:off x="876981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B09E5-55C1-48D8-AF98-270104B692EC}"/>
              </a:ext>
            </a:extLst>
          </p:cNvPr>
          <p:cNvSpPr txBox="1"/>
          <p:nvPr/>
        </p:nvSpPr>
        <p:spPr>
          <a:xfrm>
            <a:off x="1592329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인자를 값으로 전달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(pass-by-value)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한다고 표현한다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6F0286B-6543-48E4-9213-9722352A8BEE}"/>
              </a:ext>
            </a:extLst>
          </p:cNvPr>
          <p:cNvCxnSpPr/>
          <p:nvPr/>
        </p:nvCxnSpPr>
        <p:spPr>
          <a:xfrm>
            <a:off x="902119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4295C3-254D-4448-BA61-9A1D15F44B59}"/>
              </a:ext>
            </a:extLst>
          </p:cNvPr>
          <p:cNvSpPr txBox="1"/>
          <p:nvPr/>
        </p:nvSpPr>
        <p:spPr>
          <a:xfrm>
            <a:off x="1617467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값으로 호출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(call-by-value)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8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  <p:bldP spid="14" grpId="0"/>
      <p:bldP spid="15" grpId="0"/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매개변수가 있는 함수를 호출할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인자를 어떤 형태로 전달할까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포인터는 비참조자 타입처럼 행동하므로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 같은 포인터 값을 사용할 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인자와 매개변수는 서로 다른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996D97-4A50-4945-84E5-ADA087DB0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607" y="2524432"/>
            <a:ext cx="5596785" cy="35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 시 객체의 복사를 방지할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F3B18F-80B6-4625-9B58-4CBC893B9C1E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E08A9-8203-44F7-A659-F9E47C9648A2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크기가 매우 큰 객체이거나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복사할 수 없는 객체를 매개변수로 필요로 할 때 참조자를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275AFC-EB34-4D85-B214-FDC46A484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2524432"/>
            <a:ext cx="82677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Lifetime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모든 객체는 수명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(lifetime)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(lifetime)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런타임 속성이며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실행 도중 수명이 시작되는 지점과 끝나는 지점이 결정된다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객체의 수명은 저장 기간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(storage duration)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동일하거나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기간 내에서 시작과 끝이 이루어진다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기간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(storage duration)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저장소가 지속되는 기간을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여러 객체를 반환하게 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DE581F-5EEA-4291-B20C-5664DD7EB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1754859"/>
            <a:ext cx="7534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문제점이 없다면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버전의 함수가 호출될까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216E69-8A7F-4984-9044-7D6DA50AF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1754859"/>
            <a:ext cx="5905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초기화할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초기화와 마찬가지로 상위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무시된다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624612-18CC-4B25-AF40-8CF583904966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7CBE38-E25C-4C7A-A5C3-1B2E9B658438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타입에 상위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명시해도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const/const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객체를 모두 전달할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2D096B-6480-48F6-B034-19A494484D87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42A910-9F9F-483A-B68F-0C3332B9B22D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 바라볼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있는 매개변수와 없는 매개변수에 차이점이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다른 초기화와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매개변수에서도 하위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무시되지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38A682-A669-4A77-B906-E5FA4634F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1754859"/>
            <a:ext cx="8134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E19785-0F27-43F1-A875-57BF9D9A9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62" y="1754859"/>
            <a:ext cx="6162675" cy="466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5BDF4-A731-4D65-8281-CD7E9ABB51AC}"/>
              </a:ext>
            </a:extLst>
          </p:cNvPr>
          <p:cNvSpPr txBox="1"/>
          <p:nvPr/>
        </p:nvSpPr>
        <p:spPr>
          <a:xfrm>
            <a:off x="279917" y="2529492"/>
            <a:ext cx="1100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변경하지 않을 경우에는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매개변수를 사용해야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14DD9-9B28-4E67-BB73-AB4BCE32D2D4}"/>
              </a:ext>
            </a:extLst>
          </p:cNvPr>
          <p:cNvCxnSpPr/>
          <p:nvPr/>
        </p:nvCxnSpPr>
        <p:spPr>
          <a:xfrm>
            <a:off x="876981" y="36007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550CD-EDA0-4D8E-A6A0-97C35C5CDFE7}"/>
              </a:ext>
            </a:extLst>
          </p:cNvPr>
          <p:cNvSpPr txBox="1"/>
          <p:nvPr/>
        </p:nvSpPr>
        <p:spPr>
          <a:xfrm>
            <a:off x="1592329" y="33606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변경하지 않는 매개변수를 일반 참조자로 선언하면 무엇이 문제가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3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배열은 복사할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14DD9-9B28-4E67-BB73-AB4BCE32D2D4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550CD-EDA0-4D8E-A6A0-97C35C5CDFE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연산에 사용할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배열이 배열 첫 요소에 대한 포인터로 변환된다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09A86B-3C68-4820-A234-5B4E528982C0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8AAB36-CF1A-40DE-8B5B-204725A8ADCC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함수에 전달할 때도 실제로는 배열의 첫 요소에 대한 포인터를 전달하게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9BD4E2-7789-4D74-94C9-F0AC923E7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3294005"/>
            <a:ext cx="6457950" cy="9334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99BB78-6960-480A-9968-976333AECE43}"/>
              </a:ext>
            </a:extLst>
          </p:cNvPr>
          <p:cNvCxnSpPr/>
          <p:nvPr/>
        </p:nvCxnSpPr>
        <p:spPr>
          <a:xfrm>
            <a:off x="876981" y="47755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36178D-CF69-471B-8A5B-09E65E42BF3E}"/>
              </a:ext>
            </a:extLst>
          </p:cNvPr>
          <p:cNvSpPr txBox="1"/>
          <p:nvPr/>
        </p:nvSpPr>
        <p:spPr>
          <a:xfrm>
            <a:off x="1592329" y="45353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함수들의 매개변수는 모두 동일한 타입의 매개변수이다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80FBFC-E946-4049-BB5E-46C5C1B12773}"/>
              </a:ext>
            </a:extLst>
          </p:cNvPr>
          <p:cNvCxnSpPr/>
          <p:nvPr/>
        </p:nvCxnSpPr>
        <p:spPr>
          <a:xfrm>
            <a:off x="876981" y="55451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5F137D-BBA9-4EA2-9758-650A14813DF8}"/>
              </a:ext>
            </a:extLst>
          </p:cNvPr>
          <p:cNvSpPr txBox="1"/>
          <p:nvPr/>
        </p:nvSpPr>
        <p:spPr>
          <a:xfrm>
            <a:off x="1592329" y="53049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차원 지정은 문서화에 도움이 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 매개변수 타입 해석 시에는 무시된다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92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18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포인터로 전달하기 때문에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함수에서는 전달받는 배열의 크기를 알 수가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14DD9-9B28-4E67-BB73-AB4BCE32D2D4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550CD-EDA0-4D8E-A6A0-97C35C5CDFE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전달받은 배열의 크기를 알아내기 위한 방법에는 어떤 것들이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1D588-FB8B-4F3F-9F78-2A7038B599F5}"/>
              </a:ext>
            </a:extLst>
          </p:cNvPr>
          <p:cNvSpPr txBox="1"/>
          <p:nvPr/>
        </p:nvSpPr>
        <p:spPr>
          <a:xfrm>
            <a:off x="275204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매개변수도 배열에 대한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타입으로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AEF14D-1F60-48A7-923D-5D459CF47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12" y="3355560"/>
            <a:ext cx="8334375" cy="206692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8A9C61-C621-441D-85A9-21218CA3F69D}"/>
              </a:ext>
            </a:extLst>
          </p:cNvPr>
          <p:cNvCxnSpPr/>
          <p:nvPr/>
        </p:nvCxnSpPr>
        <p:spPr>
          <a:xfrm>
            <a:off x="876981" y="597055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D3813A-262B-4A49-8A82-F668F9B51C72}"/>
              </a:ext>
            </a:extLst>
          </p:cNvPr>
          <p:cNvSpPr txBox="1"/>
          <p:nvPr/>
        </p:nvSpPr>
        <p:spPr>
          <a:xfrm>
            <a:off x="1592329" y="573039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차원 크기는 배열 타입의 일부분이므로 생략되거나 무시되지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7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3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다차원 배열을 함수 매개변수에 전달하면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배열을 가리키는 포인터로 변환된다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724F1-7F44-437A-9CB1-30F70E80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5" y="1754859"/>
            <a:ext cx="6305550" cy="7048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3A5616-C4C3-4A67-8E74-A8380603E8D1}"/>
              </a:ext>
            </a:extLst>
          </p:cNvPr>
          <p:cNvCxnSpPr/>
          <p:nvPr/>
        </p:nvCxnSpPr>
        <p:spPr>
          <a:xfrm>
            <a:off x="876981" y="54016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0E35CA-3B0B-4733-9492-5FE9D65F0001}"/>
              </a:ext>
            </a:extLst>
          </p:cNvPr>
          <p:cNvSpPr txBox="1"/>
          <p:nvPr/>
        </p:nvSpPr>
        <p:spPr>
          <a:xfrm>
            <a:off x="1592329" y="51615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함수들의 매개변수는 모두 동일한 타입의 매개변수이다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255075-AE0B-44DF-8352-6F01B549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87" y="2767617"/>
            <a:ext cx="6905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가변 매개변수를 정의하기 위해서는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F8469B-3D18-4C49-8B18-EC8BCB62F834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5A59E-0F3B-4497-9573-C3D5850CDA1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전달받는 인자가 모두 동일한 타입이라면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61C7C5-A12F-4D61-B47A-604C0A60DE81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80EF48-3148-438D-9E6D-B8DF5E29DEA2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전달받는 인자의 타입이 다양하다면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가변인자 템플릿을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033DF8-7DF2-464C-870F-720895E00A27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374DA4-2BFF-4D35-AC45-38D7D9FCF1E8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형식의 가변 매개변수를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1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타입의 가변 인자를 전달받을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F138B7-794E-4F21-8EF9-02CB602E8E57}"/>
              </a:ext>
            </a:extLst>
          </p:cNvPr>
          <p:cNvCxnSpPr/>
          <p:nvPr/>
        </p:nvCxnSpPr>
        <p:spPr>
          <a:xfrm>
            <a:off x="876981" y="59891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0852B9-753A-49D1-8444-64F4C978A689}"/>
              </a:ext>
            </a:extLst>
          </p:cNvPr>
          <p:cNvSpPr txBox="1"/>
          <p:nvPr/>
        </p:nvSpPr>
        <p:spPr>
          <a:xfrm>
            <a:off x="1592329" y="57489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전달하고자 하는 값들을 중괄호로 둘러싸서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전달한다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479FE-89CE-4B8F-8BE6-8C1FFC8C3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754859"/>
            <a:ext cx="7429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Lifetime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자동 저장소는 코드 블록이 시작될 때 생성되며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블록이 끝날 때 소멸된다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지역 객체는 자동 저장소의 기간을 따라 수명이 결정된다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(automatic storage duration)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선언 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자동 저장소 기간을 따르는 것이 가능했다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선언 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register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컴파일러에게 객체 값을 레지스터에 저장하도록 요청할 수 있었다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6AFA66-AD6F-4FE6-B092-7F637E4C2ED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E4C0F2-4167-49FA-8622-AE2727B7358B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register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 폐지 예정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(deprecated)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initializer_list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타입의 가변 인자를 전달받을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96CA6A-0886-4A99-AF51-188BF3890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603"/>
              </p:ext>
            </p:extLst>
          </p:nvPr>
        </p:nvGraphicFramePr>
        <p:xfrm>
          <a:off x="886408" y="1754859"/>
          <a:ext cx="10378624" cy="435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731">
                  <a:extLst>
                    <a:ext uri="{9D8B030D-6E8A-4147-A177-3AD203B41FA5}">
                      <a16:colId xmlns:a16="http://schemas.microsoft.com/office/drawing/2014/main" val="1696484083"/>
                    </a:ext>
                  </a:extLst>
                </a:gridCol>
                <a:gridCol w="6182893">
                  <a:extLst>
                    <a:ext uri="{9D8B030D-6E8A-4147-A177-3AD203B41FA5}">
                      <a16:colId xmlns:a16="http://schemas.microsoft.com/office/drawing/2014/main" val="1109904555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3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연산의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846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T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타입 요소를 가진 빈 리스트로 기본 초기화한다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5378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{a, b, c};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지정한 값들의 복사본을 가지는 리스트를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3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initializer_list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&lt;T&gt; 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(lst2);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‘lst2’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공유하는 리스트를 생성한다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8654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 = lst2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</a:t>
                      </a: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가 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‘lst2’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의 요소를 공유하도록 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0367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lst.size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리스트의 요소 수를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29944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lst.begin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리스트의 첫 요소에 대한 포인터를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94173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lst.end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()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리스트의 마지막 요소 다음 위치에 대한 포인터를 반환한다</a:t>
                      </a: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  <a:cs typeface="+mn-cs"/>
                        </a:rPr>
                        <a:t>.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야놀자 야체 R" panose="02020603020101020101" pitchFamily="18" charset="-127"/>
                        <a:ea typeface="야놀자 야체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7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4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 개수의 숫자들을 모두 더한 결과를 반환하는 함수를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210DF3-3A38-46CE-A843-7940DEBD6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823" y="1754859"/>
            <a:ext cx="7116353" cy="45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Parameter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형식의 가변 매개변수를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E3A03-FB37-44B7-9BD3-8133B2B3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57" y="1754859"/>
            <a:ext cx="5217686" cy="40004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63034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60632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언어와의 호환성 목적이 아니라면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사용하지 않는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0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함수에서 값이 반환될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변수와 매개변수가 초기화되는 방법과 동일하게 반환된다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반환되는 값은 임시 객체이며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객체가 함수를 호출한 쪽으로 전달된다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6CDCC-18E6-4E60-BE36-281806EF5103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참조자가 반환될 때는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0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A7313A-9A04-47D0-A96D-22D4F1451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1754859"/>
            <a:ext cx="7258050" cy="34861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B7E492-45CB-4B4E-A0A8-DBE853164AD5}"/>
              </a:ext>
            </a:extLst>
          </p:cNvPr>
          <p:cNvCxnSpPr/>
          <p:nvPr/>
        </p:nvCxnSpPr>
        <p:spPr>
          <a:xfrm>
            <a:off x="876981" y="57890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F3EC6B-51C1-4E22-B0AA-43E9EC8233D3}"/>
              </a:ext>
            </a:extLst>
          </p:cNvPr>
          <p:cNvSpPr txBox="1"/>
          <p:nvPr/>
        </p:nvSpPr>
        <p:spPr>
          <a:xfrm>
            <a:off x="1592329" y="55489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매개변수와 반환 값이 모두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함수를 호출하거나 결과가 반환될 때 복사는 일어나지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65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F5ADBD-5320-40D9-8412-E89B19E51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7" y="1754859"/>
            <a:ext cx="5610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 참조자를 반환하는 함수의 결과는 좌변 값이다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 참조자를 제외한 함수의 결과는 우변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D51EDB-8EA5-44B2-9484-6EC9FFC5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762" y="2524432"/>
            <a:ext cx="5324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main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값은 무엇을 의미할까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성공을 나타내지만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외의 값은 시스템에 따라 의미가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B3A34-E023-4AC1-8354-8C4D5EC8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3294005"/>
            <a:ext cx="6381750" cy="29241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D17767-8424-4BF4-AC14-D6111EA06A46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496759-F4EC-4924-8517-53CACFE2521A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 독립적인 값을 얻기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#define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정의된 상수를 이용한다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배열을 반환할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배열은 복사 불가능하므로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배열을 반환할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638F6E-80E4-40C5-8620-C657A6C9D79E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117A63-8D78-4919-851D-A4C965976E04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대한 포인터나 참조자를 반환하는 것은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D9760-17FA-4B64-B164-2F996BE32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2" y="3294005"/>
            <a:ext cx="78390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알아보기가 너무 어렵다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하면 조금 더 알아보기 편하게 알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374F3E-23F9-43DD-9243-B05D0BD4D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2524432"/>
            <a:ext cx="7696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Lifetime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저장소는 프로그램이 시작할 때 생성되며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프로그램이 끝날 때 소멸한다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 지역 정적 객체는 해당 저장소 기간을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(static storage duration)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객체는 제어가 객체 선언을 처음으로 지나갈 때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객체가 초기화된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선언을 건너뛰게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(skipped)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6AFA66-AD6F-4FE6-B092-7F637E4C2ED8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E4C0F2-4167-49FA-8622-AE2727B7358B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객체가 초기화될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예외나 오류가 발생하면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6E6A92-EDF3-4044-8BCF-F8792A721AA6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AAB133-B4E9-4DF3-9637-7023F2F5E6C8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객체가 초기화될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재귀적으로 초기화 중인 블록에 진입하면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7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  <p:bldP spid="14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 추가된 후행 반환 형식으로 함수를 선언할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“auto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-&gt;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12B9A3-222D-416A-963B-3D9BF888A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524432"/>
            <a:ext cx="7162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 추가된 반환 형식 연역 기능을 사용할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7A09E-7F29-40ED-A8D5-6C8DD295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1754859"/>
            <a:ext cx="6791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임의의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“Foo”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“Bar”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객체를 받아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객체를 더한 객체의 타입 객체를 반환한다고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82695B-89CF-4D76-800A-07110410821A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912EAE-4449-4F59-AF7A-EDD9CAB2B997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443FF-848E-4AE7-A949-4C6C4BFF4CF1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방법으로는 함수를 정의할 수가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BEBB11-DF4D-4476-8123-3412272D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37" y="4125133"/>
            <a:ext cx="6257925" cy="14763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C2A08C-9798-47E5-BEAA-2E8BB4E5F088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53A36F-AC5B-49FA-BFA0-68384E064CCC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후행 반환 형식을 활용할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3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함수의 반환 형식에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응용하는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13E33C-051E-4586-A016-460B995F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7" y="1754859"/>
            <a:ext cx="6791325" cy="20669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FE7609-56D6-49E0-8E04-EE9D850E7471}"/>
              </a:ext>
            </a:extLst>
          </p:cNvPr>
          <p:cNvCxnSpPr/>
          <p:nvPr/>
        </p:nvCxnSpPr>
        <p:spPr>
          <a:xfrm>
            <a:off x="876981" y="43698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0C0945-A1A1-4A74-926B-E3ACDDEBB3B1}"/>
              </a:ext>
            </a:extLst>
          </p:cNvPr>
          <p:cNvSpPr txBox="1"/>
          <p:nvPr/>
        </p:nvSpPr>
        <p:spPr>
          <a:xfrm>
            <a:off x="1592329" y="41296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함수의 반환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8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Return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 있는 각 함수를 호출했을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차이점을 보일까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ED5BE7-093F-4023-8DAD-4CAAB76FA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50" y="1754859"/>
            <a:ext cx="5448300" cy="32099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B128B3E-A636-4DCB-A1D8-DFA59827C872}"/>
              </a:ext>
            </a:extLst>
          </p:cNvPr>
          <p:cNvCxnSpPr/>
          <p:nvPr/>
        </p:nvCxnSpPr>
        <p:spPr>
          <a:xfrm>
            <a:off x="876981" y="55128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0E0349-899C-445F-B234-AD657654627E}"/>
              </a:ext>
            </a:extLst>
          </p:cNvPr>
          <p:cNvSpPr txBox="1"/>
          <p:nvPr/>
        </p:nvSpPr>
        <p:spPr>
          <a:xfrm>
            <a:off x="1592329" y="52726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타입을 연역할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7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함수의 마지막 행동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(Action)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다른 함수를 호출하는 것일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2CA2AF-FDA3-4D16-A902-5E9AC136D9E9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58F9BE-E1BB-4B6C-B4D0-5113478C1C3E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호출되는 함수가 자기 자신일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Tail recursion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발생한다고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00E21-F454-4C1C-8051-C29FB23ED440}"/>
              </a:ext>
            </a:extLst>
          </p:cNvPr>
          <p:cNvSpPr txBox="1"/>
          <p:nvPr/>
        </p:nvSpPr>
        <p:spPr>
          <a:xfrm>
            <a:off x="279918" y="2524432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DC701C-8D65-4C60-9BFC-F68900B28652}"/>
              </a:ext>
            </a:extLst>
          </p:cNvPr>
          <p:cNvCxnSpPr/>
          <p:nvPr/>
        </p:nvCxnSpPr>
        <p:spPr>
          <a:xfrm>
            <a:off x="876981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E7C8C-76E1-418A-99C8-D3BF5FDC78C0}"/>
              </a:ext>
            </a:extLst>
          </p:cNvPr>
          <p:cNvSpPr txBox="1"/>
          <p:nvPr/>
        </p:nvSpPr>
        <p:spPr>
          <a:xfrm>
            <a:off x="1592329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함수의 프레임 대부분은 더 이상 필요가 없으므로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영역이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프레임처럼 사용될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7D62B9-B9F2-40DD-8327-C8FC8D9C7B86}"/>
              </a:ext>
            </a:extLst>
          </p:cNvPr>
          <p:cNvCxnSpPr/>
          <p:nvPr/>
        </p:nvCxnSpPr>
        <p:spPr>
          <a:xfrm>
            <a:off x="876981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0F4A8D-BA2E-490C-A4F5-66403DE00789}"/>
              </a:ext>
            </a:extLst>
          </p:cNvPr>
          <p:cNvSpPr txBox="1"/>
          <p:nvPr/>
        </p:nvSpPr>
        <p:spPr>
          <a:xfrm>
            <a:off x="1592329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프로그램은 표준 호출 메커니즘을 따르지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호출되는 함수로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Jump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001FC3-5D1A-4C7F-A05D-6286C4ACE403}"/>
              </a:ext>
            </a:extLst>
          </p:cNvPr>
          <p:cNvCxnSpPr/>
          <p:nvPr/>
        </p:nvCxnSpPr>
        <p:spPr>
          <a:xfrm>
            <a:off x="876981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425-A7F8-4CBD-927B-700F25927C71}"/>
              </a:ext>
            </a:extLst>
          </p:cNvPr>
          <p:cNvSpPr txBox="1"/>
          <p:nvPr/>
        </p:nvSpPr>
        <p:spPr>
          <a:xfrm>
            <a:off x="1592329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Tail call elimination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1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8" grpId="0"/>
      <p:bldP spid="10" grpId="0"/>
      <p:bldP spid="12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 호출이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아닌지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6914FA-FB5C-4BCF-91CD-162AF735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7" y="1754859"/>
            <a:ext cx="4962525" cy="151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078DDD-1B12-46AC-8FF8-4627F32EF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37" y="3577242"/>
            <a:ext cx="5724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 호출이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아닌지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CB64A-87B1-4810-BAB8-1B17FADD9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1754859"/>
            <a:ext cx="41910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462550-ADCB-4405-8D2E-EB37C942E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375" y="5085300"/>
            <a:ext cx="6953250" cy="1543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25A013-551D-4F30-8D0F-F1CCCAB41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0" y="3281967"/>
            <a:ext cx="6781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 호출이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아닌지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B0DD5-A32C-46E3-BA1A-9304B53F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162" y="1754859"/>
            <a:ext cx="7305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 호출이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아닌지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6250F-06EB-4212-BF78-E3DF10E5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25" y="1754859"/>
            <a:ext cx="5162550" cy="1228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E65C19-4ACC-41CC-BF20-9DBBDA62A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3291492"/>
            <a:ext cx="55626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Lifetime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저장소는 동적 할당 및 해제 요청에 의해 관리되는 저장소이다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할당 및 해제되는 객체는 이 저장소 기간을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(Dynamic storage duration)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저장소를 다루기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프로그래머의 명시적인 할당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요청이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8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Tail recursion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Tail call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비해 훨씬 더 많은 최적화가 이루어질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78A3F2-C715-45BC-8F31-9BE760DFBE9B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4BF19F-1F6A-46CB-952B-B3168EC8E7AB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공간 복잡도를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O(n)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O(1)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낮출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F7666B-EAC9-4C51-BECE-A8A5F3855AD5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03865-B8F3-467C-9123-3E0F2BBCB116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Tail recursion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최적화가 일어날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대개 재귀가 루프 형식으로 바뀐다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2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실행하면 무슨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0C945C-AADE-4939-AF39-3AD0AA16F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37" y="1754859"/>
            <a:ext cx="6867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Factorial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아래와 같이 고치고 실행하면 무슨 일이 일어날까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A2151-D04F-418A-ACA7-0FCBDCCFF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1754859"/>
            <a:ext cx="7991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프로그래밍에서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어떨 때는 굳이 객체를 복사할 필요가 </a:t>
            </a:r>
            <a:r>
              <a:rPr lang="ko-KR" altLang="en-US" sz="28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없을 수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15F952-FC65-4003-A7F2-E23F4DB22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1754859"/>
            <a:ext cx="7239000" cy="4286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27315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24913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이처럼 객체를 복사할 필요가 없는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복사가 일어나지 않도록 최적화할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35011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32609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불필요한 객체 복사를 없애는 작업을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“Copy elision”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0456F-2BEB-4B75-BD72-839E5E6F8EA7}"/>
              </a:ext>
            </a:extLst>
          </p:cNvPr>
          <p:cNvSpPr txBox="1"/>
          <p:nvPr/>
        </p:nvSpPr>
        <p:spPr>
          <a:xfrm>
            <a:off x="279918" y="4791377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일어났을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따른 프로그램의 동작에는 전혀 차이가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0A1C4-9002-4D53-B116-E4CC5FCD5ABE}"/>
              </a:ext>
            </a:extLst>
          </p:cNvPr>
          <p:cNvCxnSpPr/>
          <p:nvPr/>
        </p:nvCxnSpPr>
        <p:spPr>
          <a:xfrm>
            <a:off x="876981" y="58626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8C85AA-2D14-41D8-A2D5-19DAE8529C5B}"/>
              </a:ext>
            </a:extLst>
          </p:cNvPr>
          <p:cNvSpPr txBox="1"/>
          <p:nvPr/>
        </p:nvSpPr>
        <p:spPr>
          <a:xfrm>
            <a:off x="1592329" y="56225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런타임에 실제로 객체 복사가 생략되더라도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시점에 객체는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EB9E79-196F-459E-BF79-B7A28267AF3A}"/>
              </a:ext>
            </a:extLst>
          </p:cNvPr>
          <p:cNvCxnSpPr/>
          <p:nvPr/>
        </p:nvCxnSpPr>
        <p:spPr>
          <a:xfrm>
            <a:off x="876981" y="426633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FE97B-2E2D-4C6A-8570-9E4F301645BF}"/>
              </a:ext>
            </a:extLst>
          </p:cNvPr>
          <p:cNvSpPr txBox="1"/>
          <p:nvPr/>
        </p:nvSpPr>
        <p:spPr>
          <a:xfrm>
            <a:off x="1592329" y="402617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개의 복사를 없애기 위해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연쇄적으로 일어날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1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  <p:bldP spid="17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객체를 초기화할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사용되는 객체가 초기화되는 변수와 타입이 같은 익명의 임시 객체인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익명의 임시 객체가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return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피연산자로부터 생성된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특별히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043CAA-0E81-4B9C-A0F7-2EF9DCFB122C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A4AD2-EC74-481A-896D-B37D96E59F8B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C++17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형식의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강제된다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3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객체 복사가 몇 번 일어날지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및 기본 생성이 가능하다고 가정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6512E5-1744-4DC4-B96B-C546D94EE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54859"/>
            <a:ext cx="6400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객체 복사가 몇 번 일어날지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및 기본 생성이 가능하다고 가정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C67B2-D015-41E8-888D-C75C289B1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1754859"/>
            <a:ext cx="756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C++17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부터 객체 초기화에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여부가 중요하지 않다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일어날 때 생략될 수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Side effect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고려하지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복사 및 이동 여부를 더 이상 검사하지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B81F6E-FC7D-4358-9F23-16A8256897F5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CB9992-2C90-491C-9A2C-40DBF372D2E1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및 이동이 일어나지 않음을 보장하기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함수에서 이름 있는 객체를 반환할 때도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반환되는 객체는 함수 매개변수나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 매개변수가 아니어야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automatic storage duration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043CAA-0E81-4B9C-A0F7-2EF9DCFB122C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A4AD2-EC74-481A-896D-B37D96E59F8B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유형의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NRVO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7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throw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함수 매개변수나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 매개변수가 아니어야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automatic storage duration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043CAA-0E81-4B9C-A0F7-2EF9DCFB122C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A4AD2-EC74-481A-896D-B37D96E59F8B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포함된 범위가 가장 안쪽의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블록까지 지속되어서는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5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등을 지칭하는 이름은 자신만의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 방식에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범위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선언된 같은 이름이 동일한 실체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(entity)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가리킬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이름으로 변수나 함수 등이 여러 곳에 선언되었지만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연결 방식이 없을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실체가 만들어진다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선언 방식에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 방식이 존재하지 않거나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연결 혹은 외부 연결 방식을 따르게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6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catch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1C30D4-96A7-4436-861B-DB2DC6AA849C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6C38B-9D35-4053-B71E-93A5131D6673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 객체와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절의 인자의 타입이 서로 같아야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A5CC7B-5A68-4208-8632-1A505D814F6C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3C40F-981D-44C1-BCB0-4C4C273F1C28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발생한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catch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절에서는 예외 객체를 직접 접근하는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043CAA-0E81-4B9C-A0F7-2EF9DCFB122C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A4AD2-EC74-481A-896D-B37D96E59F8B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유형의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때문에 프로그램의 행동이 달라질 경우에는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발생하지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3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상수 표현식과 상수 초기화에서는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일어나는 것이 보장된다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CBCC5-333F-489E-81B3-5BE0AC5F9AED}"/>
              </a:ext>
            </a:extLst>
          </p:cNvPr>
          <p:cNvSpPr txBox="1"/>
          <p:nvPr/>
        </p:nvSpPr>
        <p:spPr>
          <a:xfrm>
            <a:off x="279918" y="1754859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시 발생하는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Side effect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의존하는 프로그램은 이식 가능하지 않다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90F320-8D49-486E-AA8C-0FF774192ACF}"/>
              </a:ext>
            </a:extLst>
          </p:cNvPr>
          <p:cNvCxnSpPr/>
          <p:nvPr/>
        </p:nvCxnSpPr>
        <p:spPr>
          <a:xfrm>
            <a:off x="876981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2F07FA-F640-4FD1-B49E-8C65E223953F}"/>
              </a:ext>
            </a:extLst>
          </p:cNvPr>
          <p:cNvSpPr txBox="1"/>
          <p:nvPr/>
        </p:nvSpPr>
        <p:spPr>
          <a:xfrm>
            <a:off x="1592329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Copy elision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적용 유무가 달라질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4CBFD-3FB1-4535-B14D-B163CB05F651}"/>
              </a:ext>
            </a:extLst>
          </p:cNvPr>
          <p:cNvSpPr txBox="1"/>
          <p:nvPr/>
        </p:nvSpPr>
        <p:spPr>
          <a:xfrm>
            <a:off x="279918" y="3355560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조건을 충족해도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Copy elision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수행하지 못할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8555B0-F055-4344-9491-D234BCD51F77}"/>
              </a:ext>
            </a:extLst>
          </p:cNvPr>
          <p:cNvCxnSpPr/>
          <p:nvPr/>
        </p:nvCxnSpPr>
        <p:spPr>
          <a:xfrm>
            <a:off x="876981" y="442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F78EF3-BC48-4F67-9C61-76CC8199729B}"/>
              </a:ext>
            </a:extLst>
          </p:cNvPr>
          <p:cNvSpPr txBox="1"/>
          <p:nvPr/>
        </p:nvSpPr>
        <p:spPr>
          <a:xfrm>
            <a:off x="1592329" y="418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대신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좌변 값이라도 이동 생성자를 사용하려고 시도한다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8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18" grpId="0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Optimization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객체를 복사할 때마다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“1”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출력된다고 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출력 결과를 모두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CAA0CD-B242-4A0C-940A-27995411281F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B68008-070C-4250-9C53-5FAA207094F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복사 및 기본 생성은 가능하다고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6B5FCF-0EA4-45DE-83C2-EF30EA292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7" y="2524432"/>
            <a:ext cx="7210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선언할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기본 인자를 지정하는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CAA0CD-B242-4A0C-940A-27995411281F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B68008-070C-4250-9C53-5FAA207094F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인자를 지정한 매개변수는 호출 시 사용하지 않아도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84B0E4-DE17-40D8-87FE-373D3071C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2524432"/>
            <a:ext cx="70866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인자는 여러 개 지정하는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CAA0CD-B242-4A0C-940A-27995411281F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B68008-070C-4250-9C53-5FAA207094F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인자를 지정한 매개변수들은 반드시 목록 맨 뒤에만 놓일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F0EE6A-981A-47D1-A808-28059472D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524432"/>
            <a:ext cx="7334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실행했을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75844-5F59-4A49-9760-5326D5115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119" y="1754859"/>
            <a:ext cx="6742964" cy="46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유효 범위에서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똑같은 함수를 여러 번 다시 선언할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2F6AC2-AA67-474F-B43B-4BB57F3B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1754859"/>
            <a:ext cx="7324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유효 범위 내에서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각 매개변수에는 기본 인자 값을 한 번만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FE7CCD-CE2A-438C-8A9B-3D41109691E5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C68DBE-B129-45CD-8B8B-8EA83E85BBB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해당 유효 범위에서 기본 값을 지정하지 않은 매개변수는 기본 값을 추가할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2D8D29-A767-4424-89E0-AC2266FC5BA6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7DAA97-B3DD-48AC-B5C0-EB419ADD4054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이미 해당 유효 범위에서 기본 값을 지정한 매개변수에는 기본 값을 다시 지정할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2ACB3C-0C30-4221-AC76-332DDB068187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EAB7F5-B0DF-4CB9-A57A-96E2C7050C5A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매개변수에 기본 값을 추가하려면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해당 매개변수의 오른쪽에 있는 매개변수에 이미 기본 값이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923731"/>
            <a:ext cx="1114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실행했을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7F4623-6910-4FD3-8F81-C85811CA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1754859"/>
            <a:ext cx="7505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3939F4-B7E6-42F4-AD6C-645F7902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260" y="1754859"/>
            <a:ext cx="5511480" cy="486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연결 방식이 존재하지 않으면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이름은 속한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내에서만 참조될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378D4-9D89-4EA4-8312-78CA6A5919B0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단위에서 아래와 같이 이름이 선언될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이름에 대해 연결 방식은 존재하지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143EA5-C2A9-4663-9192-3340064B2377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7BD9E5-E0E9-4498-AB17-B88C0C4F6F32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선언되지 않은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(static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유무와는 관계가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D3A313-D725-4852-9C88-DD9D0BB8E391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0F29AD-4930-420D-A82A-787B5E086DF1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열거형으로 선언된 이름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44C018-132D-40BA-82F2-543639241DEB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04EBC6-438F-4B3B-AA77-99574AE62047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클래스</a:t>
            </a:r>
          </a:p>
        </p:txBody>
      </p:sp>
    </p:spTree>
    <p:extLst>
      <p:ext uri="{BB962C8B-B14F-4D97-AF65-F5344CB8AC3E}">
        <p14:creationId xmlns:p14="http://schemas.microsoft.com/office/powerpoint/2010/main" val="15757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5" grpId="0"/>
      <p:bldP spid="18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Argument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타입으로 변환할 수 있는 표현식이면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 값으로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FE7CCD-CE2A-438C-8A9B-3D41109691E5}"/>
              </a:ext>
            </a:extLst>
          </p:cNvPr>
          <p:cNvCxnSpPr/>
          <p:nvPr/>
        </p:nvCxnSpPr>
        <p:spPr>
          <a:xfrm>
            <a:off x="876981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C68DBE-B129-45CD-8B8B-8EA83E85BBBD}"/>
              </a:ext>
            </a:extLst>
          </p:cNvPr>
          <p:cNvSpPr txBox="1"/>
          <p:nvPr/>
        </p:nvSpPr>
        <p:spPr>
          <a:xfrm>
            <a:off x="1592329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 값에 이름이 사용될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이름은 함수를 선언한 유효 범위에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2D8D29-A767-4424-89E0-AC2266FC5BA6}"/>
              </a:ext>
            </a:extLst>
          </p:cNvPr>
          <p:cNvCxnSpPr/>
          <p:nvPr/>
        </p:nvCxnSpPr>
        <p:spPr>
          <a:xfrm>
            <a:off x="876981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7DAA97-B3DD-48AC-B5C0-EB419ADD4054}"/>
              </a:ext>
            </a:extLst>
          </p:cNvPr>
          <p:cNvSpPr txBox="1"/>
          <p:nvPr/>
        </p:nvSpPr>
        <p:spPr>
          <a:xfrm>
            <a:off x="1592329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변수는 기본 인자 값으로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2ACB3C-0C30-4221-AC76-332DDB068187}"/>
              </a:ext>
            </a:extLst>
          </p:cNvPr>
          <p:cNvCxnSpPr/>
          <p:nvPr/>
        </p:nvCxnSpPr>
        <p:spPr>
          <a:xfrm>
            <a:off x="876981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EAB7F5-B0DF-4CB9-A57A-96E2C7050C5A}"/>
              </a:ext>
            </a:extLst>
          </p:cNvPr>
          <p:cNvSpPr txBox="1"/>
          <p:nvPr/>
        </p:nvSpPr>
        <p:spPr>
          <a:xfrm>
            <a:off x="1592329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이름이 나타내는 값은 함수가 호출되는 시점에 평가된다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5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연결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(internal 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단위에 있는 모든 블록에서 참조할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378D4-9D89-4EA4-8312-78CA6A5919B0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(translation unit)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C1BC89-11C3-467E-8A69-1EA986D52D61}"/>
              </a:ext>
            </a:extLst>
          </p:cNvPr>
          <p:cNvSpPr txBox="1"/>
          <p:nvPr/>
        </p:nvSpPr>
        <p:spPr>
          <a:xfrm>
            <a:off x="279918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(namespace)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범위에서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아래와 같이 선언된 이름들은 모두 내부 연결 방식을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B575E8-F834-4DCB-BF57-A612547E830C}"/>
              </a:ext>
            </a:extLst>
          </p:cNvPr>
          <p:cNvCxnSpPr/>
          <p:nvPr/>
        </p:nvCxnSpPr>
        <p:spPr>
          <a:xfrm>
            <a:off x="886408" y="36572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4255AD-CA6A-431F-AB1B-351D30F53DB6}"/>
              </a:ext>
            </a:extLst>
          </p:cNvPr>
          <p:cNvSpPr txBox="1"/>
          <p:nvPr/>
        </p:nvSpPr>
        <p:spPr>
          <a:xfrm>
            <a:off x="1601756" y="34171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6E6BEA-C83F-46D5-B7D9-673983849D17}"/>
              </a:ext>
            </a:extLst>
          </p:cNvPr>
          <p:cNvCxnSpPr/>
          <p:nvPr/>
        </p:nvCxnSpPr>
        <p:spPr>
          <a:xfrm>
            <a:off x="886408" y="442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5797C8-086C-45E1-B0F3-122290089152}"/>
              </a:ext>
            </a:extLst>
          </p:cNvPr>
          <p:cNvSpPr txBox="1"/>
          <p:nvPr/>
        </p:nvSpPr>
        <p:spPr>
          <a:xfrm>
            <a:off x="1601756" y="418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volatile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않은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47F2A-6600-438F-9FA9-10BD1819D08E}"/>
              </a:ext>
            </a:extLst>
          </p:cNvPr>
          <p:cNvCxnSpPr/>
          <p:nvPr/>
        </p:nvCxnSpPr>
        <p:spPr>
          <a:xfrm>
            <a:off x="886408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B7AC86-340B-4170-9E1F-7916CB8F5D93}"/>
              </a:ext>
            </a:extLst>
          </p:cNvPr>
          <p:cNvSpPr txBox="1"/>
          <p:nvPr/>
        </p:nvSpPr>
        <p:spPr>
          <a:xfrm>
            <a:off x="1601756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익명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공용체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데이터 멤버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38FB183-82A2-4894-9AF2-6704C5DD8EA4}"/>
              </a:ext>
            </a:extLst>
          </p:cNvPr>
          <p:cNvCxnSpPr/>
          <p:nvPr/>
        </p:nvCxnSpPr>
        <p:spPr>
          <a:xfrm>
            <a:off x="886408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67B8FE-E986-40DC-9373-4F3205CF0663}"/>
              </a:ext>
            </a:extLst>
          </p:cNvPr>
          <p:cNvSpPr txBox="1"/>
          <p:nvPr/>
        </p:nvSpPr>
        <p:spPr>
          <a:xfrm>
            <a:off x="1601756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없는 이름 공간에 선언된 모든 이름은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선언될지라도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연결 방식을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1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3" grpId="0"/>
      <p:bldP spid="26" grpId="0"/>
      <p:bldP spid="28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Linkage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7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연결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(external 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단위에 있는 모든 블록에서도 참조할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C1BC89-11C3-467E-8A69-1EA986D52D61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(namespace)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범위에서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아래와 같이 선언된 이름들은 모두 외부 연결 방식을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B575E8-F834-4DCB-BF57-A612547E830C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4255AD-CA6A-431F-AB1B-351D30F53DB6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않은 함수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6E6BEA-C83F-46D5-B7D9-673983849D17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5797C8-086C-45E1-B0F3-122290089152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선언되지 않았으며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않은 변수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47F2A-6600-438F-9FA9-10BD1819D08E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B7AC86-340B-4170-9E1F-7916CB8F5D9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열거자와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멤버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데이터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유무 관계 없음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중첩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38FB183-82A2-4894-9AF2-6704C5DD8EA4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67B8FE-E986-40DC-9373-4F3205CF0663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처음으로 언급되는 함수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4A5501-86D2-4F96-ABC8-17F1C9E6DAD6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564D0-ED05-45BA-B34B-615E0CFA6259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선언되지 않은 함수 템플릿</a:t>
            </a:r>
          </a:p>
        </p:txBody>
      </p:sp>
    </p:spTree>
    <p:extLst>
      <p:ext uri="{BB962C8B-B14F-4D97-AF65-F5344CB8AC3E}">
        <p14:creationId xmlns:p14="http://schemas.microsoft.com/office/powerpoint/2010/main" val="201121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8" grpId="0"/>
      <p:bldP spid="30" grpId="0"/>
      <p:bldP spid="32" grpId="0"/>
      <p:bldP spid="1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4030</Words>
  <Application>Microsoft Office PowerPoint</Application>
  <PresentationFormat>와이드스크린</PresentationFormat>
  <Paragraphs>424</Paragraphs>
  <Slides>70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5" baseType="lpstr">
      <vt:lpstr>야놀자 야체 R</vt:lpstr>
      <vt:lpstr>Arial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3374</cp:revision>
  <dcterms:created xsi:type="dcterms:W3CDTF">2017-02-13T14:50:04Z</dcterms:created>
  <dcterms:modified xsi:type="dcterms:W3CDTF">2019-03-04T14:36:55Z</dcterms:modified>
</cp:coreProperties>
</file>