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7"/>
  </p:notesMasterIdLst>
  <p:sldIdLst>
    <p:sldId id="271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1" r:id="rId25"/>
    <p:sldId id="312" r:id="rId26"/>
    <p:sldId id="310" r:id="rId27"/>
    <p:sldId id="314" r:id="rId28"/>
    <p:sldId id="315" r:id="rId29"/>
    <p:sldId id="316" r:id="rId30"/>
    <p:sldId id="317" r:id="rId31"/>
    <p:sldId id="318" r:id="rId32"/>
    <p:sldId id="321" r:id="rId33"/>
    <p:sldId id="322" r:id="rId34"/>
    <p:sldId id="319" r:id="rId35"/>
    <p:sldId id="320" r:id="rId36"/>
  </p:sldIdLst>
  <p:sldSz cx="12192000" cy="6858000"/>
  <p:notesSz cx="6858000" cy="9144000"/>
  <p:embeddedFontLst>
    <p:embeddedFont>
      <p:font typeface="맑은 고딕" panose="020B0503020000020004" pitchFamily="50" charset="-127"/>
      <p:regular r:id="rId38"/>
      <p:bold r:id="rId39"/>
    </p:embeddedFont>
    <p:embeddedFont>
      <p:font typeface="야놀자 야체 B" panose="02020603020101020101" pitchFamily="18" charset="-127"/>
      <p:bold r:id="rId40"/>
    </p:embeddedFont>
    <p:embeddedFont>
      <p:font typeface="야놀자 야체 R" panose="02020603020101020101" pitchFamily="18" charset="-127"/>
      <p:regular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83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4E1B-EADF-46E0-B2CF-CBBF37D915B3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90C9-CC43-4510-9031-E81E4BDB5A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46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 by </a:t>
            </a:r>
            <a:r>
              <a:rPr lang="en-US" altLang="ko-KR" dirty="0" err="1"/>
              <a:t>nErumin</a:t>
            </a:r>
            <a:r>
              <a:rPr lang="en-US" altLang="ko-KR" dirty="0"/>
              <a:t>(@</a:t>
            </a:r>
            <a:r>
              <a:rPr lang="en-US" altLang="ko-KR" dirty="0" err="1"/>
              <a:t>Github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1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선언으로는 어떤 멤버가 포함되어 있는지 알 수가 없으며</a:t>
            </a:r>
            <a:r>
              <a:rPr lang="en-US" altLang="ko-KR" dirty="0"/>
              <a:t>, </a:t>
            </a:r>
            <a:r>
              <a:rPr lang="ko-KR" altLang="en-US" dirty="0"/>
              <a:t>따라서 얼마의 저장 공간이 필요한지 알 수가 없다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어떤 멤버가 포함되어 있는지 알아야 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A3. </a:t>
            </a:r>
            <a:r>
              <a:rPr lang="ko-KR" altLang="en-US" dirty="0"/>
              <a:t>클래스 객체를 저장하는 데 필요한 저장 공간을 계산할 수 있어야 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클래스 내부에 정의된 함수가 모두 </a:t>
            </a:r>
            <a:r>
              <a:rPr lang="en-US" altLang="ko-KR" dirty="0"/>
              <a:t>Inline </a:t>
            </a:r>
            <a:r>
              <a:rPr lang="ko-KR" altLang="en-US" dirty="0"/>
              <a:t>처리되는 이유이기도 하다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정적</a:t>
            </a:r>
            <a:r>
              <a:rPr lang="en-US" altLang="ko-KR" dirty="0"/>
              <a:t> </a:t>
            </a:r>
            <a:r>
              <a:rPr lang="ko-KR" altLang="en-US" dirty="0"/>
              <a:t>멤버는 예외적으로 클래스에 대한 정의가 필요하지 않다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34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어떤 것을 수정할 수 없음을 의미한다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76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객체 정의 시 상위 </a:t>
            </a:r>
            <a:r>
              <a:rPr lang="en-US" altLang="ko-KR" dirty="0"/>
              <a:t>const</a:t>
            </a:r>
            <a:r>
              <a:rPr lang="ko-KR" altLang="en-US" dirty="0"/>
              <a:t>를 지정하면 된다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단적인 예로</a:t>
            </a:r>
            <a:r>
              <a:rPr lang="en-US" altLang="ko-KR" dirty="0"/>
              <a:t>, mutable </a:t>
            </a:r>
            <a:r>
              <a:rPr lang="ko-KR" altLang="en-US" dirty="0"/>
              <a:t>멤버가 있는 상수 객체를 과연 읽기 전용 메모리에 배치할 수 있을까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지역 변수의 경우에도</a:t>
            </a:r>
            <a:r>
              <a:rPr lang="en-US" altLang="ko-KR" dirty="0"/>
              <a:t>, </a:t>
            </a:r>
            <a:r>
              <a:rPr lang="ko-KR" altLang="en-US" dirty="0"/>
              <a:t>변수의 주소가 필요한 경우</a:t>
            </a:r>
            <a:r>
              <a:rPr lang="en-US" altLang="ko-KR" dirty="0"/>
              <a:t>(</a:t>
            </a:r>
            <a:r>
              <a:rPr lang="ko-KR" altLang="en-US" dirty="0"/>
              <a:t>각 객체는 다른 주소를 가져야 한다</a:t>
            </a:r>
            <a:r>
              <a:rPr lang="en-US" altLang="ko-KR" dirty="0"/>
              <a:t>.)</a:t>
            </a:r>
            <a:r>
              <a:rPr lang="ko-KR" altLang="en-US" dirty="0"/>
              <a:t>나 재귀 함수로 생성되는 변수의 개수를 예측할 수 없는 경우 등 변수가 너무 많다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786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가장 쉬운 방법은 하위 </a:t>
            </a:r>
            <a:r>
              <a:rPr lang="en-US" altLang="ko-KR" dirty="0"/>
              <a:t>const</a:t>
            </a:r>
            <a:r>
              <a:rPr lang="ko-KR" altLang="en-US" dirty="0"/>
              <a:t>가 적용된 포인터</a:t>
            </a:r>
            <a:r>
              <a:rPr lang="en-US" altLang="ko-KR" dirty="0"/>
              <a:t>/</a:t>
            </a:r>
            <a:r>
              <a:rPr lang="ko-KR" altLang="en-US" dirty="0"/>
              <a:t>참조자를 정의하면 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아니다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012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객체의 물리 상태를 구성하고 있는 것들에 데이터 멤버만 존재하는 것은 아니다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026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008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물리 상태는 </a:t>
            </a:r>
            <a:r>
              <a:rPr lang="en-US" altLang="ko-KR"/>
              <a:t>(w/h), </a:t>
            </a:r>
            <a:r>
              <a:rPr lang="ko-KR" altLang="en-US" dirty="0"/>
              <a:t>논리 상태는</a:t>
            </a:r>
            <a:r>
              <a:rPr lang="en-US" altLang="ko-KR" dirty="0"/>
              <a:t> (width/height/area)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사용자 시점에서는</a:t>
            </a:r>
            <a:r>
              <a:rPr lang="en-US" altLang="ko-KR" dirty="0"/>
              <a:t>, </a:t>
            </a:r>
            <a:r>
              <a:rPr lang="ko-KR" altLang="en-US" dirty="0"/>
              <a:t>아무리 넓이가 단순한 수식에 의해 계산된다고 하더라도</a:t>
            </a:r>
            <a:r>
              <a:rPr lang="en-US" altLang="ko-KR" dirty="0"/>
              <a:t>, </a:t>
            </a:r>
            <a:r>
              <a:rPr lang="ko-KR" altLang="en-US" dirty="0"/>
              <a:t>마치 </a:t>
            </a:r>
            <a:r>
              <a:rPr lang="en-US" altLang="ko-KR" dirty="0"/>
              <a:t>‘area’</a:t>
            </a:r>
            <a:r>
              <a:rPr lang="ko-KR" altLang="en-US" dirty="0"/>
              <a:t>라는 상태를 지니고 그것을 돌려주는 것처럼 보인다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21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의도적으로 내용을 숨길 수 있기 때문이다</a:t>
            </a:r>
            <a:r>
              <a:rPr lang="en-US" altLang="ko-KR" dirty="0"/>
              <a:t>. </a:t>
            </a:r>
            <a:r>
              <a:rPr lang="ko-KR" altLang="en-US" dirty="0"/>
              <a:t>물리 상태 요소에 대응되는 </a:t>
            </a:r>
            <a:r>
              <a:rPr lang="en-US" altLang="ko-KR" dirty="0"/>
              <a:t>public </a:t>
            </a:r>
            <a:r>
              <a:rPr lang="ko-KR" altLang="en-US" dirty="0"/>
              <a:t>멤버 함수나 </a:t>
            </a:r>
            <a:r>
              <a:rPr lang="en-US" altLang="ko-KR" dirty="0"/>
              <a:t>friend</a:t>
            </a:r>
            <a:r>
              <a:rPr lang="ko-KR" altLang="en-US" dirty="0"/>
              <a:t>가 존재하지 않으면</a:t>
            </a:r>
            <a:r>
              <a:rPr lang="en-US" altLang="ko-KR" dirty="0"/>
              <a:t>, </a:t>
            </a:r>
            <a:r>
              <a:rPr lang="ko-KR" altLang="en-US" dirty="0"/>
              <a:t>해당 요소에 대응되는 논리 상태는 존재하지 않는다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523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693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const </a:t>
            </a:r>
            <a:r>
              <a:rPr lang="ko-KR" altLang="en-US" dirty="0"/>
              <a:t>멤버 함수이지만</a:t>
            </a:r>
            <a:r>
              <a:rPr lang="en-US" altLang="ko-KR" dirty="0"/>
              <a:t>, </a:t>
            </a:r>
            <a:r>
              <a:rPr lang="ko-KR" altLang="en-US" dirty="0"/>
              <a:t>멤버 함수를 호출함으로써 객체 상태를 변경하는 것이 가능하다</a:t>
            </a:r>
            <a:r>
              <a:rPr lang="en-US" altLang="ko-KR" dirty="0"/>
              <a:t>. (const Message </a:t>
            </a:r>
            <a:r>
              <a:rPr lang="ko-KR" altLang="en-US" dirty="0"/>
              <a:t>타입 객체가 있다고 생각해보자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컴파일러가 </a:t>
            </a:r>
            <a:r>
              <a:rPr lang="en-US" altLang="ko-KR" dirty="0"/>
              <a:t>const </a:t>
            </a:r>
            <a:r>
              <a:rPr lang="ko-KR" altLang="en-US" dirty="0"/>
              <a:t>멤버 함수에 대해서 일차적으로 물리 </a:t>
            </a:r>
            <a:r>
              <a:rPr lang="en-US" altLang="ko-KR" dirty="0"/>
              <a:t>const</a:t>
            </a:r>
            <a:r>
              <a:rPr lang="ko-KR" altLang="en-US" dirty="0"/>
              <a:t>만 강제하기 때문이다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627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369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31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어떤 시점에서 메서드 호출의 결과가 호출 때마다 달라지거나</a:t>
            </a:r>
            <a:r>
              <a:rPr lang="en-US" altLang="ko-KR" dirty="0"/>
              <a:t>(</a:t>
            </a:r>
            <a:r>
              <a:rPr lang="ko-KR" altLang="en-US" dirty="0"/>
              <a:t>반환 값의 변화나</a:t>
            </a:r>
            <a:r>
              <a:rPr lang="en-US" altLang="ko-KR" dirty="0"/>
              <a:t>, </a:t>
            </a:r>
            <a:r>
              <a:rPr lang="ko-KR" altLang="en-US" dirty="0"/>
              <a:t>값을 반환하다가 갑자기 예외가 발생하는 등</a:t>
            </a:r>
            <a:r>
              <a:rPr lang="en-US" altLang="ko-KR" dirty="0"/>
              <a:t>), </a:t>
            </a:r>
            <a:r>
              <a:rPr lang="ko-KR" altLang="en-US" dirty="0"/>
              <a:t>메서드 호출이 미래에 있을 </a:t>
            </a:r>
            <a:r>
              <a:rPr lang="en-US" altLang="ko-KR" dirty="0"/>
              <a:t>(</a:t>
            </a:r>
            <a:r>
              <a:rPr lang="ko-KR" altLang="en-US" dirty="0"/>
              <a:t>자기 자신을 포함한</a:t>
            </a:r>
            <a:r>
              <a:rPr lang="en-US" altLang="ko-KR" dirty="0"/>
              <a:t>) </a:t>
            </a:r>
            <a:r>
              <a:rPr lang="ko-KR" altLang="en-US" dirty="0"/>
              <a:t>다른 메서드의 호출 결과를 변경시키는 메서드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내부에서 </a:t>
            </a:r>
            <a:r>
              <a:rPr lang="ko-KR" altLang="en-US" dirty="0" err="1"/>
              <a:t>캐싱을</a:t>
            </a:r>
            <a:r>
              <a:rPr lang="ko-KR" altLang="en-US" dirty="0"/>
              <a:t> 활용해 탐색하는 메서드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A3. </a:t>
            </a:r>
            <a:r>
              <a:rPr lang="ko-KR" altLang="en-US" dirty="0"/>
              <a:t>아닐 수도 있다</a:t>
            </a:r>
            <a:r>
              <a:rPr lang="en-US" altLang="ko-KR" dirty="0"/>
              <a:t>. const </a:t>
            </a:r>
            <a:r>
              <a:rPr lang="ko-KR" altLang="en-US" dirty="0"/>
              <a:t>멤버 함수가</a:t>
            </a:r>
            <a:r>
              <a:rPr lang="en-US" altLang="ko-KR" dirty="0"/>
              <a:t> </a:t>
            </a:r>
            <a:r>
              <a:rPr lang="ko-KR" altLang="en-US" dirty="0"/>
              <a:t>스레드에 안전한 함수이기 위해서는</a:t>
            </a:r>
            <a:r>
              <a:rPr lang="en-US" altLang="ko-KR" dirty="0"/>
              <a:t>, </a:t>
            </a:r>
            <a:r>
              <a:rPr lang="ko-KR" altLang="en-US" dirty="0"/>
              <a:t>함수 내부가 완전한 물리 </a:t>
            </a:r>
            <a:r>
              <a:rPr lang="en-US" altLang="ko-KR" dirty="0"/>
              <a:t>const </a:t>
            </a:r>
            <a:r>
              <a:rPr lang="ko-KR" altLang="en-US" dirty="0"/>
              <a:t>속성을 지녀야 한다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const </a:t>
            </a:r>
            <a:r>
              <a:rPr lang="ko-KR" altLang="en-US" dirty="0"/>
              <a:t>멤버 함수의 경우 </a:t>
            </a:r>
            <a:r>
              <a:rPr lang="en-US" altLang="ko-KR" dirty="0"/>
              <a:t>mutable</a:t>
            </a:r>
            <a:r>
              <a:rPr lang="ko-KR" altLang="en-US" dirty="0"/>
              <a:t>의 존재로 스레드에 안전하지 못할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논리 </a:t>
            </a:r>
            <a:r>
              <a:rPr lang="en-US" altLang="ko-KR" dirty="0"/>
              <a:t>const</a:t>
            </a:r>
            <a:r>
              <a:rPr lang="ko-KR" altLang="en-US" dirty="0"/>
              <a:t>만 만족하는 경우에는 일반 멤버 함수와 같이 적절한 동기화를 수행해야만 한다</a:t>
            </a:r>
            <a:r>
              <a:rPr lang="en-US" altLang="ko-KR" dirty="0"/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메서드의 상수성은 클래스 외부에서 사용자가 논리 상태만 바라보기 때문에</a:t>
            </a:r>
            <a:r>
              <a:rPr lang="en-US" altLang="ko-KR" dirty="0"/>
              <a:t>, </a:t>
            </a:r>
            <a:r>
              <a:rPr lang="ko-KR" altLang="en-US" dirty="0"/>
              <a:t>반드시 합리적으로 보여야 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C++11</a:t>
            </a:r>
            <a:r>
              <a:rPr lang="ko-KR" altLang="en-US" dirty="0"/>
              <a:t>에서의 </a:t>
            </a:r>
            <a:r>
              <a:rPr lang="en-US" altLang="ko-KR" dirty="0"/>
              <a:t>const </a:t>
            </a:r>
            <a:r>
              <a:rPr lang="ko-KR" altLang="en-US" dirty="0"/>
              <a:t>멤버 함수는 논리 </a:t>
            </a:r>
            <a:r>
              <a:rPr lang="en-US" altLang="ko-KR" dirty="0"/>
              <a:t>const </a:t>
            </a:r>
            <a:r>
              <a:rPr lang="en-US" altLang="ko-KR"/>
              <a:t>+ thread-safety</a:t>
            </a:r>
            <a:r>
              <a:rPr lang="ko-KR" altLang="en-US"/>
              <a:t>를 만족해야 한다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32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768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511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불가능하다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36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77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6600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‘x’</a:t>
            </a:r>
            <a:r>
              <a:rPr lang="ko-KR" altLang="en-US" dirty="0"/>
              <a:t>는 </a:t>
            </a:r>
            <a:r>
              <a:rPr lang="en-US" altLang="ko-KR" dirty="0"/>
              <a:t>private </a:t>
            </a:r>
            <a:r>
              <a:rPr lang="ko-KR" altLang="en-US" dirty="0"/>
              <a:t>멤버이므로</a:t>
            </a:r>
            <a:r>
              <a:rPr lang="en-US" altLang="ko-KR" dirty="0"/>
              <a:t>, main </a:t>
            </a:r>
            <a:r>
              <a:rPr lang="ko-KR" altLang="en-US" dirty="0"/>
              <a:t>함수에서 접근할 수 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6948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내부에서 정의하면 암시적으로 </a:t>
            </a:r>
            <a:r>
              <a:rPr lang="en-US" altLang="ko-KR" dirty="0"/>
              <a:t>inline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169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정적 데이터 멤버 정의 시에도</a:t>
            </a:r>
            <a:r>
              <a:rPr lang="en-US" altLang="ko-KR" dirty="0"/>
              <a:t>, </a:t>
            </a:r>
            <a:r>
              <a:rPr lang="ko-KR" altLang="en-US" dirty="0"/>
              <a:t>범위 연산자가 적용되는 순간부터는 클래스 범위에 있다고 가정한다</a:t>
            </a:r>
            <a:r>
              <a:rPr lang="en-US" altLang="ko-KR" dirty="0"/>
              <a:t>. (private </a:t>
            </a:r>
            <a:r>
              <a:rPr lang="ko-KR" altLang="en-US" dirty="0"/>
              <a:t>멤버도 접근 가능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정적 데이터 멤버는 </a:t>
            </a:r>
            <a:r>
              <a:rPr lang="en-US" altLang="ko-KR" dirty="0"/>
              <a:t>Static storage duration</a:t>
            </a:r>
            <a:r>
              <a:rPr lang="ko-KR" altLang="en-US" dirty="0"/>
              <a:t>을 가진다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6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명시적으로 </a:t>
            </a:r>
            <a:r>
              <a:rPr lang="en-US" altLang="ko-KR" dirty="0"/>
              <a:t>inline </a:t>
            </a:r>
            <a:r>
              <a:rPr lang="ko-KR" altLang="en-US" dirty="0"/>
              <a:t>키워드를 지정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선언</a:t>
            </a:r>
            <a:r>
              <a:rPr lang="en-US" altLang="ko-KR" dirty="0"/>
              <a:t>/</a:t>
            </a:r>
            <a:r>
              <a:rPr lang="ko-KR" altLang="en-US" dirty="0"/>
              <a:t>정의 모두에 </a:t>
            </a:r>
            <a:r>
              <a:rPr lang="en-US" altLang="ko-KR" dirty="0"/>
              <a:t>inline</a:t>
            </a:r>
            <a:r>
              <a:rPr lang="ko-KR" altLang="en-US" dirty="0"/>
              <a:t>을 지정해도 상관은 없다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명시적으로 </a:t>
            </a:r>
            <a:r>
              <a:rPr lang="en-US" altLang="ko-KR" dirty="0"/>
              <a:t>inline </a:t>
            </a:r>
            <a:r>
              <a:rPr lang="ko-KR" altLang="en-US" dirty="0"/>
              <a:t>함수로 지정했을 경우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inline </a:t>
            </a:r>
            <a:r>
              <a:rPr lang="ko-KR" altLang="en-US" dirty="0"/>
              <a:t>함수처럼 헤더 파일에 정의를 포함시키는 것이 좋다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00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사실</a:t>
            </a:r>
            <a:r>
              <a:rPr lang="en-US" altLang="ko-KR" dirty="0"/>
              <a:t>, </a:t>
            </a:r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데이터 멤버는 지정자 특성상 클래스 외부 정의가 불가능하다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정수 타입에 한해서는</a:t>
            </a:r>
            <a:r>
              <a:rPr lang="en-US" altLang="ko-KR" dirty="0"/>
              <a:t>, static const</a:t>
            </a:r>
            <a:r>
              <a:rPr lang="ko-KR" altLang="en-US" dirty="0"/>
              <a:t>와 </a:t>
            </a:r>
            <a:r>
              <a:rPr lang="en-US" altLang="ko-KR" dirty="0" err="1"/>
              <a:t>constexpr</a:t>
            </a:r>
            <a:r>
              <a:rPr lang="en-US" altLang="ko-KR" dirty="0"/>
              <a:t> </a:t>
            </a:r>
            <a:r>
              <a:rPr lang="ko-KR" altLang="en-US" dirty="0"/>
              <a:t>간 차이가 </a:t>
            </a:r>
            <a:r>
              <a:rPr lang="en-US" altLang="ko-KR" dirty="0"/>
              <a:t>“</a:t>
            </a:r>
            <a:r>
              <a:rPr lang="ko-KR" altLang="en-US" dirty="0"/>
              <a:t>거의</a:t>
            </a:r>
            <a:r>
              <a:rPr lang="en-US" altLang="ko-KR" dirty="0"/>
              <a:t>” </a:t>
            </a:r>
            <a:r>
              <a:rPr lang="ko-KR" altLang="en-US" dirty="0"/>
              <a:t>없다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383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해당 값이 런타임 값으로 사용될 것인지를 결정한다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static const</a:t>
            </a:r>
            <a:r>
              <a:rPr lang="ko-KR" altLang="en-US" dirty="0"/>
              <a:t>인 경우에는 </a:t>
            </a:r>
            <a:r>
              <a:rPr lang="en-US" altLang="ko-KR" dirty="0"/>
              <a:t>“const int Foo::y;” </a:t>
            </a:r>
            <a:r>
              <a:rPr lang="ko-KR" altLang="en-US" dirty="0"/>
              <a:t>로 정의한다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</a:t>
            </a:r>
            <a:r>
              <a:rPr lang="ko-KR" altLang="en-US" dirty="0"/>
              <a:t> 상수 표현식인 정적 멤버와 참조자를 결합시키는 경우에도</a:t>
            </a:r>
            <a:r>
              <a:rPr lang="en-US" altLang="ko-KR" dirty="0"/>
              <a:t>, </a:t>
            </a:r>
            <a:r>
              <a:rPr lang="ko-KR" altLang="en-US" dirty="0"/>
              <a:t>별도의 정의가 필요하다</a:t>
            </a:r>
            <a:r>
              <a:rPr lang="en-US" altLang="ko-KR" dirty="0"/>
              <a:t>.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참조자가 컴파일 시간에 알려진 </a:t>
            </a:r>
            <a:r>
              <a:rPr lang="ko-KR" altLang="en-US" dirty="0" err="1"/>
              <a:t>참조자일</a:t>
            </a:r>
            <a:r>
              <a:rPr lang="ko-KR" altLang="en-US" dirty="0"/>
              <a:t> 경우에는 정의가 필요하지 않다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8009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 err="1"/>
              <a:t>constexpr</a:t>
            </a:r>
            <a:r>
              <a:rPr lang="ko-KR" altLang="en-US" dirty="0"/>
              <a:t>은 암시적으로 </a:t>
            </a:r>
            <a:r>
              <a:rPr lang="en-US" altLang="ko-KR" dirty="0"/>
              <a:t>inline</a:t>
            </a:r>
            <a:r>
              <a:rPr lang="ko-KR" altLang="en-US" dirty="0"/>
              <a:t>이지만</a:t>
            </a:r>
            <a:r>
              <a:rPr lang="en-US" altLang="ko-KR" dirty="0"/>
              <a:t>, static const</a:t>
            </a:r>
            <a:r>
              <a:rPr lang="ko-KR" altLang="en-US" dirty="0"/>
              <a:t>는 </a:t>
            </a:r>
            <a:r>
              <a:rPr lang="en-US" altLang="ko-KR" dirty="0"/>
              <a:t>inline</a:t>
            </a:r>
            <a:r>
              <a:rPr lang="ko-KR" altLang="en-US" dirty="0"/>
              <a:t>이 아니다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A2. </a:t>
            </a:r>
            <a:r>
              <a:rPr lang="ko-KR" altLang="en-US" dirty="0"/>
              <a:t>선언</a:t>
            </a:r>
            <a:r>
              <a:rPr lang="en-US" altLang="ko-KR" dirty="0"/>
              <a:t> </a:t>
            </a:r>
            <a:r>
              <a:rPr lang="ko-KR" altLang="en-US" dirty="0"/>
              <a:t>또는 정의 시</a:t>
            </a:r>
            <a:r>
              <a:rPr lang="en-US" altLang="ko-KR" dirty="0"/>
              <a:t>, inline </a:t>
            </a:r>
            <a:r>
              <a:rPr lang="ko-KR" altLang="en-US" dirty="0"/>
              <a:t>키워드를 지정한다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661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inline </a:t>
            </a:r>
            <a:r>
              <a:rPr lang="ko-KR" altLang="en-US" dirty="0"/>
              <a:t>정적 데이터의 장점은</a:t>
            </a:r>
            <a:r>
              <a:rPr lang="en-US" altLang="ko-KR" dirty="0"/>
              <a:t>, </a:t>
            </a:r>
            <a:r>
              <a:rPr lang="en-US" altLang="ko-KR" dirty="0" err="1"/>
              <a:t>constexpr</a:t>
            </a:r>
            <a:r>
              <a:rPr lang="ko-KR" altLang="en-US" dirty="0"/>
              <a:t>처럼 굳이 대상이 상수 표현식일 필요가 없다는 것이다</a:t>
            </a:r>
            <a:r>
              <a:rPr lang="en-US" altLang="ko-KR"/>
              <a:t>.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inline </a:t>
            </a:r>
            <a:r>
              <a:rPr lang="ko-KR" altLang="en-US" dirty="0"/>
              <a:t>정적 데이터 멤버의 값은 모든 번역 단위에 공유된다</a:t>
            </a:r>
            <a:r>
              <a:rPr lang="en-US" altLang="ko-KR" dirty="0"/>
              <a:t>. </a:t>
            </a:r>
            <a:r>
              <a:rPr lang="ko-KR" altLang="en-US" dirty="0"/>
              <a:t>일반 인라인 함수의 정적 로컬 변수가 번역 단위에 공유되는 것을 생각해보자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590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인스턴스 멤버는 자체가 객체의 일부분이기 때문에 기본 인자로 지정할 수 없다</a:t>
            </a:r>
            <a:r>
              <a:rPr lang="en-US" altLang="ko-KR" dirty="0"/>
              <a:t>. (</a:t>
            </a:r>
            <a:r>
              <a:rPr lang="ko-KR" altLang="en-US" dirty="0"/>
              <a:t>해당 멤버 값을 얻을 객체를 지정할 수가 없다</a:t>
            </a:r>
            <a:r>
              <a:rPr lang="en-US" altLang="ko-KR" dirty="0"/>
              <a:t>.)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9557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인스턴스 멤버는 불완전 타입으로 정의할 수 없다</a:t>
            </a:r>
            <a:r>
              <a:rPr lang="en-US" altLang="ko-KR" dirty="0"/>
              <a:t>. (</a:t>
            </a:r>
            <a:r>
              <a:rPr lang="en-US" altLang="ko-KR" dirty="0" err="1"/>
              <a:t>selfFoo</a:t>
            </a:r>
            <a:r>
              <a:rPr lang="en-US" altLang="ko-KR" dirty="0"/>
              <a:t>, </a:t>
            </a:r>
            <a:r>
              <a:rPr lang="en-US" altLang="ko-KR" dirty="0" err="1"/>
              <a:t>selfBar</a:t>
            </a:r>
            <a:r>
              <a:rPr lang="en-US" altLang="ko-KR" dirty="0"/>
              <a:t> </a:t>
            </a:r>
            <a:r>
              <a:rPr lang="ko-KR" altLang="en-US" dirty="0"/>
              <a:t>변수처럼 정의할 수 없다</a:t>
            </a:r>
            <a:r>
              <a:rPr lang="en-US" altLang="ko-KR"/>
              <a:t>.)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683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8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en-US" altLang="ko-KR" dirty="0"/>
              <a:t>this</a:t>
            </a:r>
            <a:r>
              <a:rPr lang="ko-KR" altLang="en-US" dirty="0"/>
              <a:t>를 반환하는 경우 → </a:t>
            </a:r>
            <a:r>
              <a:rPr lang="en-US" altLang="ko-KR" dirty="0"/>
              <a:t>const Foo*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     this</a:t>
            </a:r>
            <a:r>
              <a:rPr lang="ko-KR" altLang="en-US" dirty="0"/>
              <a:t>가 </a:t>
            </a:r>
            <a:r>
              <a:rPr lang="ko-KR" altLang="en-US" dirty="0" err="1"/>
              <a:t>기리키는</a:t>
            </a:r>
            <a:r>
              <a:rPr lang="ko-KR" altLang="en-US" dirty="0"/>
              <a:t> 객체를 반환하는 경우 → </a:t>
            </a:r>
            <a:r>
              <a:rPr lang="en-US" altLang="ko-KR" dirty="0"/>
              <a:t>Foo </a:t>
            </a:r>
            <a:r>
              <a:rPr lang="ko-KR" altLang="en-US" dirty="0"/>
              <a:t>또는 </a:t>
            </a:r>
            <a:r>
              <a:rPr lang="en-US" altLang="ko-KR" dirty="0"/>
              <a:t>const Foo&amp;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Note) </a:t>
            </a:r>
            <a:r>
              <a:rPr lang="ko-KR" altLang="en-US" dirty="0"/>
              <a:t>똑같이 </a:t>
            </a:r>
            <a:r>
              <a:rPr lang="en-US" altLang="ko-KR" dirty="0"/>
              <a:t>this</a:t>
            </a:r>
            <a:r>
              <a:rPr lang="ko-KR" altLang="en-US" dirty="0"/>
              <a:t>를 반환하더라도</a:t>
            </a:r>
            <a:r>
              <a:rPr lang="en-US" altLang="ko-KR" dirty="0"/>
              <a:t>, </a:t>
            </a:r>
            <a:r>
              <a:rPr lang="ko-KR" altLang="en-US" dirty="0"/>
              <a:t>멤버 함수에서 </a:t>
            </a:r>
            <a:r>
              <a:rPr lang="en-US" altLang="ko-KR" dirty="0"/>
              <a:t>‘</a:t>
            </a:r>
            <a:r>
              <a:rPr lang="ko-KR" altLang="en-US" dirty="0" err="1"/>
              <a:t>참조자</a:t>
            </a:r>
            <a:r>
              <a:rPr lang="en-US" altLang="ko-KR" dirty="0"/>
              <a:t>’</a:t>
            </a:r>
            <a:r>
              <a:rPr lang="ko-KR" altLang="en-US" dirty="0"/>
              <a:t>를 반환하는 것과 </a:t>
            </a:r>
            <a:r>
              <a:rPr lang="en-US" altLang="ko-KR" dirty="0"/>
              <a:t>‘</a:t>
            </a:r>
            <a:r>
              <a:rPr lang="ko-KR" altLang="en-US" dirty="0"/>
              <a:t>비참조자</a:t>
            </a:r>
            <a:r>
              <a:rPr lang="en-US" altLang="ko-KR" dirty="0"/>
              <a:t>’</a:t>
            </a:r>
            <a:r>
              <a:rPr lang="ko-KR" altLang="en-US" dirty="0"/>
              <a:t>를 반환하는 것의 의미는 완전히 다르다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121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C++17 </a:t>
            </a:r>
            <a:r>
              <a:rPr lang="ko-KR" altLang="en-US" dirty="0"/>
              <a:t>이전 컴파일러일 경우</a:t>
            </a:r>
            <a:r>
              <a:rPr lang="en-US" altLang="ko-KR" dirty="0"/>
              <a:t>, </a:t>
            </a:r>
            <a:r>
              <a:rPr lang="ko-KR" altLang="en-US" dirty="0"/>
              <a:t>함수 체인에서 </a:t>
            </a:r>
            <a:r>
              <a:rPr lang="en-US" altLang="ko-KR" dirty="0"/>
              <a:t>‘</a:t>
            </a:r>
            <a:r>
              <a:rPr lang="en-US" altLang="ko-KR" dirty="0" err="1"/>
              <a:t>specialToken</a:t>
            </a:r>
            <a:r>
              <a:rPr lang="en-US" altLang="ko-KR" dirty="0"/>
              <a:t>’</a:t>
            </a:r>
            <a:r>
              <a:rPr lang="ko-KR" altLang="en-US" dirty="0"/>
              <a:t>의 평가 순서가 미정의이다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265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88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A. </a:t>
            </a:r>
            <a:r>
              <a:rPr lang="ko-KR" altLang="en-US" dirty="0"/>
              <a:t>컴파일 의존도를 낮추기 위해서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037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lang="ko-KR" altLang="en-US" dirty="0"/>
              <a:t>슬라이드 참고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390C9-CC43-4510-9031-E81E4BDB5A7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5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7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9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1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9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17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9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3C816-E8FD-4807-9C0F-99A78AC38099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54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3C816-E8FD-4807-9C0F-99A78AC38099}" type="datetimeFigureOut">
              <a:rPr lang="ko-KR" altLang="en-US" smtClean="0"/>
              <a:t>2019-05-14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DEEF4-883F-4E8F-BCD3-402635589B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8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18042" y="2538804"/>
            <a:ext cx="844475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Sharpest++</a:t>
            </a:r>
          </a:p>
          <a:p>
            <a:pPr algn="ctr"/>
            <a:r>
              <a:rPr lang="en-US" altLang="ko-KR" sz="4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(Chapter 17 - Members &amp; Declaration)</a:t>
            </a:r>
            <a:endParaRPr lang="ko-KR" altLang="en-US" sz="60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B04E6-284F-4926-9B34-B4C597D56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56" y="4108464"/>
            <a:ext cx="3389194" cy="254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Forward Declaration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객체를 생성하기 위해서는 클래스 정의가 필요하다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이유가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F684B5-DC44-4CD7-8D5E-142235E5C28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FF0A71-45B7-4967-9585-45F4C2A3911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참조자를 통해 멤버에 접근하고자 할 때도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정의가 필요하다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이유는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C201303-7604-43CC-8DA1-77B776DC2B57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1CDBCF-404E-4BF0-82B3-9214ECEDC426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특정 클래스 객체를 멤버로 포함할 때도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정의가 필요하다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이유는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12AAB7-4770-42B2-B5BF-CE363CA8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627" y="4892972"/>
            <a:ext cx="4984745" cy="16942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ABE7DD-5E3C-4E00-9AF9-0CABCF801E15}"/>
              </a:ext>
            </a:extLst>
          </p:cNvPr>
          <p:cNvSpPr txBox="1"/>
          <p:nvPr/>
        </p:nvSpPr>
        <p:spPr>
          <a:xfrm>
            <a:off x="279917" y="3294005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정의 본문이 완전하지 않으면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클래스를 아직 정의하지 않은 것으로 간주한다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FF6DB26-A700-4737-87E4-BEA723810E11}"/>
              </a:ext>
            </a:extLst>
          </p:cNvPr>
          <p:cNvCxnSpPr/>
          <p:nvPr/>
        </p:nvCxnSpPr>
        <p:spPr>
          <a:xfrm>
            <a:off x="886408" y="436443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88CCCF-4826-4CD7-96D4-A4F5E12FEDFA}"/>
              </a:ext>
            </a:extLst>
          </p:cNvPr>
          <p:cNvSpPr txBox="1"/>
          <p:nvPr/>
        </p:nvSpPr>
        <p:spPr>
          <a:xfrm>
            <a:off x="1601756" y="412426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내부에서는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자기 자신에 대한 데이터 멤버를 포함할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09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5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Constness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“const”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의미하는 것은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F684B5-DC44-4CD7-8D5E-142235E5C28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FF0A71-45B7-4967-9585-45F4C2A3911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도 두가지 종류로 나눠서 생각해볼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D0C846-9558-4543-AFC4-5AD1255D7AAB}"/>
              </a:ext>
            </a:extLst>
          </p:cNvPr>
          <p:cNvSpPr txBox="1"/>
          <p:nvPr/>
        </p:nvSpPr>
        <p:spPr>
          <a:xfrm>
            <a:off x="279918" y="2524432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물리적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const(Physical const)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객체의 내용이 영구적으로 수정될 수 없음을 의미한다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04B5E96-1B5B-425E-A652-4EEF9BE8E9FF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723579-C8BF-4A4C-B869-0ECB64B9BBB0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물리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적용된 객체는 어떠한 경우라도 내용을 수정할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E0A7A77-6973-4AFF-A822-1E27BDACD34D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6705E79-8405-4795-9EB6-4EF03EAB5A29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객체의 내용을 수정할 수 없음은 객체를 구성하는 비트를 수정할 수 없음을 의미한다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5A4B852-EAEC-4D2E-A507-84933EEB550E}"/>
              </a:ext>
            </a:extLst>
          </p:cNvPr>
          <p:cNvCxnSpPr/>
          <p:nvPr/>
        </p:nvCxnSpPr>
        <p:spPr>
          <a:xfrm>
            <a:off x="886408" y="51348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C2B026-3B84-456A-AF0C-E25609CA369E}"/>
              </a:ext>
            </a:extLst>
          </p:cNvPr>
          <p:cNvSpPr txBox="1"/>
          <p:nvPr/>
        </p:nvSpPr>
        <p:spPr>
          <a:xfrm>
            <a:off x="1601756" y="48947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물리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비트 단위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const(Bitwise const)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라고도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42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5" grpId="0"/>
      <p:bldP spid="18" grpId="0"/>
      <p:bldP spid="22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Constness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물리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적용된 객체를 생성하려면 어떻게 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5EBA12-747F-4DB1-A807-4404FF54B058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물리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속성은 객체가 읽기 전용 메모리에 배치됨을 보장하지 않는다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EB1AC80-7AE0-494B-AC24-441828CB07DC}"/>
              </a:ext>
            </a:extLst>
          </p:cNvPr>
          <p:cNvCxnSpPr/>
          <p:nvPr/>
        </p:nvCxnSpPr>
        <p:spPr>
          <a:xfrm>
            <a:off x="886408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53767B-09CD-42EB-8ACC-BAC012C07865}"/>
              </a:ext>
            </a:extLst>
          </p:cNvPr>
          <p:cNvSpPr txBox="1"/>
          <p:nvPr/>
        </p:nvSpPr>
        <p:spPr>
          <a:xfrm>
            <a:off x="1601756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의미는 컴파일러에게 더 이상 객체의 값을 수정하지 않겠다는 것을 알리는 약속에 가깝다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A85C96-B822-46B2-A45F-E5878EE59839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B59630B-A2FA-44AC-8F9A-08B40EDE7625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객체를 컴파일러가 읽기 전용 메모리에 배치하기도 하지만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 보장하지는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90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24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Constness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논리적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const(logical const)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적용된 객체를 생성하려면 어떻게 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5EBA12-747F-4DB1-A807-4404FF54B058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논리적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const(logical const)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객체가 개념적으로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임을 의미한다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EB1AC80-7AE0-494B-AC24-441828CB07DC}"/>
              </a:ext>
            </a:extLst>
          </p:cNvPr>
          <p:cNvCxnSpPr/>
          <p:nvPr/>
        </p:nvCxnSpPr>
        <p:spPr>
          <a:xfrm>
            <a:off x="886408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53767B-09CD-42EB-8ACC-BAC012C07865}"/>
              </a:ext>
            </a:extLst>
          </p:cNvPr>
          <p:cNvSpPr txBox="1"/>
          <p:nvPr/>
        </p:nvSpPr>
        <p:spPr>
          <a:xfrm>
            <a:off x="1601756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하위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가진 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는 논리적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성질을 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A85C96-B822-46B2-A45F-E5878EE59839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B59630B-A2FA-44AC-8F9A-08B40EDE7625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객체는 물리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객체이기도 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29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24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Constness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객체의 상태 역시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두가지로 나누어 생각해 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5EBA12-747F-4DB1-A807-4404FF54B058}"/>
              </a:ext>
            </a:extLst>
          </p:cNvPr>
          <p:cNvSpPr txBox="1"/>
          <p:nvPr/>
        </p:nvSpPr>
        <p:spPr>
          <a:xfrm>
            <a:off x="279918" y="1754859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물리 상태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(Physical state)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란 실제로 메모리에 배치된 객체의 상태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(state)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뜻한다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EB1AC80-7AE0-494B-AC24-441828CB07DC}"/>
              </a:ext>
            </a:extLst>
          </p:cNvPr>
          <p:cNvCxnSpPr/>
          <p:nvPr/>
        </p:nvCxnSpPr>
        <p:spPr>
          <a:xfrm>
            <a:off x="886408" y="2826151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53767B-09CD-42EB-8ACC-BAC012C07865}"/>
              </a:ext>
            </a:extLst>
          </p:cNvPr>
          <p:cNvSpPr txBox="1"/>
          <p:nvPr/>
        </p:nvSpPr>
        <p:spPr>
          <a:xfrm>
            <a:off x="1601756" y="2585987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실제로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정의된 데이터 멤버 등등이 합쳐져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객체의 물리 상태를 형성한다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A85C96-B822-46B2-A45F-E5878EE59839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B59630B-A2FA-44AC-8F9A-08B40EDE7625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물리 상태를 구체 상태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(Concrete state)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 비트 단위 상태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(Bitwise state)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라고도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95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4" grpId="0"/>
      <p:bldP spid="24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Constness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 상태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(Logical state)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란 클래스 외부에서 인식할 수 있는 객체의 상태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(state)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뜻한다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EB1AC80-7AE0-494B-AC24-441828CB07DC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53767B-09CD-42EB-8ACC-BAC012C07865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 상태는 보통 클래스 외부에 노출되는 인터페이스에 의해서 결정된다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A85C96-B822-46B2-A45F-E5878EE5983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B59630B-A2FA-44AC-8F9A-08B40EDE7625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물리 상태의 일부분이 객체의 논리 상태를 구성하고 있을 수도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71FA63-AF4F-4388-97D6-E555E340D6BA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42B45-794F-44A8-BD13-6920E56FCC65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 상태를 추상 상태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(Abstract state)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나 의미상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Meaningwise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state)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라고도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90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6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Constness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해당 클래스 객체의 물리 상태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 상태를 구별해보자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69A1CC-36B4-4E4B-B487-7EA9C27D3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153" y="1754859"/>
            <a:ext cx="7125694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9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Constness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사용자는 사용자 시점에서 객체의 상태를 파악한다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EB1AC80-7AE0-494B-AC24-441828CB07DC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53767B-09CD-42EB-8ACC-BAC012C07865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사용자는 클래스의 인터페이스 구현 방법에 알 수가 없으며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크게 관심도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A85C96-B822-46B2-A45F-E5878EE5983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B59630B-A2FA-44AC-8F9A-08B40EDE7625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사용자 입장에서는 객체가 클래스의 인터페이스에 해당하는 상태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(State)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지닌 것으로 인식된다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71FA63-AF4F-4388-97D6-E555E340D6BA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442B45-794F-44A8-BD13-6920E56FCC65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모든 물리 상태가 논리 상태에 포함되지 않는 이유는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9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6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Constness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C++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함수에서도 데이터 멤버를 변경할 수 있는 수단을 제공한다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EB1AC80-7AE0-494B-AC24-441828CB07DC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53767B-09CD-42EB-8ACC-BAC012C07865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데이터 변수 정의 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mutable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지정하면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27D589-A8CA-49EF-BBE9-8778261E0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048" y="2524432"/>
            <a:ext cx="5753903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8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Constness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코드의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F099A3-668B-4F0B-A29D-A2B97EFF8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337" y="1754859"/>
            <a:ext cx="6811326" cy="2095792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CB81950-8D10-4352-ADEE-F2E397F5FF66}"/>
              </a:ext>
            </a:extLst>
          </p:cNvPr>
          <p:cNvCxnSpPr/>
          <p:nvPr/>
        </p:nvCxnSpPr>
        <p:spPr>
          <a:xfrm>
            <a:off x="886408" y="43987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A5A9B8-359B-4397-9F1A-126965DE2844}"/>
              </a:ext>
            </a:extLst>
          </p:cNvPr>
          <p:cNvSpPr txBox="1"/>
          <p:nvPr/>
        </p:nvSpPr>
        <p:spPr>
          <a:xfrm>
            <a:off x="1601756" y="41585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왜 이런 현상이 발생한 것일까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52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Instance Members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범위에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지역적인 타입 별칭을 정의하는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내부에 타입 별칭을 정의하면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별칭 역시 다른 멤버처럼 접근 제어에 영향을 받는다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A3C3F6-A8A8-4FE5-9AA1-8A4D79619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784" y="2524432"/>
            <a:ext cx="5446431" cy="391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Constness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외부로 노출된 인터페이스를 정의할 때는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논리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만족시켜야 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CB81950-8D10-4352-ADEE-F2E397F5FF66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A5A9B8-359B-4397-9F1A-126965DE284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외부에 노출된 인터페이스는 절대로 객체의 논리 상태를 변경하지 말아야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23EF385-11A8-4F1D-8FC4-AF68889C6744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F277F7-14B2-4AA9-BD3F-40B361BD92B3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인터페이스가 객체의 논리 상태를 변경하지 않는 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객체의 물리 상태를 변경해도 상관이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412C74-4CE1-4C48-A934-AD9055D591D3}"/>
              </a:ext>
            </a:extLst>
          </p:cNvPr>
          <p:cNvSpPr txBox="1"/>
          <p:nvPr/>
        </p:nvSpPr>
        <p:spPr>
          <a:xfrm>
            <a:off x="279917" y="3294005"/>
            <a:ext cx="10937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인터페이스가 객체의 논리 상태를 변경하면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인터페이스는 논리적으로 변경자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(Mutator)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6975A7C-DA6C-49B3-B5E4-DEA195CB3AF0}"/>
              </a:ext>
            </a:extLst>
          </p:cNvPr>
          <p:cNvCxnSpPr/>
          <p:nvPr/>
        </p:nvCxnSpPr>
        <p:spPr>
          <a:xfrm>
            <a:off x="886408" y="436529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A4CDC1-6CD7-45CE-9C43-6645BC2E7938}"/>
              </a:ext>
            </a:extLst>
          </p:cNvPr>
          <p:cNvSpPr txBox="1"/>
          <p:nvPr/>
        </p:nvSpPr>
        <p:spPr>
          <a:xfrm>
            <a:off x="1601756" y="412513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 상태가 변경되는 경우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객체의 물리 상태를 전혀 변경하지 않아도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정의해서는 안된다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0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0" grpId="0"/>
      <p:bldP spid="11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3. </a:t>
            </a:r>
            <a:r>
              <a:rPr lang="en-US" altLang="ko-KR" sz="2400" dirty="0" err="1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Constness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28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객체의 논리 상태가 변경되지 않으면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인터페이스는 논리적으로 조사자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(Inspector)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CB81950-8D10-4352-ADEE-F2E397F5FF66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A5A9B8-359B-4397-9F1A-126965DE284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 상태가 변경되지 않으면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객체의 물리 상태가 변해도 해당 인터페이스는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정의해야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5770D2-9945-48EE-89CD-D6640C7638E0}"/>
              </a:ext>
            </a:extLst>
          </p:cNvPr>
          <p:cNvSpPr txBox="1"/>
          <p:nvPr/>
        </p:nvSpPr>
        <p:spPr>
          <a:xfrm>
            <a:off x="279918" y="2524432"/>
            <a:ext cx="1128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 상태가 변경되는 메서드는 어떤 메서드일까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B873DF3-5A28-4E76-8FE7-6CB8E1BD8724}"/>
              </a:ext>
            </a:extLst>
          </p:cNvPr>
          <p:cNvCxnSpPr/>
          <p:nvPr/>
        </p:nvCxnSpPr>
        <p:spPr>
          <a:xfrm>
            <a:off x="886408" y="359572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D54470-2E38-48C5-B8B7-60552C1D58C3}"/>
              </a:ext>
            </a:extLst>
          </p:cNvPr>
          <p:cNvSpPr txBox="1"/>
          <p:nvPr/>
        </p:nvSpPr>
        <p:spPr>
          <a:xfrm>
            <a:off x="1601756" y="335556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논리 상태가 변경되지 않는 메서드의 예로는 어떤 것들이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76C1EB-FB9B-431A-9AB3-64C81649B207}"/>
              </a:ext>
            </a:extLst>
          </p:cNvPr>
          <p:cNvSpPr txBox="1"/>
          <p:nvPr/>
        </p:nvSpPr>
        <p:spPr>
          <a:xfrm>
            <a:off x="279917" y="4125133"/>
            <a:ext cx="1128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const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함수는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스레드에 안전한 함수일까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82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8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Static Members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28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정의 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개별 클래스 객체에 포함되지 않는 멤버를 정의할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CB81950-8D10-4352-ADEE-F2E397F5FF66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A5A9B8-359B-4397-9F1A-126965DE2844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멤버도 클래스와 연관성을 가지지만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객체 각각에 대한 데이터 멤버는 아니다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9CA3F9C-8C9E-4A39-BCCD-3F1FB267ACEE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E01008-D243-424C-BFCA-0C85E7F8199A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 클래스의 정적 멤버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(Static Member)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255C5BD-88A5-405C-A952-16D55128E843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5EE780C-98C6-4546-A59F-5E80C6F5A3FA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정적 멤버는 클래스 모든 객체의 외부에 존재한다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7EB6C1-7839-49D9-BEC6-1A2C83E79526}"/>
              </a:ext>
            </a:extLst>
          </p:cNvPr>
          <p:cNvCxnSpPr/>
          <p:nvPr/>
        </p:nvCxnSpPr>
        <p:spPr>
          <a:xfrm>
            <a:off x="886408" y="4303742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82FB163-87C3-49D6-B5D7-DC21EF0FF370}"/>
              </a:ext>
            </a:extLst>
          </p:cNvPr>
          <p:cNvSpPr txBox="1"/>
          <p:nvPr/>
        </p:nvSpPr>
        <p:spPr>
          <a:xfrm>
            <a:off x="1601756" y="4063578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각 객체에는 정적 데이터 멤버와 연관된 데이터가 존재하지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82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7" grpId="0"/>
      <p:bldP spid="26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Static Members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28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선언 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키워드를 추가하면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객체가 아닌 클래스 자체와 연관된 멤버임을 나타낼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72CA36-7CA6-4A60-8C07-5B43EC485F4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B39F2C4-DCA7-4A13-B0CE-2BC42AB59B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 멤버도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인스턴스 멤버처럼 접근 제한자의 영향을 받는다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59AE5A-7A20-4FF8-959B-CA0ECA936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154" y="2524432"/>
            <a:ext cx="5315692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7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Static Members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28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클래스에 정적 멤버 함수를 선언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572CA36-7CA6-4A60-8C07-5B43EC485F44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B39F2C4-DCA7-4A13-B0CE-2BC42AB59B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 멤버 함수는 클래스의 객체와 결합하지 않는 멤버 함수이다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5BF8DDC-BAE4-46FB-BB62-3B4B71E2FD89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CB68EC-AAA2-48CF-8422-0E5B6447AE29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따라서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 멤버 함수에는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this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포인터가 존재하지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CBFEDC-D803-47B9-9C97-0352A70703B0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F93667-A006-4DB8-A642-7CD9BF00C888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 멤버 함수는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함수로 선언할 수 있을까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C0F724-583B-44F7-8E52-01276FECF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074" y="4063578"/>
            <a:ext cx="6277851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8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0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Static Members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28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범위 연산자를 통해 정적 멤버에 접근할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89DDF0-1BF9-4472-ABB1-E41CDD26F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179" y="1754859"/>
            <a:ext cx="6925642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4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Static Members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28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인스턴스 멤버 함수에서는 범위 연산자를 사용하지 않아도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 멤버를 사용할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45C44E-E7E1-4FA6-8906-19B403247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311" y="1754859"/>
            <a:ext cx="6649378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9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Static Members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28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562FF3F-4B1E-4038-AED8-96AC8FD2511E}"/>
              </a:ext>
            </a:extLst>
          </p:cNvPr>
          <p:cNvCxnSpPr/>
          <p:nvPr/>
        </p:nvCxnSpPr>
        <p:spPr>
          <a:xfrm>
            <a:off x="886408" y="640107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8192A1-7D31-4BDF-A34D-28A131BC26C7}"/>
              </a:ext>
            </a:extLst>
          </p:cNvPr>
          <p:cNvSpPr txBox="1"/>
          <p:nvPr/>
        </p:nvSpPr>
        <p:spPr>
          <a:xfrm>
            <a:off x="1601756" y="616090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C++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에서는 해당 클래스 타입의 객체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포인터를 통해 정적 멤버에 접근할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06F822-76DA-44D3-8DD6-C1D688FB8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125" y="1754859"/>
            <a:ext cx="6194355" cy="409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8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Static Members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28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정적 멤버 함수는 인스턴스 멤버 함수처럼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내부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외부에서 정의할 수 있다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B692F6-1C0C-42DF-8992-E82B981A3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179" y="1754859"/>
            <a:ext cx="7287642" cy="314368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4E6504-A5B0-4B2F-A3AA-D352F7A6B71A}"/>
              </a:ext>
            </a:extLst>
          </p:cNvPr>
          <p:cNvCxnSpPr/>
          <p:nvPr/>
        </p:nvCxnSpPr>
        <p:spPr>
          <a:xfrm>
            <a:off x="886408" y="544662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8CD1C8D-343D-44A0-BEB2-4035F82585DA}"/>
              </a:ext>
            </a:extLst>
          </p:cNvPr>
          <p:cNvSpPr txBox="1"/>
          <p:nvPr/>
        </p:nvSpPr>
        <p:spPr>
          <a:xfrm>
            <a:off x="1601756" y="520645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static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키워드는 함수 선언 시에만 사용한다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AF5ECD0-B591-4795-8435-7A7411622C5A}"/>
              </a:ext>
            </a:extLst>
          </p:cNvPr>
          <p:cNvCxnSpPr/>
          <p:nvPr/>
        </p:nvCxnSpPr>
        <p:spPr>
          <a:xfrm>
            <a:off x="886408" y="621619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629E25-7033-4759-B321-649DB22FA9F2}"/>
              </a:ext>
            </a:extLst>
          </p:cNvPr>
          <p:cNvSpPr txBox="1"/>
          <p:nvPr/>
        </p:nvSpPr>
        <p:spPr>
          <a:xfrm>
            <a:off x="1601756" y="597602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내부에서 정의한 정적 멤버 함수와 외부에서 정의한 정적 멤버 함수의 차이는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14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Static Members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28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 데이터 멤버는 클래스 생성자에서 초기화하지 않고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외부에서 초기화한다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4E6504-A5B0-4B2F-A3AA-D352F7A6B71A}"/>
              </a:ext>
            </a:extLst>
          </p:cNvPr>
          <p:cNvCxnSpPr/>
          <p:nvPr/>
        </p:nvCxnSpPr>
        <p:spPr>
          <a:xfrm>
            <a:off x="886408" y="548472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8CD1C8D-343D-44A0-BEB2-4035F82585DA}"/>
              </a:ext>
            </a:extLst>
          </p:cNvPr>
          <p:cNvSpPr txBox="1"/>
          <p:nvPr/>
        </p:nvSpPr>
        <p:spPr>
          <a:xfrm>
            <a:off x="1601756" y="524456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내부에서는 정적 멤버를 초기화할 수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A0A46D-B1B6-4563-9826-8F6298F72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810" y="1754859"/>
            <a:ext cx="7192379" cy="3181794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340C457-E756-438B-B1C3-2EB3503EAF0B}"/>
              </a:ext>
            </a:extLst>
          </p:cNvPr>
          <p:cNvCxnSpPr/>
          <p:nvPr/>
        </p:nvCxnSpPr>
        <p:spPr>
          <a:xfrm>
            <a:off x="886408" y="6254298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9DF152F-1E8A-47C0-961E-73D5809F23EB}"/>
              </a:ext>
            </a:extLst>
          </p:cNvPr>
          <p:cNvSpPr txBox="1"/>
          <p:nvPr/>
        </p:nvSpPr>
        <p:spPr>
          <a:xfrm>
            <a:off x="1601756" y="6014134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 데이터 멤버 역시 반드시 한번만 초기화해야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58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Instance Members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내부에서 정의한 멤버 함수는 암시적으로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inline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외부에서 정의한 멤버 함수를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inline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만들기 위해서는 어떻게 해야 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288D86-0A2A-4919-A0DA-D6C2F8F92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679" y="2524432"/>
            <a:ext cx="7468642" cy="316274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B6DC98B-2B30-40A4-9A51-BBBFE6C4B5F2}"/>
              </a:ext>
            </a:extLst>
          </p:cNvPr>
          <p:cNvCxnSpPr/>
          <p:nvPr/>
        </p:nvCxnSpPr>
        <p:spPr>
          <a:xfrm>
            <a:off x="886408" y="6235245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44C955-74DC-48E4-9892-B68DD2A49906}"/>
              </a:ext>
            </a:extLst>
          </p:cNvPr>
          <p:cNvSpPr txBox="1"/>
          <p:nvPr/>
        </p:nvSpPr>
        <p:spPr>
          <a:xfrm>
            <a:off x="1601756" y="5995081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inline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은 선언 시 지정해도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 시 지정해도 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81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Static Members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28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예외적으로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내부에서 초기화가 허용되는 정적 데이터 멤버가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4E6504-A5B0-4B2F-A3AA-D352F7A6B71A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8CD1C8D-343D-44A0-BEB2-4035F82585D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정수 타입 데이터 멤버와 </a:t>
            </a:r>
            <a:r>
              <a:rPr lang="en-US" altLang="ko-KR" sz="24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지정된 정적 데이터 멤버는 클래스 내부에서 초기화할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340C457-E756-438B-B1C3-2EB3503EAF0B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9DF152F-1E8A-47C0-961E-73D5809F23EB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내부에서 초기화될 때는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반드시 상수 표현식을 사용해야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43D163-4B0F-4514-A27F-AD7FE998C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390" y="4088794"/>
            <a:ext cx="5301313" cy="2512906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DE7E43C-D49B-4329-8646-8B53AB2553CF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F81834-6E43-48C9-B013-2FD7DF4253B9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내부에서 초기화 할 수 있는 멤버는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해당 멤버 자체가 상수 표현식으로 간주된다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87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4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Static Members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28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외부에서 상수 표현식인 정적 멤버의 주소를 취할 경우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별도의 정의가 필요하다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4E6504-A5B0-4B2F-A3AA-D352F7A6B71A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8CD1C8D-343D-44A0-BEB2-4035F82585D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단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경우에는 정의 시 초기 값을 지정하지 않는다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D4FD7E-657B-4004-B085-534F825D9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881" y="2524433"/>
            <a:ext cx="5116237" cy="3344621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3579DA8-4307-4225-A59E-5CED11CE482C}"/>
              </a:ext>
            </a:extLst>
          </p:cNvPr>
          <p:cNvCxnSpPr/>
          <p:nvPr/>
        </p:nvCxnSpPr>
        <p:spPr>
          <a:xfrm>
            <a:off x="886408" y="6417127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E56DC22-09B1-460C-8D4C-B8F42531BC31}"/>
              </a:ext>
            </a:extLst>
          </p:cNvPr>
          <p:cNvSpPr txBox="1"/>
          <p:nvPr/>
        </p:nvSpPr>
        <p:spPr>
          <a:xfrm>
            <a:off x="1601756" y="6176963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상황에 따라 별도의 정의가 필요하다는 것은 무엇을 의미할까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490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Static Members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28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내부에서 정적 데이터 멤버를 초기화 할 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 static const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constexpr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의 차이는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4E6504-A5B0-4B2F-A3AA-D352F7A6B71A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8CD1C8D-343D-44A0-BEB2-4035F82585D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static const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로 선언한 데이터 멤버를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inline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만들기 위해서는 어떻게 해야 할까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64414C-EBA8-470D-A7F5-3F41BEA7B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469" y="2524432"/>
            <a:ext cx="5811061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0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Static Members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28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정적 데이터 멤버를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inline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만들기 위해서는 어떻게 해야 할까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B59B1B-ADF2-40FD-A3F8-5CDE76484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367" y="1754859"/>
            <a:ext cx="4558002" cy="21735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87318C5-DD21-4BB5-8DAD-08CFBB10E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938" y="5067416"/>
            <a:ext cx="5594729" cy="13320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597D97-8BDE-4BBA-B1E8-1493B9D3B4BD}"/>
              </a:ext>
            </a:extLst>
          </p:cNvPr>
          <p:cNvSpPr txBox="1"/>
          <p:nvPr/>
        </p:nvSpPr>
        <p:spPr>
          <a:xfrm>
            <a:off x="279918" y="4236288"/>
            <a:ext cx="1128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방법은 우회책에 불과하다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다른 방법은 없을까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67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Static Members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28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정적 멤버는 클래스의 객체와 독립적으로 존재한다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4E6504-A5B0-4B2F-A3AA-D352F7A6B71A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8CD1C8D-343D-44A0-BEB2-4035F82585D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 데이터 멤버는 인스턴스 멤버와 달리 불완전 타입으로 선언할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8BFF381-C912-4589-A865-0AC6773CF018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DD755B-37C5-4E73-951E-3D06D47203E9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정적 데이터 멤버를 멤버 함수의 기본 인자로 지정하는 것이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521186-6D4B-4256-8675-8AEDFE41C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864" y="3294005"/>
            <a:ext cx="6068272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1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4. Static Members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128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아래 코드에서 문제점을 모두 찾아보자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‘Bar’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선언되어 있다고 가정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.)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9F409A-522B-4874-953F-C878B9956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520" y="1754859"/>
            <a:ext cx="5743566" cy="463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0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Instance Members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클래스의 멤버 함수 역시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다중 정의가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546475-EED7-4DE2-B0C3-0D3B0AFE1C13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E03693-E44C-450E-80A4-0567264D94AA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다중 정의된 멤버 함수도 일반적인 함수 일치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(Resolution)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과정을 똑같이 따른다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1C633F-8245-4420-BB47-3292378C4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758" y="2524432"/>
            <a:ext cx="6506483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5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Instance Members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함수에서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this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this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가리키는 객체를 반환하는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72C33E-7C3E-4DCE-8CC3-D8507F57B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311" y="1754859"/>
            <a:ext cx="6287377" cy="3962953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09E8C15-B5BF-41A6-869D-BF2738144700}"/>
              </a:ext>
            </a:extLst>
          </p:cNvPr>
          <p:cNvCxnSpPr/>
          <p:nvPr/>
        </p:nvCxnSpPr>
        <p:spPr>
          <a:xfrm>
            <a:off x="886408" y="6265884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DD6820-8FAB-4575-8F73-B972980D1258}"/>
              </a:ext>
            </a:extLst>
          </p:cNvPr>
          <p:cNvSpPr txBox="1"/>
          <p:nvPr/>
        </p:nvSpPr>
        <p:spPr>
          <a:xfrm>
            <a:off x="1601756" y="6025720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this/this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가 가리키는 객체를 반환하는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함수는 어떤 반환 타입을 가질까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414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Instance Members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함수에서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this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를 반환하면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하나의 객체에 대해 연속적인 멤버 함수 호출이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16AAD2-7237-4F10-892E-5884CAC5F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866" y="1754859"/>
            <a:ext cx="5860268" cy="403319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F684B5-DC44-4CD7-8D5E-142235E5C28E}"/>
              </a:ext>
            </a:extLst>
          </p:cNvPr>
          <p:cNvCxnSpPr/>
          <p:nvPr/>
        </p:nvCxnSpPr>
        <p:spPr>
          <a:xfrm>
            <a:off x="886408" y="6336130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FF0A71-45B7-4967-9585-45F4C2A39118}"/>
              </a:ext>
            </a:extLst>
          </p:cNvPr>
          <p:cNvSpPr txBox="1"/>
          <p:nvPr/>
        </p:nvSpPr>
        <p:spPr>
          <a:xfrm>
            <a:off x="1601756" y="6095966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Q.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위 코드의 문제점은 무엇일까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68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1. Instance Members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함수의 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유무 역시 함수의 </a:t>
            </a:r>
            <a:r>
              <a:rPr lang="ko-KR" altLang="en-US" sz="2800" dirty="0" err="1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시그니처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일부가 된다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F684B5-DC44-4CD7-8D5E-142235E5C28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FF0A71-45B7-4967-9585-45F4C2A3911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멤버 함수의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const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유무에 따라 다중 정의가 가능하다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1941B5-9C93-4E8C-8C74-1D23FDE89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759" y="2524432"/>
            <a:ext cx="6228481" cy="40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4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Forward Declaration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함수와 비슷하게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 역시 정의와 별개로 선언하는 것이 가능하다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F684B5-DC44-4CD7-8D5E-142235E5C28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FF0A71-45B7-4967-9585-45F4C2A3911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이를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Forward declaration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이라고 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C201303-7604-43CC-8DA1-77B776DC2B57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1CDBCF-404E-4BF0-82B3-9214ECEDC426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클래스가 선언되면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정의가 나타나기 전까지 해당 타입은 불완전 타입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(Incomplete type)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으로 간주된다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B9C54B7-6097-498A-BA83-9F429797D69F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E51388-353C-4E59-8AFE-ADBFC176E801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즉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,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이름이 클래스 타입임은 알지만 포함하는 멤버는 알 수가 없다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ECDAE2-5E0F-42BE-8AC5-3FFBEA3829A8}"/>
              </a:ext>
            </a:extLst>
          </p:cNvPr>
          <p:cNvSpPr txBox="1"/>
          <p:nvPr/>
        </p:nvSpPr>
        <p:spPr>
          <a:xfrm>
            <a:off x="279917" y="4063578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전방 선언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(Forward declaration)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이 필요한 이유는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369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0" y="615822"/>
            <a:ext cx="12192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86408" y="0"/>
            <a:ext cx="0" cy="61582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6409" y="77078"/>
            <a:ext cx="11305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Item 2. Forward Declaration</a:t>
            </a:r>
            <a:endParaRPr lang="ko-KR" altLang="en-US" sz="2400" dirty="0"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9918" y="923731"/>
            <a:ext cx="1059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Q. </a:t>
            </a:r>
            <a:r>
              <a:rPr lang="ko-KR" altLang="en-US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불완전 타입이란 무엇일까</a:t>
            </a:r>
            <a:r>
              <a:rPr lang="en-US" altLang="ko-KR" sz="28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?</a:t>
            </a:r>
            <a:endParaRPr lang="ko-KR" altLang="en-US" sz="28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F684B5-DC44-4CD7-8D5E-142235E5C28E}"/>
              </a:ext>
            </a:extLst>
          </p:cNvPr>
          <p:cNvCxnSpPr/>
          <p:nvPr/>
        </p:nvCxnSpPr>
        <p:spPr>
          <a:xfrm>
            <a:off x="886408" y="1995023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FF0A71-45B7-4967-9585-45F4C2A39118}"/>
              </a:ext>
            </a:extLst>
          </p:cNvPr>
          <p:cNvSpPr txBox="1"/>
          <p:nvPr/>
        </p:nvSpPr>
        <p:spPr>
          <a:xfrm>
            <a:off x="1601756" y="1754859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불완전 타입은 제한된 방식으로만 사용이 가능한 타입이다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C201303-7604-43CC-8DA1-77B776DC2B57}"/>
              </a:ext>
            </a:extLst>
          </p:cNvPr>
          <p:cNvCxnSpPr/>
          <p:nvPr/>
        </p:nvCxnSpPr>
        <p:spPr>
          <a:xfrm>
            <a:off x="886408" y="2764596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1CDBCF-404E-4BF0-82B3-9214ECEDC426}"/>
              </a:ext>
            </a:extLst>
          </p:cNvPr>
          <p:cNvSpPr txBox="1"/>
          <p:nvPr/>
        </p:nvSpPr>
        <p:spPr>
          <a:xfrm>
            <a:off x="1601756" y="2524432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불완전 타입에 대한 포인터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참조자를 정의할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B9C54B7-6097-498A-BA83-9F429797D69F}"/>
              </a:ext>
            </a:extLst>
          </p:cNvPr>
          <p:cNvCxnSpPr/>
          <p:nvPr/>
        </p:nvCxnSpPr>
        <p:spPr>
          <a:xfrm>
            <a:off x="886408" y="3534169"/>
            <a:ext cx="485192" cy="0"/>
          </a:xfrm>
          <a:prstGeom prst="straightConnector1">
            <a:avLst/>
          </a:prstGeom>
          <a:ln w="666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E51388-353C-4E59-8AFE-ADBFC176E801}"/>
              </a:ext>
            </a:extLst>
          </p:cNvPr>
          <p:cNvSpPr txBox="1"/>
          <p:nvPr/>
        </p:nvSpPr>
        <p:spPr>
          <a:xfrm>
            <a:off x="1601756" y="3294005"/>
            <a:ext cx="10061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불완전 타입을 매개변수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/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반환 타입으로 사용하는 함수를 선언할 수 있다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. (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정의는 불가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76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10" grpId="0"/>
      <p:bldP spid="14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8755</TotalTime>
  <Words>2348</Words>
  <Application>Microsoft Office PowerPoint</Application>
  <PresentationFormat>와이드스크린</PresentationFormat>
  <Paragraphs>231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야놀자 야체 B</vt:lpstr>
      <vt:lpstr>Arial</vt:lpstr>
      <vt:lpstr>야놀자 야체 R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Lumin</dc:creator>
  <cp:lastModifiedBy>Lumin</cp:lastModifiedBy>
  <cp:revision>4186</cp:revision>
  <dcterms:created xsi:type="dcterms:W3CDTF">2017-02-13T14:50:04Z</dcterms:created>
  <dcterms:modified xsi:type="dcterms:W3CDTF">2019-05-14T10:46:24Z</dcterms:modified>
</cp:coreProperties>
</file>