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sldIdLst>
    <p:sldId id="271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299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</p:sldIdLst>
  <p:sldSz cx="12192000" cy="6858000"/>
  <p:notesSz cx="6858000" cy="9144000"/>
  <p:embeddedFontLst>
    <p:embeddedFont>
      <p:font typeface="맑은 고딕" panose="020B0503020000020004" pitchFamily="50" charset="-127"/>
      <p:regular r:id="rId32"/>
      <p:bold r:id="rId33"/>
    </p:embeddedFont>
    <p:embeddedFont>
      <p:font typeface="야놀자 야체 B" panose="02020603020101020101" pitchFamily="18" charset="-127"/>
      <p:bold r:id="rId34"/>
    </p:embeddedFont>
    <p:embeddedFont>
      <p:font typeface="야놀자 야체 R" panose="02020603020101020101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Name mangling</a:t>
            </a:r>
            <a:r>
              <a:rPr lang="ko-KR" altLang="en-US" dirty="0"/>
              <a:t>을 통해</a:t>
            </a:r>
            <a:r>
              <a:rPr lang="en-US" altLang="ko-KR" dirty="0"/>
              <a:t>, </a:t>
            </a:r>
            <a:r>
              <a:rPr lang="ko-KR" altLang="en-US" dirty="0" err="1"/>
              <a:t>링커가</a:t>
            </a:r>
            <a:r>
              <a:rPr lang="ko-KR" altLang="en-US" dirty="0"/>
              <a:t> 함수를 더 올바르게 연결할 수 있도록 유도할 수 있다</a:t>
            </a:r>
            <a:r>
              <a:rPr lang="en-US" altLang="ko-KR" dirty="0"/>
              <a:t>. (</a:t>
            </a:r>
            <a:r>
              <a:rPr lang="ko-KR" altLang="en-US" dirty="0"/>
              <a:t>사실</a:t>
            </a:r>
            <a:r>
              <a:rPr lang="en-US" altLang="ko-KR" dirty="0"/>
              <a:t>, </a:t>
            </a:r>
            <a:r>
              <a:rPr lang="ko-KR" altLang="en-US" dirty="0"/>
              <a:t>오버로딩 및 네임스페이스를 지원하지 않는 </a:t>
            </a:r>
            <a:r>
              <a:rPr lang="en-US" altLang="ko-KR" dirty="0"/>
              <a:t>C</a:t>
            </a:r>
            <a:r>
              <a:rPr lang="ko-KR" altLang="en-US" dirty="0"/>
              <a:t>에서도 </a:t>
            </a:r>
            <a:r>
              <a:rPr lang="en-US" altLang="ko-KR" dirty="0"/>
              <a:t>Mangling</a:t>
            </a:r>
            <a:r>
              <a:rPr lang="ko-KR" altLang="en-US" dirty="0"/>
              <a:t>을 사용하는 이유가 이것이다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8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초창기에는</a:t>
            </a:r>
            <a:r>
              <a:rPr lang="en-US" altLang="ko-KR" dirty="0"/>
              <a:t>, C++ </a:t>
            </a:r>
            <a:r>
              <a:rPr lang="ko-KR" altLang="en-US" dirty="0"/>
              <a:t>컴파일러를 통해 </a:t>
            </a:r>
            <a:r>
              <a:rPr lang="en-US" altLang="ko-KR" dirty="0"/>
              <a:t>C </a:t>
            </a:r>
            <a:r>
              <a:rPr lang="ko-KR" altLang="en-US" dirty="0"/>
              <a:t>코드로 번역한 후</a:t>
            </a:r>
            <a:r>
              <a:rPr lang="en-US" altLang="ko-KR" dirty="0"/>
              <a:t>, C </a:t>
            </a:r>
            <a:r>
              <a:rPr lang="ko-KR" altLang="en-US" dirty="0"/>
              <a:t>컴파일러를 통해 </a:t>
            </a:r>
            <a:r>
              <a:rPr lang="en-US" altLang="ko-KR" dirty="0"/>
              <a:t>obj </a:t>
            </a:r>
            <a:r>
              <a:rPr lang="ko-KR" altLang="en-US" dirty="0"/>
              <a:t>파일로 변환했다</a:t>
            </a:r>
            <a:r>
              <a:rPr lang="en-US" altLang="ko-KR" dirty="0"/>
              <a:t>. </a:t>
            </a:r>
            <a:r>
              <a:rPr lang="ko-KR" altLang="en-US" dirty="0"/>
              <a:t>이 때문에</a:t>
            </a:r>
            <a:r>
              <a:rPr lang="en-US" altLang="ko-KR" dirty="0"/>
              <a:t>, Symbol</a:t>
            </a:r>
            <a:r>
              <a:rPr lang="ko-KR" altLang="en-US" dirty="0"/>
              <a:t>들이 </a:t>
            </a:r>
            <a:r>
              <a:rPr lang="en-US" altLang="ko-KR" dirty="0"/>
              <a:t>C</a:t>
            </a:r>
            <a:r>
              <a:rPr lang="ko-KR" altLang="en-US" dirty="0"/>
              <a:t>의 식별자 규칙을 따라야 했고</a:t>
            </a:r>
            <a:r>
              <a:rPr lang="en-US" altLang="ko-KR" dirty="0"/>
              <a:t>, Name mangling</a:t>
            </a:r>
            <a:r>
              <a:rPr lang="ko-KR" altLang="en-US" dirty="0"/>
              <a:t>이 필요하게 되었다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349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컴파일 오류가 발생한다</a:t>
            </a:r>
            <a:r>
              <a:rPr lang="en-US" altLang="ko-KR" dirty="0"/>
              <a:t>. </a:t>
            </a:r>
            <a:r>
              <a:rPr lang="ko-KR" altLang="en-US" dirty="0"/>
              <a:t>두 </a:t>
            </a:r>
            <a:r>
              <a:rPr lang="en-US" altLang="ko-KR" dirty="0"/>
              <a:t>Add </a:t>
            </a:r>
            <a:r>
              <a:rPr lang="ko-KR" altLang="en-US" dirty="0"/>
              <a:t>함수의 </a:t>
            </a:r>
            <a:r>
              <a:rPr lang="en-US" altLang="ko-KR" dirty="0"/>
              <a:t>Symbol</a:t>
            </a:r>
            <a:r>
              <a:rPr lang="ko-KR" altLang="en-US" dirty="0"/>
              <a:t>이 겹치기 때문에 함수를 구분할 방법이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45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76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첫째</a:t>
            </a:r>
            <a:r>
              <a:rPr lang="en-US" altLang="ko-KR" dirty="0"/>
              <a:t>, extern “C”</a:t>
            </a:r>
            <a:r>
              <a:rPr lang="ko-KR" altLang="en-US" dirty="0"/>
              <a:t>를 </a:t>
            </a:r>
            <a:r>
              <a:rPr lang="en-US" altLang="ko-KR" dirty="0"/>
              <a:t>#ifdef __</a:t>
            </a:r>
            <a:r>
              <a:rPr lang="en-US" altLang="ko-KR" dirty="0" err="1"/>
              <a:t>cplusplus</a:t>
            </a:r>
            <a:r>
              <a:rPr lang="en-US" altLang="ko-KR" dirty="0"/>
              <a:t> </a:t>
            </a:r>
            <a:r>
              <a:rPr lang="ko-KR" altLang="en-US" dirty="0"/>
              <a:t>등으로 감싸지 않았다</a:t>
            </a:r>
            <a:r>
              <a:rPr lang="en-US" altLang="ko-KR" dirty="0"/>
              <a:t>. extern </a:t>
            </a:r>
            <a:r>
              <a:rPr lang="ko-KR" altLang="en-US" dirty="0"/>
              <a:t>문법은 </a:t>
            </a:r>
            <a:r>
              <a:rPr lang="en-US" altLang="ko-KR" dirty="0"/>
              <a:t>C++</a:t>
            </a:r>
            <a:r>
              <a:rPr lang="ko-KR" altLang="en-US" dirty="0"/>
              <a:t>에서만 동작하기 때문에</a:t>
            </a:r>
            <a:r>
              <a:rPr lang="en-US" altLang="ko-KR" dirty="0"/>
              <a:t>, #ifdef __</a:t>
            </a:r>
            <a:r>
              <a:rPr lang="en-US" altLang="ko-KR" dirty="0" err="1"/>
              <a:t>cplusplus</a:t>
            </a:r>
            <a:r>
              <a:rPr lang="en-US" altLang="ko-KR" dirty="0"/>
              <a:t> </a:t>
            </a:r>
            <a:r>
              <a:rPr lang="ko-KR" altLang="en-US" dirty="0"/>
              <a:t>등으로 감싸지 않으면 </a:t>
            </a:r>
            <a:r>
              <a:rPr lang="en-US" altLang="ko-KR" dirty="0"/>
              <a:t>C</a:t>
            </a:r>
            <a:r>
              <a:rPr lang="ko-KR" altLang="en-US" dirty="0"/>
              <a:t>에서 </a:t>
            </a:r>
            <a:r>
              <a:rPr lang="en-US" altLang="ko-KR" dirty="0"/>
              <a:t>include</a:t>
            </a:r>
            <a:r>
              <a:rPr lang="ko-KR" altLang="en-US" dirty="0"/>
              <a:t>해서 사용할 수가 없다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서로의 헤더 파일을 </a:t>
            </a:r>
            <a:r>
              <a:rPr lang="en-US" altLang="ko-KR" dirty="0"/>
              <a:t>include</a:t>
            </a:r>
            <a:r>
              <a:rPr lang="ko-KR" altLang="en-US" dirty="0"/>
              <a:t>하는 위치가 잘못되었다</a:t>
            </a:r>
            <a:r>
              <a:rPr lang="en-US" altLang="ko-KR" dirty="0"/>
              <a:t>. extern</a:t>
            </a:r>
            <a:r>
              <a:rPr lang="ko-KR" altLang="en-US" dirty="0"/>
              <a:t>에도 최대 깊이가 존재하므로</a:t>
            </a:r>
            <a:r>
              <a:rPr lang="en-US" altLang="ko-KR" dirty="0"/>
              <a:t>, </a:t>
            </a:r>
            <a:r>
              <a:rPr lang="ko-KR" altLang="en-US" dirty="0"/>
              <a:t>위 코드와 같은 </a:t>
            </a:r>
            <a:r>
              <a:rPr lang="en-US" altLang="ko-KR" dirty="0"/>
              <a:t>include </a:t>
            </a:r>
            <a:r>
              <a:rPr lang="ko-KR" altLang="en-US" dirty="0"/>
              <a:t>방식은 컴파일 에러가 발생할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셋째</a:t>
            </a:r>
            <a:r>
              <a:rPr lang="en-US" altLang="ko-KR" dirty="0"/>
              <a:t>, </a:t>
            </a:r>
            <a:r>
              <a:rPr lang="ko-KR" altLang="en-US" dirty="0"/>
              <a:t>정작 </a:t>
            </a:r>
            <a:r>
              <a:rPr lang="en-US" altLang="ko-KR" dirty="0"/>
              <a:t>A.cpp</a:t>
            </a:r>
            <a:r>
              <a:rPr lang="ko-KR" altLang="en-US" dirty="0"/>
              <a:t>에서 </a:t>
            </a:r>
            <a:r>
              <a:rPr lang="en-US" altLang="ko-KR" dirty="0"/>
              <a:t>Subtract </a:t>
            </a:r>
            <a:r>
              <a:rPr lang="ko-KR" altLang="en-US" dirty="0"/>
              <a:t>함수 정의에는 </a:t>
            </a:r>
            <a:r>
              <a:rPr lang="en-US" altLang="ko-KR" dirty="0"/>
              <a:t>extern </a:t>
            </a:r>
            <a:r>
              <a:rPr lang="ko-KR" altLang="en-US" dirty="0"/>
              <a:t>선언이 없기 때문에</a:t>
            </a:r>
            <a:r>
              <a:rPr lang="en-US" altLang="ko-KR" dirty="0"/>
              <a:t>, A.cpp </a:t>
            </a:r>
            <a:r>
              <a:rPr lang="ko-KR" altLang="en-US" dirty="0"/>
              <a:t>파일이 컴파일 될 때 </a:t>
            </a:r>
            <a:r>
              <a:rPr lang="en-US" altLang="ko-KR" dirty="0"/>
              <a:t>Subtract </a:t>
            </a:r>
            <a:r>
              <a:rPr lang="ko-KR" altLang="en-US" dirty="0"/>
              <a:t>함수에 대해 </a:t>
            </a:r>
            <a:r>
              <a:rPr lang="en-US" altLang="ko-KR" dirty="0"/>
              <a:t>Mangling</a:t>
            </a:r>
            <a:r>
              <a:rPr lang="ko-KR" altLang="en-US" dirty="0"/>
              <a:t>이 일어난다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main </a:t>
            </a:r>
            <a:r>
              <a:rPr lang="ko-KR" altLang="en-US" dirty="0"/>
              <a:t>함수에서 </a:t>
            </a:r>
            <a:r>
              <a:rPr lang="en-US" altLang="ko-KR" dirty="0"/>
              <a:t>Subtract</a:t>
            </a:r>
            <a:r>
              <a:rPr lang="ko-KR" altLang="en-US" dirty="0"/>
              <a:t>를 호출할 경우 </a:t>
            </a:r>
            <a:r>
              <a:rPr lang="en-US" altLang="ko-KR" dirty="0"/>
              <a:t>Mangling</a:t>
            </a:r>
            <a:r>
              <a:rPr lang="ko-KR" altLang="en-US" dirty="0"/>
              <a:t>이 일어나지 않은 </a:t>
            </a:r>
            <a:r>
              <a:rPr lang="en-US" altLang="ko-KR" dirty="0"/>
              <a:t>Symbol</a:t>
            </a:r>
            <a:r>
              <a:rPr lang="ko-KR" altLang="en-US" dirty="0"/>
              <a:t>을 찾으려 하기 때문에 링크 에러가 발생한다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25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182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40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817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Foo(double, double)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2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함수에 기본 인자가 있으면</a:t>
            </a:r>
            <a:r>
              <a:rPr lang="en-US" altLang="ko-KR" dirty="0"/>
              <a:t>, </a:t>
            </a:r>
            <a:r>
              <a:rPr lang="ko-KR" altLang="en-US" dirty="0"/>
              <a:t>겉보기에는 호출에 쓰이는 인자 수가 실제보다 더 적어 보일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함수의 이름과 매개변수 목록</a:t>
            </a:r>
            <a:r>
              <a:rPr lang="en-US" altLang="ko-KR" dirty="0"/>
              <a:t> (</a:t>
            </a:r>
            <a:r>
              <a:rPr lang="ko-KR" altLang="en-US" dirty="0"/>
              <a:t>매개변수 이름은 고려하지 않음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Foo(int),</a:t>
            </a:r>
            <a:r>
              <a:rPr lang="ko-KR" altLang="en-US" dirty="0"/>
              <a:t> </a:t>
            </a:r>
            <a:r>
              <a:rPr lang="en-US" altLang="ko-KR" dirty="0"/>
              <a:t>Foo(int,</a:t>
            </a:r>
            <a:r>
              <a:rPr lang="ko-KR" altLang="en-US" dirty="0"/>
              <a:t> </a:t>
            </a:r>
            <a:r>
              <a:rPr lang="en-US" altLang="ko-KR" dirty="0"/>
              <a:t>int),</a:t>
            </a:r>
            <a:r>
              <a:rPr lang="ko-KR" altLang="en-US" dirty="0"/>
              <a:t> </a:t>
            </a:r>
            <a:r>
              <a:rPr lang="en-US" altLang="ko-KR" dirty="0"/>
              <a:t>Foo(double, double)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Foo(int), Foo(double, double)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44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컴파일 오류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475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Foo(int)</a:t>
            </a:r>
            <a:r>
              <a:rPr lang="ko-KR" altLang="en-US" dirty="0"/>
              <a:t>를 호출하기 위해서는 인자를 </a:t>
            </a:r>
            <a:r>
              <a:rPr lang="en-US" altLang="ko-KR" dirty="0"/>
              <a:t>int</a:t>
            </a:r>
            <a:r>
              <a:rPr lang="ko-KR" altLang="en-US" dirty="0"/>
              <a:t>로 변환하는 과정이 필요하지만</a:t>
            </a:r>
            <a:r>
              <a:rPr lang="en-US" altLang="ko-KR" dirty="0"/>
              <a:t>, Foo(double, double)</a:t>
            </a:r>
            <a:r>
              <a:rPr lang="ko-KR" altLang="en-US" dirty="0"/>
              <a:t>은 그런 과정 없이 첫 인자와 첫 매개변수가 정확히 타입이 일치한다</a:t>
            </a:r>
            <a:r>
              <a:rPr lang="en-US" altLang="ko-KR" dirty="0"/>
              <a:t>. (</a:t>
            </a:r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부족한 인자는 기본 인자로 채워 호출한다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02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컴파일 오류 </a:t>
            </a:r>
            <a:r>
              <a:rPr lang="en-US" altLang="ko-KR" dirty="0"/>
              <a:t>(</a:t>
            </a:r>
            <a:r>
              <a:rPr lang="ko-KR" altLang="en-US" dirty="0"/>
              <a:t>모호한 호출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19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021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32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975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</a:t>
            </a:r>
            <a:r>
              <a:rPr lang="ko-KR" altLang="en-US" dirty="0"/>
              <a:t> </a:t>
            </a:r>
            <a:r>
              <a:rPr lang="en-US" altLang="ko-KR" dirty="0"/>
              <a:t>“Int”</a:t>
            </a:r>
            <a:r>
              <a:rPr lang="ko-KR" altLang="en-US" dirty="0"/>
              <a:t>가 출력된다</a:t>
            </a:r>
            <a:r>
              <a:rPr lang="en-US" altLang="ko-KR" dirty="0"/>
              <a:t>. </a:t>
            </a:r>
            <a:r>
              <a:rPr lang="ko-KR" altLang="en-US" dirty="0"/>
              <a:t>타입 승격과 타입 변환은 다르다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681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</a:t>
            </a:r>
            <a:r>
              <a:rPr lang="ko-KR" altLang="en-US" dirty="0"/>
              <a:t> 둘 다 모호한 호출이다</a:t>
            </a:r>
            <a:r>
              <a:rPr lang="en-US" altLang="ko-KR" dirty="0"/>
              <a:t>. </a:t>
            </a:r>
            <a:r>
              <a:rPr lang="ko-KR" altLang="en-US" dirty="0"/>
              <a:t>모든 산술 변환은 동일한 수준이라고 간주한다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63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Foo(</a:t>
            </a:r>
            <a:r>
              <a:rPr lang="en-US" altLang="ko-KR" dirty="0" err="1"/>
              <a:t>constString</a:t>
            </a:r>
            <a:r>
              <a:rPr lang="en-US" altLang="ko-KR" dirty="0"/>
              <a:t>) </a:t>
            </a:r>
            <a:r>
              <a:rPr lang="ko-KR" altLang="en-US" dirty="0"/>
              <a:t>호출에서</a:t>
            </a:r>
            <a:r>
              <a:rPr lang="en-US" altLang="ko-KR" dirty="0"/>
              <a:t> </a:t>
            </a:r>
            <a:r>
              <a:rPr lang="ko-KR" altLang="en-US" dirty="0"/>
              <a:t>후보 함수는 </a:t>
            </a:r>
            <a:r>
              <a:rPr lang="en-US" altLang="ko-KR" dirty="0"/>
              <a:t>Foo(std::string&amp;), Foo(const std::string&amp;), </a:t>
            </a:r>
            <a:r>
              <a:rPr lang="ko-KR" altLang="en-US" dirty="0"/>
              <a:t>호출 가능 함수는 </a:t>
            </a:r>
            <a:r>
              <a:rPr lang="en-US" altLang="ko-KR" dirty="0"/>
              <a:t>Foo(const std::string&amp;) </a:t>
            </a:r>
            <a:r>
              <a:rPr lang="ko-KR" altLang="en-US" dirty="0"/>
              <a:t>하나뿐이다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Foo(</a:t>
            </a:r>
            <a:r>
              <a:rPr lang="en-US" altLang="ko-KR" dirty="0" err="1"/>
              <a:t>normalString</a:t>
            </a:r>
            <a:r>
              <a:rPr lang="en-US" altLang="ko-KR" dirty="0"/>
              <a:t>) </a:t>
            </a:r>
            <a:r>
              <a:rPr lang="ko-KR" altLang="en-US" dirty="0"/>
              <a:t>호출에서 후보 함수는 위와 같고</a:t>
            </a:r>
            <a:r>
              <a:rPr lang="en-US" altLang="ko-KR" dirty="0"/>
              <a:t>, </a:t>
            </a:r>
            <a:r>
              <a:rPr lang="ko-KR" altLang="en-US" dirty="0"/>
              <a:t>호출 가능 함수도 후보 함수와 같다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Foo(std::string&amp;)</a:t>
            </a:r>
            <a:r>
              <a:rPr lang="ko-KR" altLang="en-US" dirty="0"/>
              <a:t>이 정확히 일치하기 때문에</a:t>
            </a:r>
            <a:r>
              <a:rPr lang="en-US" altLang="ko-KR" dirty="0"/>
              <a:t>, Foo(std::string&amp;)</a:t>
            </a:r>
            <a:r>
              <a:rPr lang="ko-KR" altLang="en-US" dirty="0"/>
              <a:t>을 호출한다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0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Far</a:t>
            </a:r>
            <a:r>
              <a:rPr lang="ko-KR" altLang="en-US" dirty="0"/>
              <a:t>를 제외한 모든 오버로딩은 잘못된 오버로딩이다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03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Far, Var</a:t>
            </a:r>
            <a:r>
              <a:rPr lang="ko-KR" altLang="en-US" dirty="0"/>
              <a:t>를 제외한 모든 오버로딩은 잘못된 오버로딩이다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330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106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93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 이것이 실질적으로 </a:t>
            </a:r>
            <a:r>
              <a:rPr lang="en-US" altLang="ko-KR" dirty="0" err="1"/>
              <a:t>const_cast</a:t>
            </a:r>
            <a:r>
              <a:rPr lang="ko-KR" altLang="en-US" dirty="0"/>
              <a:t>의 유일한 사용 방법이다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26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컴파일 오류가 발생한다</a:t>
            </a:r>
            <a:r>
              <a:rPr lang="en-US" altLang="ko-KR" dirty="0"/>
              <a:t>. </a:t>
            </a:r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함수 내부에서 </a:t>
            </a:r>
            <a:r>
              <a:rPr lang="en-US" altLang="ko-KR" dirty="0"/>
              <a:t>Read</a:t>
            </a:r>
            <a:r>
              <a:rPr lang="ko-KR" altLang="en-US" dirty="0"/>
              <a:t> 변수가 외부에 정의된 </a:t>
            </a:r>
            <a:r>
              <a:rPr lang="en-US" altLang="ko-KR" dirty="0"/>
              <a:t>Read </a:t>
            </a:r>
            <a:r>
              <a:rPr lang="ko-KR" altLang="en-US" dirty="0"/>
              <a:t>함수를 가린다</a:t>
            </a:r>
            <a:r>
              <a:rPr lang="en-US" altLang="ko-KR" dirty="0"/>
              <a:t>. </a:t>
            </a:r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함수 내부에 선언된 </a:t>
            </a:r>
            <a:r>
              <a:rPr lang="en-US" altLang="ko-KR" dirty="0"/>
              <a:t>Print(int)</a:t>
            </a:r>
            <a:r>
              <a:rPr lang="ko-KR" altLang="en-US" dirty="0"/>
              <a:t>는 선언 이후부터 </a:t>
            </a:r>
            <a:r>
              <a:rPr lang="en-US" altLang="ko-KR" dirty="0"/>
              <a:t>Print(const string&amp;)</a:t>
            </a:r>
            <a:r>
              <a:rPr lang="ko-KR" altLang="en-US" dirty="0"/>
              <a:t>와 </a:t>
            </a:r>
            <a:r>
              <a:rPr lang="en-US" altLang="ko-KR" dirty="0"/>
              <a:t>Print(double)</a:t>
            </a:r>
            <a:r>
              <a:rPr lang="ko-KR" altLang="en-US" dirty="0"/>
              <a:t>을 가린다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 코드에서 </a:t>
            </a:r>
            <a:r>
              <a:rPr lang="en-US" altLang="ko-KR" dirty="0"/>
              <a:t>Print(3.14)</a:t>
            </a:r>
            <a:r>
              <a:rPr lang="ko-KR" altLang="en-US" dirty="0"/>
              <a:t>는 사실 </a:t>
            </a:r>
            <a:r>
              <a:rPr lang="en-US" altLang="ko-KR" dirty="0"/>
              <a:t>Print(int)</a:t>
            </a:r>
            <a:r>
              <a:rPr lang="ko-KR" altLang="en-US" dirty="0"/>
              <a:t>를 호출하는 것이다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54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29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10 - Overload &amp; Resolution)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Mangling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프로그래밍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 실체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(Entity)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고유한 이름을 부여하기 위해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컴파일러는 별도의 작업을 수행한다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A82BB3-3F13-49C9-8B16-55A78140479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248D7F-338F-421A-9EFA-1D0B625668BF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Name mangling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E6D5B-A7BC-4083-94AF-F5BAE079D4E0}"/>
              </a:ext>
            </a:extLst>
          </p:cNvPr>
          <p:cNvSpPr txBox="1"/>
          <p:nvPr/>
        </p:nvSpPr>
        <p:spPr>
          <a:xfrm>
            <a:off x="279918" y="2524432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Name mangling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 자체에 함수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등에 대해 더 많은 정보를 담는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A7D7AA2-36A9-423C-A0B2-922D335D8C99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9936CF-651D-4CE8-BC34-BF9C6C988155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링커에게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더 많은 의미를 전달해줄 수 있게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44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Mangling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특히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Name mangling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필요한 이유가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A82BB3-3F13-49C9-8B16-55A78140479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248D7F-338F-421A-9EFA-1D0B625668BF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시스템의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링커가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(Symbol)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지원하지 않는 경우가 많다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A7D7AA2-36A9-423C-A0B2-922D335D8C9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9936CF-651D-4CE8-BC34-BF9C6C98815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초창기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컴파일러는 코드를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번역하는 역할을 수행했기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Name mangling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필요했다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330E5F6-2075-435F-8541-E44A7FD36B32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13E3A8-3887-4F95-AECC-7390FE7C66AA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함수 다중 정의와 이름 공간이 존재하기 때문에</a:t>
            </a:r>
            <a:r>
              <a:rPr lang="en-US" altLang="ko-KR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동일한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이름이 다른 실체를 가리킬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2047CE-3A4E-4E46-B203-A5F973B8E7E3}"/>
              </a:ext>
            </a:extLst>
          </p:cNvPr>
          <p:cNvSpPr txBox="1"/>
          <p:nvPr/>
        </p:nvSpPr>
        <p:spPr>
          <a:xfrm>
            <a:off x="279917" y="4063578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Mangling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수행할 때 이름을 변환하는 규칙이 서로 다르다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17285DF-B724-4FA9-98F1-888FC5D1E611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14BED5-C44B-45A2-8FAD-50E5D5D93FF7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 변환 규칙이 서로 다를 경우 기호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(Symbol)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호환되지 않을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C1081A7-4822-43DE-AE52-29988A3CAFDA}"/>
              </a:ext>
            </a:extLst>
          </p:cNvPr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AABFEA-0C74-4974-9743-CEA046557F37}"/>
              </a:ext>
            </a:extLst>
          </p:cNvPr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역으로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API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보호 장치로 사용하기도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22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5" grpId="0"/>
      <p:bldP spid="17" grpId="0"/>
      <p:bldP spid="18" grpId="0"/>
      <p:bldP spid="24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Mangling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수행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A7D7AA2-36A9-423C-A0B2-922D335D8C99}"/>
              </a:ext>
            </a:extLst>
          </p:cNvPr>
          <p:cNvCxnSpPr/>
          <p:nvPr/>
        </p:nvCxnSpPr>
        <p:spPr>
          <a:xfrm>
            <a:off x="886408" y="571288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9936CF-651D-4CE8-BC34-BF9C6C988155}"/>
              </a:ext>
            </a:extLst>
          </p:cNvPr>
          <p:cNvSpPr txBox="1"/>
          <p:nvPr/>
        </p:nvSpPr>
        <p:spPr>
          <a:xfrm>
            <a:off x="1601756" y="547271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명시적으로 언어 연결 방식이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지정된 이름에 대해서는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Name Mangling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수행하지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6F9DE0-4461-43ED-A3A8-01510963D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637" y="1754859"/>
            <a:ext cx="73247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Mangling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- (1)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61FBBD-4256-4D96-B9EE-EE159705D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91742"/>
            <a:ext cx="6553200" cy="3162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67EF48-8C6F-4F78-8CB8-921FADBD7940}"/>
              </a:ext>
            </a:extLst>
          </p:cNvPr>
          <p:cNvSpPr txBox="1"/>
          <p:nvPr/>
        </p:nvSpPr>
        <p:spPr>
          <a:xfrm>
            <a:off x="2951006" y="5000340"/>
            <a:ext cx="2424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main.cpp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A857135-5F52-4AEC-B48D-E5E7E3F4C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378" y="2125007"/>
            <a:ext cx="3486150" cy="28384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535D0E-10AA-4340-8627-EFCAC87E29DC}"/>
              </a:ext>
            </a:extLst>
          </p:cNvPr>
          <p:cNvSpPr txBox="1"/>
          <p:nvPr/>
        </p:nvSpPr>
        <p:spPr>
          <a:xfrm>
            <a:off x="8440451" y="4954042"/>
            <a:ext cx="2424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A.h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04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Mangling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- (2)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3AAEB6-8AA0-40EE-B4FA-B8990D21F92E}"/>
              </a:ext>
            </a:extLst>
          </p:cNvPr>
          <p:cNvSpPr txBox="1"/>
          <p:nvPr/>
        </p:nvSpPr>
        <p:spPr>
          <a:xfrm>
            <a:off x="2298543" y="4583894"/>
            <a:ext cx="2424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B.h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7959F26-7C5C-48D5-9503-BE3B17E9D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153" y="3326594"/>
            <a:ext cx="3886200" cy="1257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79B45B-93A2-4530-8B91-30FDA272CAF1}"/>
              </a:ext>
            </a:extLst>
          </p:cNvPr>
          <p:cNvSpPr txBox="1"/>
          <p:nvPr/>
        </p:nvSpPr>
        <p:spPr>
          <a:xfrm>
            <a:off x="7432251" y="4583894"/>
            <a:ext cx="2424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A.cpp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108C99-2944-422D-852A-28C08A95B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282" y="1993094"/>
            <a:ext cx="34385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3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Mangling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잘못된 곳을 모두 수정해보자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7EF48-8C6F-4F78-8CB8-921FADBD7940}"/>
              </a:ext>
            </a:extLst>
          </p:cNvPr>
          <p:cNvSpPr txBox="1"/>
          <p:nvPr/>
        </p:nvSpPr>
        <p:spPr>
          <a:xfrm>
            <a:off x="2198531" y="6008262"/>
            <a:ext cx="2424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main.cpp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35D0E-10AA-4340-8627-EFCAC87E29DC}"/>
              </a:ext>
            </a:extLst>
          </p:cNvPr>
          <p:cNvSpPr txBox="1"/>
          <p:nvPr/>
        </p:nvSpPr>
        <p:spPr>
          <a:xfrm>
            <a:off x="7658026" y="6022169"/>
            <a:ext cx="2424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A.h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A3D76B-9880-45E8-93EE-BA815D07D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54859"/>
            <a:ext cx="5048250" cy="4276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58A283-A668-4A53-A0AE-8D4DFC68B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040" y="2064912"/>
            <a:ext cx="36099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Mangling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잘못된 곳을 모두 수정해보자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3AAEB6-8AA0-40EE-B4FA-B8990D21F92E}"/>
              </a:ext>
            </a:extLst>
          </p:cNvPr>
          <p:cNvSpPr txBox="1"/>
          <p:nvPr/>
        </p:nvSpPr>
        <p:spPr>
          <a:xfrm>
            <a:off x="2298543" y="5193384"/>
            <a:ext cx="2424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B.h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79B45B-93A2-4530-8B91-30FDA272CAF1}"/>
              </a:ext>
            </a:extLst>
          </p:cNvPr>
          <p:cNvSpPr txBox="1"/>
          <p:nvPr/>
        </p:nvSpPr>
        <p:spPr>
          <a:xfrm>
            <a:off x="7432251" y="5193384"/>
            <a:ext cx="2424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A.cpp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FA6668-B7F8-42E8-82FE-0B861D51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815" y="3469359"/>
            <a:ext cx="3952875" cy="1724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BB3B22-CD81-4FA5-A5B1-A066B2D87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981" y="1754859"/>
            <a:ext cx="36671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4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Resolution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함수 호출을 특정 함수에 연결시키는 과정을 함수 일치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(Function matching)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A82BB3-3F13-49C9-8B16-55A78140479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248D7F-338F-421A-9EFA-1D0B625668BF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정의된 함수에 대한 일치 과정은 다중 정의 해석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(Overload resolution)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이라고도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E6D5B-A7BC-4083-94AF-F5BAE079D4E0}"/>
              </a:ext>
            </a:extLst>
          </p:cNvPr>
          <p:cNvSpPr txBox="1"/>
          <p:nvPr/>
        </p:nvSpPr>
        <p:spPr>
          <a:xfrm>
            <a:off x="279918" y="3294005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일치 과정의 결과로는 어떤 결과들이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A7D7AA2-36A9-423C-A0B2-922D335D8C99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9936CF-651D-4CE8-BC34-BF9C6C988155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실제 인자와 가장 일치하는 함수를 찾아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함수를 호출하는 코드를 생성한다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DB3C125-7C00-46BA-9D9D-FB74F740E67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0189B8-CF19-4ACE-9A04-9CC6A139DB0A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시 사용된 인자를 함수의 매개변수와 비교함으로써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실제로 호출할 함수를 결정한다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E7FBF2E-0656-4689-94E2-732A53AF4A61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E84879-9B74-4FB9-AF18-0DA25D850D23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시 사용된 인자와 매개변수가 일치하는 함수가 존재하지 않으면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오류 메시지를 발생시킨다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E4B9F0C-DBB4-4B0D-9FD7-7F13206F913E}"/>
              </a:ext>
            </a:extLst>
          </p:cNvPr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6B9AC2-AA7C-482F-9B24-E6FB3E248FAA}"/>
              </a:ext>
            </a:extLst>
          </p:cNvPr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일치된 함수가 하나 이상이나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명확히 일치하는 함수가 없으면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모호한 호출로 간주하여 오류 메시지가 발생시킨다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27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2" grpId="0"/>
      <p:bldP spid="15" grpId="0"/>
      <p:bldP spid="17" grpId="0"/>
      <p:bldP spid="19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Resolution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보통의 경우에는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호출과 일치하는 함수를 찾는 것이 크게 어렵지 않다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A82BB3-3F13-49C9-8B16-55A78140479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248D7F-338F-421A-9EFA-1D0B625668BF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매개변수와 인자 사이에 변환이 필요한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생략된 매개변수가 있는 경우에는 다소 복잡할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ACBEDC-367F-499B-983C-AC96ED897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637" y="3355560"/>
            <a:ext cx="5038725" cy="1885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3FD420-720F-40F8-8BE8-22E23C650679}"/>
              </a:ext>
            </a:extLst>
          </p:cNvPr>
          <p:cNvSpPr txBox="1"/>
          <p:nvPr/>
        </p:nvSpPr>
        <p:spPr>
          <a:xfrm>
            <a:off x="279917" y="2524432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Foo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호출은 실제로 어떤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Foo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호출하게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63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Resolution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일치가 일어나는 과정을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A82BB3-3F13-49C9-8B16-55A78140479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248D7F-338F-421A-9EFA-1D0B625668BF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먼저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일치될 수 있는 다중 정의 함수들을 고려하게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함수들을 후보 함수라고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DD89395-3FAA-493F-BED6-6B3406A0C214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AAA6E-FEA6-40D2-823A-85041D4CF96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후보 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(Candidate function)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함수와 이름이 같고 호출 위치에서 선언을 볼 수 있는 함수이다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9DD03-3046-4AC3-874D-BC0458BB2DCF}"/>
              </a:ext>
            </a:extLst>
          </p:cNvPr>
          <p:cNvSpPr txBox="1"/>
          <p:nvPr/>
        </p:nvSpPr>
        <p:spPr>
          <a:xfrm>
            <a:off x="279917" y="3294005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후보 함수를 모두 찾아낸 다음에는 어떤 일이 일어날까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60946EE-7DD7-44FB-BEDE-41D5F5AC8A8D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D599E1-0266-4F43-A727-DFD98A2B050B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후보 함수 집합에서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호출에서 사용한 인자로 호출할 수 있는 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(Viable function)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선택한다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8BD2232-77EE-4E60-BE59-9AFD31B6F7F0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85957D-97FB-4846-9F8E-7A61DB73C399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호출할 수 있으려면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수가 인자 수와 같아야 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인자 타입이 각 매개변수 타입과 같아야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835B7A3-FDD6-4156-B70E-B7B21DB4D417}"/>
              </a:ext>
            </a:extLst>
          </p:cNvPr>
          <p:cNvCxnSpPr/>
          <p:nvPr/>
        </p:nvCxnSpPr>
        <p:spPr>
          <a:xfrm>
            <a:off x="886408" y="590321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69C84C-0E45-405F-85FE-49B26B2077E8}"/>
              </a:ext>
            </a:extLst>
          </p:cNvPr>
          <p:cNvSpPr txBox="1"/>
          <p:nvPr/>
        </p:nvSpPr>
        <p:spPr>
          <a:xfrm>
            <a:off x="1601756" y="566304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 타입의 객체가 매개변수 타입의 객체로 변환 가능할 때도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가능한 것으로 인정된다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15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  <p:bldP spid="15" grpId="0"/>
      <p:bldP spid="19" grpId="0"/>
      <p:bldP spid="23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Function overload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유효 범위에 함수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시그너처가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같은 함수가 여럿일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정의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(Overload)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했다고 표현한다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시그니처의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구성 요소는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컴파일러는 함수에 전달하는 인자 타입을 바탕으로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프로그래머가 호출하기 원하는 함수를 유추한다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EBD2D89-DAE2-4E1B-8BA0-375A0DD0325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0781F1-3768-44DC-8C52-47B80CFCE8F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main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예외적으로 다중 정의가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EA1304B-7D53-4DEE-8E9D-59E5B1C7528C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E52298-B356-475D-8DE6-586E45F99A7D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시그니처가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같고 반환 타입만 다른 함수는 정의가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28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Resolution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후보 함수 집합을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BB9089-97A4-4677-B232-4953EEDF2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37" y="1754859"/>
            <a:ext cx="6410325" cy="343852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4AC8D2-706C-4F03-B2D5-376113E1D16F}"/>
              </a:ext>
            </a:extLst>
          </p:cNvPr>
          <p:cNvCxnSpPr/>
          <p:nvPr/>
        </p:nvCxnSpPr>
        <p:spPr>
          <a:xfrm>
            <a:off x="886408" y="574145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DBBB29-C258-45A4-9960-75F4CC1A43D6}"/>
              </a:ext>
            </a:extLst>
          </p:cNvPr>
          <p:cNvSpPr txBox="1"/>
          <p:nvPr/>
        </p:nvSpPr>
        <p:spPr>
          <a:xfrm>
            <a:off x="1601756" y="55012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가능 함수 집합에는 어떤 함수가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89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Resolution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가능 함수 집합에 아무런 요소도 없으면 어떤 일이 일어날까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B32F4-69BF-41ED-93EF-74808962B8FC}"/>
              </a:ext>
            </a:extLst>
          </p:cNvPr>
          <p:cNvSpPr txBox="1"/>
          <p:nvPr/>
        </p:nvSpPr>
        <p:spPr>
          <a:xfrm>
            <a:off x="279917" y="1754859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가능 함수를 모두 찾아낸 다음에는 어떤 일이 일어날까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4E44B3A-6913-424D-88C6-76BA17687B9F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8D567D-EAB0-4C7D-9338-58BE69938863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호출과 가장 일치하는 호출 가능 함수를 찾는다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999548-6311-4518-AB3E-7295034ABB2C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0D9A96-882E-435D-A949-4238A57541EA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 타입과 매개변수 타입이 가까울수록 더 잘 일치하는 함수라고 간주한다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1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Resolution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“Foo(double, double)”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호출된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BB9089-97A4-4677-B232-4953EEDF2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37" y="1754859"/>
            <a:ext cx="64103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1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Resolution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CAC494-1B33-46FB-8D3B-5600F359C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262" y="1754859"/>
            <a:ext cx="64674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Resolution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가능 함수가 여럿일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일치하는 함수 하나를 고르기 위해서는 아래 조건을 만족해야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4E44B3A-6913-424D-88C6-76BA17687B9F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8D567D-EAB0-4C7D-9338-58BE6993886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인자별로 일치하는 정도가 다른 호출 가능 함수에서 요구하는 것보다 작지 말아야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999548-6311-4518-AB3E-7295034ABB2C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0D9A96-882E-435D-A949-4238A57541EA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호출 가능 함수와 일치하는 정도에 비해 더 잘 일치하는 인자가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 이상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BEBA6E-61E7-4CD1-9FA6-735E0D758FD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27D7D6-9145-49EB-A325-9881CE6BFD9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조건을 거치고도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2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 이상의 함수가 남을 경우에는 모호한 호출로 간주되어 오류가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19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Resolution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아래의 순서에 따라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 타입과 매개변수 타입의 일치 정도를 결정한다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4E44B3A-6913-424D-88C6-76BA17687B9F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8D567D-EAB0-4C7D-9338-58BE6993886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 타입과 매개변수 타입의 정확한 일치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999548-6311-4518-AB3E-7295034ABB2C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0D9A96-882E-435D-A949-4238A57541EA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가지는 타입으로의 변환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BEBA6E-61E7-4CD1-9FA6-735E0D758FD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27D7D6-9145-49EB-A325-9881CE6BFD9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큰 정수 타입으로의 변환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704A76-BF1D-4BFC-9A38-B4322049DF84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F075FF-1547-443E-8FC1-0E474D79495D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산술 타입 간 변환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상수를 포인터로 변환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void*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void*,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상속 관계에 있는 포인터로 변환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4FB6477-8B13-4268-8936-06FDE9B8623E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3F9D2BD-028F-4D1F-B70C-5CF08FBA8732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변환 연산자를 통한 변환</a:t>
            </a:r>
          </a:p>
        </p:txBody>
      </p:sp>
    </p:spTree>
    <p:extLst>
      <p:ext uri="{BB962C8B-B14F-4D97-AF65-F5344CB8AC3E}">
        <p14:creationId xmlns:p14="http://schemas.microsoft.com/office/powerpoint/2010/main" val="297744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  <p:bldP spid="14" grpId="0"/>
      <p:bldP spid="17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Resolution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 타입과 매개변수 타입이 정확히 일치한다고 판단하는 경우는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4E44B3A-6913-424D-88C6-76BA17687B9F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8D567D-EAB0-4C7D-9338-58BE6993886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인자와 매개변수 타입이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정확하게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일치할 때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999548-6311-4518-AB3E-7295034ABB2C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0D9A96-882E-435D-A949-4238A57541EA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인자가 배열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타입이고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포인터 타입으로 변환할 때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BEBA6E-61E7-4CD1-9FA6-735E0D758FD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27D7D6-9145-49EB-A325-9881CE6BFD9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인자에 추가하거나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제거할 때</a:t>
            </a:r>
          </a:p>
        </p:txBody>
      </p:sp>
    </p:spTree>
    <p:extLst>
      <p:ext uri="{BB962C8B-B14F-4D97-AF65-F5344CB8AC3E}">
        <p14:creationId xmlns:p14="http://schemas.microsoft.com/office/powerpoint/2010/main" val="313391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Resolution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FB4E2E-BBEE-4E44-BB1F-E64E4D0F1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412" y="1754859"/>
            <a:ext cx="71151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9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Resolution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489817-8B8A-4238-84B7-3337BF860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275" y="1754859"/>
            <a:ext cx="62674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Resolution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호출에 대한 후보 함수와 실행 가능 함수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실행 결과를 모두 분석해보자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25C758-27D8-497F-BA24-D3DCF9D59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412" y="1754859"/>
            <a:ext cx="78771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Function overload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올바른 오버로딩과 잘못된 오버로딩을 구분해보자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1DF6C0-4154-4990-BA77-D72DF8AA9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" y="1754859"/>
            <a:ext cx="7086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Function overload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올바른 오버로딩과 잘못된 오버로딩을 구분해보자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7F7FE6-5732-4DC2-B20E-5A2B404FA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337" y="1754859"/>
            <a:ext cx="75533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6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Function overload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267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std::string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객체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개를 받아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짧은 길이의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반환하는 함수를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EB0CE3-FA19-452F-9149-151633CC1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687" y="1754859"/>
            <a:ext cx="7286625" cy="154305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DC3E22-AA73-460D-A2B0-481D2434CB2D}"/>
              </a:ext>
            </a:extLst>
          </p:cNvPr>
          <p:cNvCxnSpPr/>
          <p:nvPr/>
        </p:nvCxnSpPr>
        <p:spPr>
          <a:xfrm>
            <a:off x="886408" y="384598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A927A1-E564-46E5-AF87-B7B7881814DC}"/>
              </a:ext>
            </a:extLst>
          </p:cNvPr>
          <p:cNvSpPr txBox="1"/>
          <p:nvPr/>
        </p:nvSpPr>
        <p:spPr>
          <a:xfrm>
            <a:off x="1601756" y="360581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매개변수 값을 수정하지 않으며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요구사항에 따르면 객체 복사가 불필요하다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34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Function overload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267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앗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요구사항이 추가로 생겨났다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 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DC3E22-AA73-460D-A2B0-481D2434CB2D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A927A1-E564-46E5-AF87-B7B7881814D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값으로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참조자가 필요한 것이 아니라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 참조자가 필요할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854BDB2-CB26-4B94-803B-262C8FCAABE6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95D049-458B-461F-9314-E8B7F4685583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요구사항에 맞는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ShorterString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작성해보자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B34854-DAA2-4477-9468-D7F0D6BC7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762" y="3294005"/>
            <a:ext cx="83724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2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Function overload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267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함수 로직의 중복이 너무 심하게 발생한다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문제를 해결해보자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5FA6FE-61F8-4FEE-8D3D-A6FF293CD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1754859"/>
            <a:ext cx="84582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6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Function overload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다중 정의와 유효 범위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(Scope)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간에는 특별한 관계가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B4B28-BBB0-4868-A1D8-9A75E6E60CFB}"/>
              </a:ext>
            </a:extLst>
          </p:cNvPr>
          <p:cNvSpPr txBox="1"/>
          <p:nvPr/>
        </p:nvSpPr>
        <p:spPr>
          <a:xfrm>
            <a:off x="279918" y="1754859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0D77C4-3F62-4C05-B85B-9A51ADDBB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420" y="2585987"/>
            <a:ext cx="6565159" cy="393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0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Function overload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 범위에 이름을 선언하면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항상 외부 범위에서 선언한 동일 이름이 가려진다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A82BB3-3F13-49C9-8B16-55A78140479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248D7F-338F-421A-9EFA-1D0B625668BF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범위 경계를 무시하는 함수의 다중 정의는 금지된다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F87D71A-BA49-4583-B03A-412A4C3908E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C35A76-51F3-424C-8FB5-5738CC6FDEA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 검색은 타입을 검사하기 전에 이루어진다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12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7123</TotalTime>
  <Words>1727</Words>
  <Application>Microsoft Office PowerPoint</Application>
  <PresentationFormat>와이드스크린</PresentationFormat>
  <Paragraphs>168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야놀자 야체 R</vt:lpstr>
      <vt:lpstr>Arial</vt:lpstr>
      <vt:lpstr>맑은 고딕</vt:lpstr>
      <vt:lpstr>야놀자 야체 B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3523</cp:revision>
  <dcterms:created xsi:type="dcterms:W3CDTF">2017-02-13T14:50:04Z</dcterms:created>
  <dcterms:modified xsi:type="dcterms:W3CDTF">2019-03-12T10:57:10Z</dcterms:modified>
</cp:coreProperties>
</file>