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야놀자 야체 B" panose="02020603020101020101" pitchFamily="18" charset="-127"/>
      <p:bold r:id="rId26"/>
    </p:embeddedFont>
    <p:embeddedFont>
      <p:font typeface="야놀자 야체 R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어떤 표현식이 표준에서 정의한 방법 중 하나를 따라 평가되지 않을 경우</a:t>
            </a:r>
            <a:r>
              <a:rPr lang="en-US" altLang="ko-KR" dirty="0"/>
              <a:t>, Core constant expression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상수</a:t>
            </a:r>
            <a:r>
              <a:rPr lang="en-US" altLang="ko-KR" dirty="0"/>
              <a:t> </a:t>
            </a:r>
            <a:r>
              <a:rPr lang="ko-KR" altLang="en-US" dirty="0"/>
              <a:t>표현식을 정의할 때 쓰인다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C++14 </a:t>
            </a:r>
            <a:r>
              <a:rPr lang="ko-KR" altLang="en-US" dirty="0"/>
              <a:t>이후로는 상수 표현식을 조건을 만족하는 </a:t>
            </a:r>
            <a:r>
              <a:rPr lang="en-US" altLang="ko-KR" dirty="0" err="1"/>
              <a:t>glvalue</a:t>
            </a:r>
            <a:r>
              <a:rPr lang="en-US" altLang="ko-KR" dirty="0"/>
              <a:t> core constant expression </a:t>
            </a:r>
            <a:r>
              <a:rPr lang="ko-KR" altLang="en-US" dirty="0"/>
              <a:t>또는 </a:t>
            </a:r>
            <a:r>
              <a:rPr lang="en-US" altLang="ko-KR" dirty="0" err="1"/>
              <a:t>prvalue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 </a:t>
            </a:r>
            <a:r>
              <a:rPr lang="en-US" altLang="ko-KR" dirty="0"/>
              <a:t>constant</a:t>
            </a:r>
            <a:r>
              <a:rPr lang="ko-KR" altLang="en-US" dirty="0"/>
              <a:t> </a:t>
            </a:r>
            <a:r>
              <a:rPr lang="en-US" altLang="ko-KR" dirty="0"/>
              <a:t>expression</a:t>
            </a:r>
            <a:r>
              <a:rPr lang="ko-KR" altLang="en-US" dirty="0"/>
              <a:t>이라고 정의한다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‘</a:t>
            </a:r>
            <a:r>
              <a:rPr lang="en-US" altLang="ko-KR" dirty="0" err="1"/>
              <a:t>copiedTwo</a:t>
            </a:r>
            <a:r>
              <a:rPr lang="en-US" altLang="ko-KR" dirty="0"/>
              <a:t>’ </a:t>
            </a:r>
            <a:r>
              <a:rPr lang="ko-KR" altLang="en-US" dirty="0"/>
              <a:t>변수와 </a:t>
            </a:r>
            <a:r>
              <a:rPr lang="en-US" altLang="ko-KR" dirty="0"/>
              <a:t>‘</a:t>
            </a:r>
            <a:r>
              <a:rPr lang="en-US" altLang="ko-KR" dirty="0" err="1"/>
              <a:t>numberReference</a:t>
            </a:r>
            <a:r>
              <a:rPr lang="en-US" altLang="ko-KR" dirty="0"/>
              <a:t>’ </a:t>
            </a:r>
            <a:r>
              <a:rPr lang="ko-KR" altLang="en-US" dirty="0"/>
              <a:t>변수 정의가 잘못되었다</a:t>
            </a:r>
            <a:r>
              <a:rPr lang="en-US" altLang="ko-KR" dirty="0"/>
              <a:t>. (</a:t>
            </a:r>
            <a:r>
              <a:rPr lang="ko-KR" altLang="en-US" dirty="0"/>
              <a:t>각각 </a:t>
            </a:r>
            <a:r>
              <a:rPr lang="en-US" altLang="ko-KR" dirty="0" err="1"/>
              <a:t>prvalue</a:t>
            </a:r>
            <a:r>
              <a:rPr lang="en-US" altLang="ko-KR" dirty="0"/>
              <a:t> core constant expression/</a:t>
            </a:r>
            <a:r>
              <a:rPr lang="en-US" altLang="ko-KR" dirty="0" err="1"/>
              <a:t>glvalue</a:t>
            </a:r>
            <a:r>
              <a:rPr lang="en-US" altLang="ko-KR" dirty="0"/>
              <a:t> core constant expression</a:t>
            </a:r>
            <a:r>
              <a:rPr lang="ko-KR" altLang="en-US" dirty="0"/>
              <a:t>이 아님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5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9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try </a:t>
            </a:r>
            <a:r>
              <a:rPr lang="ko-KR" altLang="en-US" dirty="0"/>
              <a:t>블록이 </a:t>
            </a:r>
            <a:r>
              <a:rPr lang="en-US" altLang="ko-KR" dirty="0"/>
              <a:t>C++20 </a:t>
            </a:r>
            <a:r>
              <a:rPr lang="ko-KR" altLang="en-US" dirty="0"/>
              <a:t>이후부터 허용된다고 하더라도</a:t>
            </a:r>
            <a:r>
              <a:rPr lang="en-US" altLang="ko-KR" dirty="0"/>
              <a:t>, “</a:t>
            </a:r>
            <a:r>
              <a:rPr lang="ko-KR" altLang="en-US" dirty="0"/>
              <a:t>상수 표현식에서 예외를 던지는 것</a:t>
            </a:r>
            <a:r>
              <a:rPr lang="en-US" altLang="ko-KR" dirty="0"/>
              <a:t>”</a:t>
            </a:r>
            <a:r>
              <a:rPr lang="ko-KR" altLang="en-US" dirty="0"/>
              <a:t>은 여전히 허용되지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0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Bar </a:t>
            </a:r>
            <a:r>
              <a:rPr lang="ko-KR" altLang="en-US" dirty="0"/>
              <a:t>정의는 잘못된 정의이다</a:t>
            </a:r>
            <a:r>
              <a:rPr lang="en-US" altLang="ko-KR" dirty="0"/>
              <a:t>. Bar</a:t>
            </a:r>
            <a:r>
              <a:rPr lang="ko-KR" altLang="en-US" dirty="0"/>
              <a:t> 함수는 호출을 상수 표현식으로 만드는 인자 집합을 가지지 않는다</a:t>
            </a:r>
            <a:r>
              <a:rPr lang="en-US" altLang="ko-KR" dirty="0"/>
              <a:t>. (</a:t>
            </a:r>
            <a:r>
              <a:rPr lang="ko-KR" altLang="en-US" dirty="0"/>
              <a:t>진단은 해주지 않는다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noexcept</a:t>
            </a:r>
            <a:r>
              <a:rPr lang="ko-KR" altLang="en-US" dirty="0"/>
              <a:t> 연산자를 활용하면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함수 호출이 상수 표현식을 반환하는 경로를 거치는지 검사할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코드에서 보듯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함수라고 해서 반드시 컴파일 타입에만 호출할 수 있는 것은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84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O(1)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아니다</a:t>
            </a:r>
            <a:r>
              <a:rPr lang="en-US" altLang="ko-KR" dirty="0"/>
              <a:t>. Q2</a:t>
            </a:r>
            <a:r>
              <a:rPr lang="ko-KR" altLang="en-US" dirty="0"/>
              <a:t>를 참고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6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if</a:t>
            </a:r>
            <a:r>
              <a:rPr lang="ko-KR" altLang="en-US" dirty="0"/>
              <a:t> 문의 경로마다 반환되는 타입이 다르다</a:t>
            </a:r>
            <a:r>
              <a:rPr lang="en-US" altLang="ko-KR" dirty="0"/>
              <a:t>. (</a:t>
            </a:r>
            <a:r>
              <a:rPr lang="ko-KR" altLang="en-US" dirty="0"/>
              <a:t>상황마다 경로</a:t>
            </a:r>
            <a:r>
              <a:rPr lang="en-US" altLang="ko-KR" dirty="0"/>
              <a:t>(Branch)</a:t>
            </a:r>
            <a:r>
              <a:rPr lang="ko-KR" altLang="en-US" dirty="0"/>
              <a:t> 중 하나가 버려져서 추론되기 때문에</a:t>
            </a:r>
            <a:r>
              <a:rPr lang="en-US" altLang="ko-KR" dirty="0"/>
              <a:t>, </a:t>
            </a:r>
            <a:r>
              <a:rPr lang="ko-KR" altLang="en-US" dirty="0"/>
              <a:t>상관없다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6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문제가 없다</a:t>
            </a:r>
            <a:r>
              <a:rPr lang="en-US" altLang="ko-KR" dirty="0"/>
              <a:t>. </a:t>
            </a:r>
            <a:r>
              <a:rPr lang="en-US" altLang="ko-KR" dirty="0" err="1"/>
              <a:t>constexpr</a:t>
            </a:r>
            <a:r>
              <a:rPr lang="en-US" altLang="ko-KR" dirty="0"/>
              <a:t>-if </a:t>
            </a:r>
            <a:r>
              <a:rPr lang="ko-KR" altLang="en-US" dirty="0"/>
              <a:t>문의 조건식이 </a:t>
            </a:r>
            <a:r>
              <a:rPr lang="en-US" altLang="ko-KR" dirty="0"/>
              <a:t>true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if </a:t>
            </a:r>
            <a:r>
              <a:rPr lang="ko-KR" altLang="en-US" dirty="0"/>
              <a:t>문은 전부 버려진다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여기서</a:t>
            </a:r>
            <a:r>
              <a:rPr lang="en-US" altLang="ko-KR" dirty="0"/>
              <a:t>, else if </a:t>
            </a:r>
            <a:r>
              <a:rPr lang="ko-KR" altLang="en-US" dirty="0"/>
              <a:t>문의 </a:t>
            </a:r>
            <a:r>
              <a:rPr lang="en-US" altLang="ko-KR" dirty="0"/>
              <a:t>if </a:t>
            </a:r>
            <a:r>
              <a:rPr lang="ko-KR" altLang="en-US" dirty="0"/>
              <a:t>문은 </a:t>
            </a:r>
            <a:r>
              <a:rPr lang="en-US" altLang="ko-KR" dirty="0" err="1"/>
              <a:t>constexpr</a:t>
            </a:r>
            <a:r>
              <a:rPr lang="en-US" altLang="ko-KR" dirty="0"/>
              <a:t>-if</a:t>
            </a:r>
            <a:r>
              <a:rPr lang="ko-KR" altLang="en-US" dirty="0"/>
              <a:t>가 아닌 일반 </a:t>
            </a:r>
            <a:r>
              <a:rPr lang="en-US" altLang="ko-KR" dirty="0"/>
              <a:t>if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02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true</a:t>
            </a:r>
            <a:r>
              <a:rPr lang="ko-KR" altLang="en-US" dirty="0"/>
              <a:t>에 놓인 </a:t>
            </a:r>
            <a:r>
              <a:rPr lang="en-US" altLang="ko-KR" dirty="0"/>
              <a:t>Statement</a:t>
            </a:r>
            <a:r>
              <a:rPr lang="ko-KR" altLang="en-US" dirty="0"/>
              <a:t>가 버려진다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76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아무리 </a:t>
            </a:r>
            <a:r>
              <a:rPr lang="en-US" altLang="ko-KR" dirty="0"/>
              <a:t>false </a:t>
            </a:r>
            <a:r>
              <a:rPr lang="ko-KR" altLang="en-US" dirty="0"/>
              <a:t>문이 버려진다고 해도</a:t>
            </a:r>
            <a:r>
              <a:rPr lang="en-US" altLang="ko-KR" dirty="0"/>
              <a:t>, </a:t>
            </a:r>
            <a:r>
              <a:rPr lang="ko-KR" altLang="en-US" dirty="0"/>
              <a:t>프로그램을 </a:t>
            </a:r>
            <a:r>
              <a:rPr lang="en-US" altLang="ko-KR" dirty="0"/>
              <a:t>ill-formed</a:t>
            </a:r>
            <a:r>
              <a:rPr lang="ko-KR" altLang="en-US" dirty="0"/>
              <a:t>로 만드는 문장을 사용할 수는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5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해당 템플릿 정의는 유효한 템플릿 특수화를 만들어낼 수가 없다</a:t>
            </a:r>
            <a:r>
              <a:rPr lang="en-US" altLang="ko-KR" dirty="0"/>
              <a:t>. </a:t>
            </a:r>
            <a:r>
              <a:rPr lang="ko-KR" altLang="en-US" dirty="0"/>
              <a:t>인스턴스화 시작 전에 이미 템플릿 정의가 잘못되었기 때문이다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컴파일러는 문제가 되는 템플릿 정의에 대해 진단 의무를 가지지 않는다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본격적으로 인스턴스화가 시작될 때 문제가 발생한다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3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함수의 정의 자체가 잘못되었다</a:t>
            </a:r>
            <a:r>
              <a:rPr lang="en-US" altLang="ko-KR" dirty="0"/>
              <a:t>. </a:t>
            </a:r>
            <a:r>
              <a:rPr lang="ko-KR" altLang="en-US" dirty="0"/>
              <a:t>버려지는 문장이라고 해도</a:t>
            </a:r>
            <a:r>
              <a:rPr lang="en-US" altLang="ko-KR" dirty="0"/>
              <a:t>, </a:t>
            </a:r>
            <a:r>
              <a:rPr lang="en-US" altLang="ko-KR" dirty="0" err="1"/>
              <a:t>static_assert</a:t>
            </a:r>
            <a:r>
              <a:rPr lang="ko-KR" altLang="en-US" dirty="0"/>
              <a:t>의 조건식이 항상 </a:t>
            </a:r>
            <a:r>
              <a:rPr lang="en-US" altLang="ko-KR" dirty="0"/>
              <a:t>false</a:t>
            </a:r>
            <a:r>
              <a:rPr lang="ko-KR" altLang="en-US" dirty="0"/>
              <a:t>이기 때문에 </a:t>
            </a:r>
            <a:r>
              <a:rPr lang="en-US" altLang="ko-KR" dirty="0"/>
              <a:t>ill-formed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4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3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인라인 함수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한해 모든 정의가 동일하면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번 정의가 가능한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inline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 인해 각 번역 단위에 지역적으로 정의가 들어가기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9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미정의이다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허용되지 않는다</a:t>
            </a:r>
            <a:r>
              <a:rPr lang="en-US" altLang="ko-KR" dirty="0"/>
              <a:t>. </a:t>
            </a:r>
            <a:r>
              <a:rPr lang="ko-KR" altLang="en-US" dirty="0"/>
              <a:t>각 번역 단위의 끝에서 보이는 기본 인자의 </a:t>
            </a:r>
            <a:r>
              <a:rPr lang="en-US" altLang="ko-KR" dirty="0"/>
              <a:t>Accumulated set</a:t>
            </a:r>
            <a:r>
              <a:rPr lang="ko-KR" altLang="en-US" dirty="0"/>
              <a:t>은 모두 같아야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1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함수의 경우</a:t>
            </a:r>
            <a:r>
              <a:rPr lang="en-US" altLang="ko-KR" dirty="0"/>
              <a:t>) </a:t>
            </a:r>
            <a:r>
              <a:rPr lang="ko-KR" altLang="en-US" dirty="0"/>
              <a:t>함수를 호출하지 않고</a:t>
            </a:r>
            <a:r>
              <a:rPr lang="en-US" altLang="ko-KR" dirty="0"/>
              <a:t>, </a:t>
            </a:r>
            <a:r>
              <a:rPr lang="ko-KR" altLang="en-US" dirty="0"/>
              <a:t>함수 본문을 복사하여 함수를 호출한 지점에 붙인다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(</a:t>
            </a:r>
            <a:r>
              <a:rPr lang="ko-KR" altLang="en-US" dirty="0"/>
              <a:t>함수의 경우</a:t>
            </a:r>
            <a:r>
              <a:rPr lang="en-US" altLang="ko-KR" dirty="0"/>
              <a:t>) </a:t>
            </a:r>
            <a:r>
              <a:rPr lang="ko-KR" altLang="en-US" dirty="0"/>
              <a:t>함수 호출에 따른 오버헤드를 방지할 수 있다</a:t>
            </a:r>
            <a:r>
              <a:rPr lang="en-US" altLang="ko-KR" dirty="0"/>
              <a:t>. (</a:t>
            </a:r>
            <a:r>
              <a:rPr lang="ko-KR" altLang="en-US" dirty="0"/>
              <a:t>변수의 경우</a:t>
            </a:r>
            <a:r>
              <a:rPr lang="en-US" altLang="ko-KR" dirty="0"/>
              <a:t>) Header-Only library</a:t>
            </a:r>
            <a:r>
              <a:rPr lang="ko-KR" altLang="en-US" dirty="0"/>
              <a:t>를 제작할 때 유용하다</a:t>
            </a:r>
            <a:r>
              <a:rPr lang="en-US" altLang="ko-KR" dirty="0"/>
              <a:t>. (</a:t>
            </a:r>
            <a:r>
              <a:rPr lang="ko-KR" altLang="en-US" dirty="0"/>
              <a:t>코드의 단순화가 가능하다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동일한 로직이 여러 번 반복되기 때문에</a:t>
            </a:r>
            <a:r>
              <a:rPr lang="en-US" altLang="ko-KR" dirty="0"/>
              <a:t>, </a:t>
            </a:r>
            <a:r>
              <a:rPr lang="ko-KR" altLang="en-US" dirty="0"/>
              <a:t>실행 코드의 양이 늘어날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C++17 </a:t>
            </a:r>
            <a:r>
              <a:rPr lang="ko-KR" altLang="en-US" dirty="0"/>
              <a:t>이후부터는 </a:t>
            </a:r>
            <a:r>
              <a:rPr lang="en-US" altLang="ko-KR" dirty="0"/>
              <a:t>inline </a:t>
            </a:r>
            <a:r>
              <a:rPr lang="ko-KR" altLang="en-US" dirty="0"/>
              <a:t>키워드의 의미는 </a:t>
            </a:r>
            <a:r>
              <a:rPr lang="en-US" altLang="ko-KR" dirty="0"/>
              <a:t>“inline</a:t>
            </a:r>
            <a:r>
              <a:rPr lang="ko-KR" altLang="en-US" dirty="0"/>
              <a:t>을 허용해달라</a:t>
            </a:r>
            <a:r>
              <a:rPr lang="en-US" altLang="ko-KR" dirty="0"/>
              <a:t>”</a:t>
            </a:r>
            <a:r>
              <a:rPr lang="ko-KR" altLang="en-US" dirty="0"/>
              <a:t>는 것보다</a:t>
            </a:r>
            <a:r>
              <a:rPr lang="en-US" altLang="ko-KR" dirty="0"/>
              <a:t>, “</a:t>
            </a:r>
            <a:r>
              <a:rPr lang="ko-KR" altLang="en-US" dirty="0"/>
              <a:t>여러 정의</a:t>
            </a:r>
            <a:r>
              <a:rPr lang="en-US" altLang="ko-KR" dirty="0"/>
              <a:t>(multiple definition)</a:t>
            </a:r>
            <a:r>
              <a:rPr lang="ko-KR" altLang="en-US" dirty="0"/>
              <a:t>를 허용해달라</a:t>
            </a:r>
            <a:r>
              <a:rPr lang="en-US" altLang="ko-KR" dirty="0"/>
              <a:t>”</a:t>
            </a:r>
            <a:r>
              <a:rPr lang="ko-KR" altLang="en-US" dirty="0"/>
              <a:t>에 가깝다</a:t>
            </a:r>
            <a:r>
              <a:rPr lang="en-US" altLang="ko-KR" dirty="0"/>
              <a:t>. </a:t>
            </a:r>
            <a:r>
              <a:rPr lang="ko-KR" altLang="en-US" dirty="0"/>
              <a:t>이는 인라인 변수</a:t>
            </a:r>
            <a:r>
              <a:rPr lang="en-US" altLang="ko-KR" dirty="0"/>
              <a:t>/</a:t>
            </a:r>
            <a:r>
              <a:rPr lang="ko-KR" altLang="en-US" dirty="0"/>
              <a:t>함수 모두에 적용된다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추가로</a:t>
            </a:r>
            <a:r>
              <a:rPr lang="en-US" altLang="ko-KR" dirty="0"/>
              <a:t>, C++14 </a:t>
            </a:r>
            <a:r>
              <a:rPr lang="ko-KR" altLang="en-US" dirty="0"/>
              <a:t>이후로</a:t>
            </a:r>
            <a:r>
              <a:rPr lang="en-US" altLang="ko-KR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을 지정하면 </a:t>
            </a:r>
            <a:r>
              <a:rPr lang="en-US" altLang="ko-KR" dirty="0"/>
              <a:t>Copy elision</a:t>
            </a:r>
            <a:r>
              <a:rPr lang="ko-KR" altLang="en-US" dirty="0"/>
              <a:t>이 강제된다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9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함수 호출이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Core constant expression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서브 표현식이 되기 위해서는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 호출을 상수 표현식으로 만들 수 있는 인자 쌍이 적어도 하나 이상 존재해야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항목을 위반해도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해당 위반 사항을 진단해야 한다고 강제되어 있지 않으므로 주의해야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12 - Inline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specifier)</a:t>
            </a:r>
            <a:endParaRPr lang="ko-KR" altLang="en-US" sz="4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Core constant expression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개념이 필요한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328EF-95A8-4326-B39E-8E068E88C0C7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BFD5CD-2D87-4681-AD5A-4667C64AA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43" y="3355560"/>
            <a:ext cx="5609314" cy="30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반드시 아래 항목만 포함하고 있어야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 statement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974357-BAB8-440E-9D40-AEA6B67F905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1200BF-E995-4F0A-9531-4477EC76555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static_assert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D3E638-F05C-4825-BB83-AC051E5A4BA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985445-ADE9-42FF-A7EB-FB719206353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클래스나 열거형을 정의하지 않는 타입 별칭 선언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AA023-0A1D-4455-9286-58D276F3EC43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8CD1F-BBB1-4951-AA7E-87877A58D54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 및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지시자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15FCC-7871-4F43-BE68-AA4C010A83DF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EED0EF-9D23-4A7D-870F-5F2E271893CD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return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9343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32" grpId="0"/>
      <p:bldP spid="23" grpId="0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2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제한이 완화되어 아래 항목만 포함하지 않으면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어셈블리 블록 선언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974357-BAB8-440E-9D40-AEA6B67F905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1200BF-E995-4F0A-9531-4477EC76555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goto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case/default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라벨을 사용한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Statement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D3E638-F05C-4825-BB83-AC051E5A4BA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985445-ADE9-42FF-A7EB-FB719206353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(C++20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이후는 제외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AA023-0A1D-4455-9286-58D276F3EC43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8CD1F-BBB1-4951-AA7E-87877A58D54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(literal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타입에 대한 정의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15FCC-7871-4F43-BE68-AA4C010A83DF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EED0EF-9D23-4A7D-870F-5F2E271893CD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 저장소 기간을 가지는 변수와 기본 초기화가 일어나는 변수에 대한 정의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94F368-452E-4C7D-9372-E6A70F6D3A2A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A90164-A550-4398-817C-C908814DC9B4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함수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(C++20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이후는 제외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32" grpId="0"/>
      <p:bldP spid="23" grpId="0"/>
      <p:bldP spid="14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잘못된 곳을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B0FDCE-E715-4E83-81D3-4E4D29E9D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84" y="1754859"/>
            <a:ext cx="7130431" cy="44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실행시켰을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시간 복잡도는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1419B-DEE0-44D5-8DD1-5FDAB1DA2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754859"/>
            <a:ext cx="8153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(Sliver bullet)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402C9F-B9C5-4411-B0F8-BF8573E93358}"/>
              </a:ext>
            </a:extLst>
          </p:cNvPr>
          <p:cNvSpPr txBox="1"/>
          <p:nvPr/>
        </p:nvSpPr>
        <p:spPr>
          <a:xfrm>
            <a:off x="279918" y="1754859"/>
            <a:ext cx="1092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단점은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6FE4EC-7DE4-4457-9D49-2792DC337EA5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D3BED2-85F4-428B-965D-64F61543B0EF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되기 위한 규칙을 모두 따라야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841ADA-6F56-4E73-9BA4-16A21EC75544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5180C5-8689-481B-B19D-16035675D8D8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암시적으로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지정이 불가능한 상황에서는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1C1087-608C-4311-9804-FD5D8D7D6AF1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8413E6-360C-4528-9D63-1B547626F74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함수 각각에 대해 조건을 만족하는 지에 대한 검사 작업이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D5DE55-6D2A-4072-8655-57B2AC725868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F85544-96C6-478A-9A48-EFA6092F4FDA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섣부른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지정은 인터페이스를 해칠 수가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1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  <p:bldP spid="26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평가하는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작성할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E50AE2-33DC-4905-9855-8A8D0F9AF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412" y="1754859"/>
            <a:ext cx="6407175" cy="314707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CB2699-21EA-4D89-9DE3-3E1249EF860D}"/>
              </a:ext>
            </a:extLst>
          </p:cNvPr>
          <p:cNvCxnSpPr/>
          <p:nvPr/>
        </p:nvCxnSpPr>
        <p:spPr>
          <a:xfrm>
            <a:off x="886408" y="545001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CD06B5-55DC-4FFA-A6CF-F967A21F99A8}"/>
              </a:ext>
            </a:extLst>
          </p:cNvPr>
          <p:cNvSpPr txBox="1"/>
          <p:nvPr/>
        </p:nvSpPr>
        <p:spPr>
          <a:xfrm>
            <a:off x="1601756" y="520984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조건식에는 개념적으로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변환할 수 있는 상수 표현식이 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32F8CA-2538-40CB-AD55-CABDF8C6B31C}"/>
              </a:ext>
            </a:extLst>
          </p:cNvPr>
          <p:cNvCxnSpPr/>
          <p:nvPr/>
        </p:nvCxnSpPr>
        <p:spPr>
          <a:xfrm>
            <a:off x="886408" y="621958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171D6B-99B3-426F-B9F5-445CD8AE9B93}"/>
              </a:ext>
            </a:extLst>
          </p:cNvPr>
          <p:cNvSpPr txBox="1"/>
          <p:nvPr/>
        </p:nvSpPr>
        <p:spPr>
          <a:xfrm>
            <a:off x="1601756" y="597941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 이상한 점은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6C714-80C2-4F2B-B30A-C9F77BBF0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268" y="1754859"/>
            <a:ext cx="5741464" cy="39961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85078F-AE06-4ED0-B6CF-75B282AE14AB}"/>
              </a:ext>
            </a:extLst>
          </p:cNvPr>
          <p:cNvCxnSpPr/>
          <p:nvPr/>
        </p:nvCxnSpPr>
        <p:spPr>
          <a:xfrm>
            <a:off x="886408" y="62990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F6C399-EDA6-4033-A311-6FC76B1AA224}"/>
              </a:ext>
            </a:extLst>
          </p:cNvPr>
          <p:cNvSpPr txBox="1"/>
          <p:nvPr/>
        </p:nvSpPr>
        <p:spPr>
          <a:xfrm>
            <a:off x="1601756" y="60588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‘x’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기호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어느 곳에도 정의되어 있지 않을 경우에는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조건식이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평가되면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false-statement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모두 버려진다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6FE4EC-7DE4-4457-9D49-2792DC337EA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D3BED2-85F4-428B-965D-64F61543B0E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평가되면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6444E8-C694-475D-B787-624F1A6EF0A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3D8C56-C528-41EA-9CC2-CE474144B79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버려지는 문장들은 함수의 반환 타입 연역에 관여하지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B1E7D4-CDAF-42E6-842C-3825057B360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072764-94AE-41C8-B413-43A723B5C2A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인스턴스화 이후 조건식이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종속적이지 않다면 버려지는 문장은 인스턴스화 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0B3CB-E414-487A-86DB-EA86C879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312" y="1754859"/>
            <a:ext cx="5837375" cy="46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Inline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 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인라인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(inline function)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정의 시 같이 정의된 함수는 암시적으로 인라인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지정되어 있는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함수는 암시적으로 인라인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함수 역시 암시적으로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182933-A1C1-4359-83A2-0276EFE03140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E93696-5496-43A9-BA06-E7EFE09583B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암시적으로 생성된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선언에서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default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선언된 멤버 함수들은 모두 인라인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6F128B-357E-4B31-BA61-CA94EECE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927FEE-0EDF-4545-986D-1681FB19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75" y="1754859"/>
            <a:ext cx="68008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Inline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저장소 기간을 가지는 변수 선언에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인라인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(inline variable)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지정된 정적 멤버 변수는 암시적으로 인라인 변수이다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8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Inline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함수와 인라인 변수는 아래와 같은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정의가 동일하다면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각자 다른 번역 단위에 인라인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여러 번 정의하는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접근하는 번역 단위에는 반드시 인라인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정의가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91E00-FFC9-4142-9775-4EA74D099704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(External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가지는 인라인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아래와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B15810-3F6E-40F2-BD14-E8948D972A2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D4F629-94A5-4840-B36B-B83F03B05C0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번역 단위에서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65E4EC-542E-481E-BB7E-0E72B9F8BBEF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34562B-62D2-4B21-A964-80DA9EBE40F8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번역 단위에서 같은 주소를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Inline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 방식을 가지는 인라인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각 번역 단위에서 다르게 정의되어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ED060-DDD0-46C2-970A-CCF4B93BCC23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함수도 기본 인자를 가질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2B00AD-BA33-4C43-AD0B-5CB38AD31C90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3069C2-D16E-4F8C-96A3-0EA3CACBF8C1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함수가 다른 번역 단위에서 여럿 선언되었을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인자를 각자 다르게 정의하면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9A48E-3D32-4957-88DA-C448E59977D5}"/>
              </a:ext>
            </a:extLst>
          </p:cNvPr>
          <p:cNvSpPr txBox="1"/>
          <p:nvPr/>
        </p:nvSpPr>
        <p:spPr>
          <a:xfrm>
            <a:off x="279917" y="335556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다음과 같은 경우에는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키워드를 사용할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671B57-3BE4-4BFF-9115-EAE8B4125D18}"/>
              </a:ext>
            </a:extLst>
          </p:cNvPr>
          <p:cNvCxnSpPr/>
          <p:nvPr/>
        </p:nvCxnSpPr>
        <p:spPr>
          <a:xfrm>
            <a:off x="886408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F7305B-AB16-4939-9447-B3CBB4BD269E}"/>
              </a:ext>
            </a:extLst>
          </p:cNvPr>
          <p:cNvSpPr txBox="1"/>
          <p:nvPr/>
        </p:nvSpPr>
        <p:spPr>
          <a:xfrm>
            <a:off x="1601756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D1D4B3-79F6-4D10-8E4A-C4860B63A4C3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C726EB-D447-4E73-9206-D04D0C64C7AD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번역 단위에서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non-inline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정의한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대해서는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0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5" grpId="0"/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Inline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함수는 추가로 아래와 같은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함수 정의의 지역 정적 객체들은 모든 번역 단위가 공유한다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함수 정의에서 정의된 타입들은 모든 번역 단위가 공유한다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B15810-3F6E-40F2-BD14-E8948D972A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D4F629-94A5-4840-B36B-B83F03B05C0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C++17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까지는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정의에 있는 문자열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역시 모든 번역 단위가 공유한다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457E5-7F97-4529-BF3F-8BB862D7CC08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인라인 변수는 추가로 아래와 같은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88FEEE-7D9C-4E69-A250-AF1D4242D8CA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FF7E64-0747-4F2A-AE55-06F99D2FE34F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 범위에 존재하는 인라인 상수 변수는 기본적으로 외부 연결 방식을 지닌다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5" grpId="0"/>
      <p:bldP spid="19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Inline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inline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 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 어떤 이점이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 어떤 단점이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85367-FBA5-449A-991D-7CB80E2B21AA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inline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최적화는 강제가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0335C6-FE12-4DF4-90B8-622C88B8882A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7C1C9B-2623-4DAC-91AF-C351F8BFD74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키워드가 지정되어 있어도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이를 무시할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9C8E50-C1E2-4884-AB47-DEEDA3C36DF4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4C30B9-4ADE-4692-9668-06102D61A93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무시되더라도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객체의 공유나 정의가 여러 개 허용되는 등의 규칙을 변경하지는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D5C38D-B043-4996-B0F1-B2C6FB9306BE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5FDDC4-04FD-4D17-82E2-79C756F60566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키워드가 지정되지 않아도 컴파일러에서 임의로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붙일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7" grpId="0"/>
      <p:bldP spid="26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변수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값을 평가할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컴파일 타임의 상수 표현식을 요구하는 곳에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85367-FBA5-449A-991D-7CB80E2B21AA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지정된 객체 선언 혹은 비정적 멤버 함수는 암시적으로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0335C6-FE12-4DF4-90B8-622C88B8882A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7C1C9B-2623-4DAC-91AF-C351F8BFD74B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C++14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비정적 멤버 함수에 지정해도 암시적으로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적용되지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262DE-15F7-4EC0-B37E-6659CFDB82AB}"/>
              </a:ext>
            </a:extLst>
          </p:cNvPr>
          <p:cNvSpPr txBox="1"/>
          <p:nvPr/>
        </p:nvSpPr>
        <p:spPr>
          <a:xfrm>
            <a:off x="279918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지정된 함수나 정적 멤버 변수는 암시적으로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534FE3-B7DA-45BA-B92B-108EC35AFCE8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0DA29C-1830-46A4-8B7C-D8C0BA05449A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 변수에 대한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++17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이후에서만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974357-BAB8-440E-9D40-AEA6B67F905D}"/>
              </a:ext>
            </a:extLst>
          </p:cNvPr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1200BF-E995-4F0A-9531-4477EC765553}"/>
              </a:ext>
            </a:extLst>
          </p:cNvPr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선언 중 하나라도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지정되어 있으면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선언이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포함하고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5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7" grpId="0"/>
      <p:bldP spid="26" grpId="0"/>
      <p:bldP spid="19" grpId="0"/>
      <p:bldP spid="2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지정하기 위해서는 아래 조건을 만족해야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타입은 반드시 상수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(literal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974357-BAB8-440E-9D40-AEA6B67F905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1200BF-E995-4F0A-9531-4477EC76555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매개변수의 타입은 반드시 상수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(literal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D3E638-F05C-4825-BB83-AC051E5A4BA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985445-ADE9-42FF-A7EB-FB719206353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 호출이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Core constant expression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서브 표현식으로 평가될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32" grpId="0"/>
      <p:bldP spid="2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1582</Words>
  <Application>Microsoft Office PowerPoint</Application>
  <PresentationFormat>와이드스크린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야놀자 야체 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3560</cp:revision>
  <dcterms:created xsi:type="dcterms:W3CDTF">2017-02-13T14:50:04Z</dcterms:created>
  <dcterms:modified xsi:type="dcterms:W3CDTF">2019-03-26T07:21:11Z</dcterms:modified>
</cp:coreProperties>
</file>