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2"/>
      <p:bold r:id="rId33"/>
    </p:embeddedFont>
    <p:embeddedFont>
      <p:font typeface="야놀자 야체 B" panose="02020603020101020101" pitchFamily="18" charset="-127"/>
      <p:bold r:id="rId34"/>
    </p:embeddedFont>
    <p:embeddedFont>
      <p:font typeface="야놀자 야체 R" panose="02020603020101020101" pitchFamily="18" charset="-127"/>
      <p:regular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불가능하다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Vector2D* const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(this</a:t>
            </a:r>
            <a:r>
              <a:rPr lang="ko-KR" altLang="en-US" dirty="0"/>
              <a:t>의 주소는 변경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8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“this” </a:t>
            </a:r>
            <a:r>
              <a:rPr lang="ko-KR" altLang="en-US" dirty="0"/>
              <a:t>포인터의 타입에 하위 </a:t>
            </a:r>
            <a:r>
              <a:rPr lang="en-US" altLang="ko-KR" dirty="0"/>
              <a:t>const</a:t>
            </a:r>
            <a:r>
              <a:rPr lang="ko-KR" altLang="en-US" dirty="0"/>
              <a:t>를 추가한다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const </a:t>
            </a:r>
            <a:r>
              <a:rPr lang="ko-KR" altLang="en-US" dirty="0"/>
              <a:t>멤버 함수가 존재하지 않으면</a:t>
            </a:r>
            <a:r>
              <a:rPr lang="en-US" altLang="ko-KR" dirty="0"/>
              <a:t>, const </a:t>
            </a:r>
            <a:r>
              <a:rPr lang="ko-KR" altLang="en-US" dirty="0"/>
              <a:t>객체를 </a:t>
            </a:r>
            <a:r>
              <a:rPr lang="en-US" altLang="ko-KR" dirty="0"/>
              <a:t>“this” </a:t>
            </a:r>
            <a:r>
              <a:rPr lang="ko-KR" altLang="en-US" dirty="0"/>
              <a:t>포인터에 결합시킬 수 있는 방법이 없다</a:t>
            </a:r>
            <a:r>
              <a:rPr lang="en-US" altLang="ko-KR" dirty="0"/>
              <a:t>. (</a:t>
            </a:r>
            <a:r>
              <a:rPr lang="ko-KR" altLang="en-US" dirty="0"/>
              <a:t>즉</a:t>
            </a:r>
            <a:r>
              <a:rPr lang="en-US" altLang="ko-KR" dirty="0"/>
              <a:t>, const </a:t>
            </a:r>
            <a:r>
              <a:rPr lang="ko-KR" altLang="en-US" dirty="0"/>
              <a:t>객체는 그 어떤 멤버 함수도 호출 불가능하다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66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멤버 함수가 클래스 내부에서 정의되어도</a:t>
            </a:r>
            <a:r>
              <a:rPr lang="en-US" altLang="ko-KR" dirty="0"/>
              <a:t>, </a:t>
            </a:r>
            <a:r>
              <a:rPr lang="ko-KR" altLang="en-US" dirty="0"/>
              <a:t>외부에서 정의되어도 클래스 범위 내에서 정의된다는 점은 동일하다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클래스 범위에서 정의되었고</a:t>
            </a:r>
            <a:r>
              <a:rPr lang="en-US" altLang="ko-KR" dirty="0"/>
              <a:t>, </a:t>
            </a:r>
            <a:r>
              <a:rPr lang="ko-KR" altLang="en-US" dirty="0"/>
              <a:t>컴파일러가 멤버 함수의 선언을 처리한 후 본문을 처리하기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9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91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4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81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함수도 일반적으로 선언과 정의를 분리해서 작성한다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9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간주된다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C++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이름 탐색 규칙은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클래스의 인터페이스임을 뒷받침한다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7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멤버 함수가 필요하지 않을 때는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정의하는 것이 좋다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1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인터페이스는 클래스 사용자가 사용할 수 있는 연산을 뜻하며</a:t>
            </a:r>
            <a:r>
              <a:rPr lang="en-US" altLang="ko-KR" dirty="0"/>
              <a:t>, </a:t>
            </a:r>
            <a:r>
              <a:rPr lang="ko-KR" altLang="en-US" dirty="0"/>
              <a:t>구현은 클래스의 데이터 멤버</a:t>
            </a:r>
            <a:r>
              <a:rPr lang="en-US" altLang="ko-KR" dirty="0"/>
              <a:t>, </a:t>
            </a:r>
            <a:r>
              <a:rPr lang="ko-KR" altLang="en-US" dirty="0"/>
              <a:t>인터페이스를 구성하는 함수</a:t>
            </a:r>
            <a:r>
              <a:rPr lang="en-US" altLang="ko-KR" dirty="0"/>
              <a:t>, </a:t>
            </a:r>
            <a:r>
              <a:rPr lang="ko-KR" altLang="en-US" dirty="0"/>
              <a:t>구현을 위한 함수</a:t>
            </a:r>
            <a:r>
              <a:rPr lang="en-US" altLang="ko-KR" dirty="0"/>
              <a:t> </a:t>
            </a:r>
            <a:r>
              <a:rPr lang="ko-KR" altLang="en-US" dirty="0"/>
              <a:t>등을 뜻한다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캡슐화는 인터페이스와 구현의 분리를 강제하는 특징을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구현에 문제가 발생해도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(Client)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코드의 변경을 요구하지 않고 구현을 변경할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적절한 구현 기법을 덧붙이면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 컴파일조차 다시 할 필요가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66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문제점이 존재한다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슬라이드를 참조하자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클래스에 있는 멤버 함수의 코드가 깨질 가능성이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대부분의 멤버 함수가 클래스의 데이터 멤버에 의존적이기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A3.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구현에 대해서 동일한 변경을 가했을 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많은 코드가 깨진 것이 캡슐화가 덜 된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3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캡슐화는 변화에 대해 발생하는 깨지는 코드의 양에 관한 것이고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유연성은 특정 변화 사항을 일으킬 가능성을 말하는 것이다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276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16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83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멤버 함수를 가진 클래스가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N+1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멤버 함수를 가진 클래스보다 캡슐화 정도가 높다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개수가 늘어날수록 캡슐화 정도는 떨어진다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별개로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작성자가 아니거나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왼쪽에 오는 매개변수가 클래스 타입이 아니거나 다른 타입에서 변환이 가능한 타입일 경우 기능 추가를 위한 방법은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함수밖에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이것은 구현자의 선택에 따라 다르다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중요한 것은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friend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정의하는 것은 캡슐화를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깨는 것이 아니라“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함수와 정확히 동일한 양의 캡슐화 정도를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감소시키는 것“ 뿐이다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A3.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선호해야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역시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멤버 함수와 동일한 양으로 캡슐화 정도를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감소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시킨다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A4.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활용하면 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2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때는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선택을 해야 한다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선택할 것인가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아니면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유틸리티를 살릴 것일까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가장 대표적인 예로는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템플릿에서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Factory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호출하는 경우가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이전처럼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네임스페이스를 활용해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정의되어 있을 경우에는 템플릿에서 직접 호출할 수가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A2.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사용자 입장에서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각 기능을 사용함에 있어 일관성이 깨진다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human.eat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(3.0)”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“sleep(human, 3.0)”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확실히 다르다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뒤에 언급되지만 이는 사실 일관성이 깨지는 것이 아니다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코드는 사실 문제점이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16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아무리 모든 함수를 멤버 함수로 정의한다고 해도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사용자의 필요에 의해 만들어지는 함수는 결과적으로 </a:t>
            </a:r>
            <a:r>
              <a:rPr lang="ko-KR" altLang="en-US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함수일 수 밖에 없다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코드에 대한 접근 권한이 없으므로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43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굳이 인터페이스가 클래스 정의에 선언될 필요가 없기 때문에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인터페이스를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여러 파일에 나누어 제공하는 것이 가능해지기 때문이다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예를 들면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Human.h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파일이 제공되고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편의를 위해 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en-US" altLang="ko-KR" sz="12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HumanUtility.h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파일에서 다양한 유틸리티를 제공할 수 있다</a:t>
            </a:r>
            <a:r>
              <a:rPr lang="en-US" altLang="ko-KR" sz="12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12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클래스 설계자는 인터페이스를 쉽고 직관적으로 만들어야 하며</a:t>
            </a:r>
            <a:r>
              <a:rPr lang="en-US" altLang="ko-KR" dirty="0"/>
              <a:t>, </a:t>
            </a:r>
            <a:r>
              <a:rPr lang="ko-KR" altLang="en-US" dirty="0"/>
              <a:t>구현 역시 효율적으로 만들도록 노력해야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71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ko-KR" altLang="en-US" dirty="0"/>
              <a:t>외부에서는 </a:t>
            </a:r>
            <a:r>
              <a:rPr lang="en-US" altLang="ko-KR" dirty="0"/>
              <a:t>Vector2D </a:t>
            </a:r>
            <a:r>
              <a:rPr lang="ko-KR" altLang="en-US" dirty="0"/>
              <a:t>객체가 어떤 값을 가지고 있는지도 알 수가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이 클래스는 추상 데이터 타입이 아니다</a:t>
            </a:r>
            <a:r>
              <a:rPr lang="en-US" altLang="ko-KR" dirty="0"/>
              <a:t>. </a:t>
            </a:r>
            <a:r>
              <a:rPr lang="ko-KR" altLang="en-US" dirty="0"/>
              <a:t>외부에서 데이터 멤버에 접근할 수 있고</a:t>
            </a:r>
            <a:r>
              <a:rPr lang="en-US" altLang="ko-KR" dirty="0"/>
              <a:t>, </a:t>
            </a:r>
            <a:r>
              <a:rPr lang="ko-KR" altLang="en-US" dirty="0"/>
              <a:t>필요할 때마다 연산을 직접 만들어서 사용해야 하기 때문이다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57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함수 내에서</a:t>
            </a:r>
            <a:r>
              <a:rPr lang="en-US" altLang="ko-KR" dirty="0"/>
              <a:t>, </a:t>
            </a:r>
            <a:r>
              <a:rPr lang="ko-KR" altLang="en-US" dirty="0"/>
              <a:t>암시적으로 자신을 호출한 객체를 참조하게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3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</a:t>
            </a:r>
            <a:r>
              <a:rPr lang="ko-KR" altLang="en-US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14 - Class)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명시적으로 정의할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FF5B3-0943-4815-92D6-2677520FE90F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명시적으로 사용하는 것은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425E0-7F60-4745-8A75-CD865244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727" y="2585987"/>
            <a:ext cx="6202545" cy="290041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C756DD6-17E1-414D-B8BB-8EEEA128A66B}"/>
              </a:ext>
            </a:extLst>
          </p:cNvPr>
          <p:cNvCxnSpPr/>
          <p:nvPr/>
        </p:nvCxnSpPr>
        <p:spPr>
          <a:xfrm>
            <a:off x="905262" y="603447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5958B6-5AAC-415A-B7C5-B4CFD818D1EE}"/>
              </a:ext>
            </a:extLst>
          </p:cNvPr>
          <p:cNvSpPr txBox="1"/>
          <p:nvPr/>
        </p:nvSpPr>
        <p:spPr>
          <a:xfrm>
            <a:off x="1620610" y="579430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함수에 정의된 매개변수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타입은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1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 목록 뒤에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사용하면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만들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역할은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존재하는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9F3F46-5799-4F65-994B-8DF0476AC515}"/>
              </a:ext>
            </a:extLst>
          </p:cNvPr>
          <p:cNvSpPr txBox="1"/>
          <p:nvPr/>
        </p:nvSpPr>
        <p:spPr>
          <a:xfrm>
            <a:off x="279917" y="3305917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“magnitude”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의미적으로 아래와 같다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EAB387-6FC6-469D-BB79-7CEB37592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4137045"/>
            <a:ext cx="6477000" cy="11715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F9E0AF4-0F92-4BC6-8E8C-A165335A8102}"/>
              </a:ext>
            </a:extLst>
          </p:cNvPr>
          <p:cNvCxnSpPr/>
          <p:nvPr/>
        </p:nvCxnSpPr>
        <p:spPr>
          <a:xfrm>
            <a:off x="905262" y="585669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C5501-86E7-4ADF-A33D-84B517752AB7}"/>
              </a:ext>
            </a:extLst>
          </p:cNvPr>
          <p:cNvSpPr txBox="1"/>
          <p:nvPr/>
        </p:nvSpPr>
        <p:spPr>
          <a:xfrm>
            <a:off x="1620610" y="561652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의미적으로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동일한 것이며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문법적으로는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명시적으로 정의하고 있으므로 오류이다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0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23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특징은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 함수에서는 자신을 호출하는 객체를 변경할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함수만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38AF83-9A97-49B1-9990-674490B31DCD}"/>
              </a:ext>
            </a:extLst>
          </p:cNvPr>
          <p:cNvCxnSpPr/>
          <p:nvPr/>
        </p:nvCxnSpPr>
        <p:spPr>
          <a:xfrm>
            <a:off x="905262" y="3546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14D06F-C569-4331-907A-712B363038FC}"/>
              </a:ext>
            </a:extLst>
          </p:cNvPr>
          <p:cNvSpPr txBox="1"/>
          <p:nvPr/>
        </p:nvSpPr>
        <p:spPr>
          <a:xfrm>
            <a:off x="1620610" y="3305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객체에 대한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 역시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함수만 호출할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65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클래스는 자체적으로 자신만의 범위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(Scope)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형성한다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멤버 함수는 클래스 범위 내에서 정의된다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390209-BC5A-41B9-941B-85C76B14A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225" y="2524432"/>
            <a:ext cx="8591550" cy="263842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97FBFD1-761D-4BB9-B12E-E298C528854D}"/>
              </a:ext>
            </a:extLst>
          </p:cNvPr>
          <p:cNvCxnSpPr/>
          <p:nvPr/>
        </p:nvCxnSpPr>
        <p:spPr>
          <a:xfrm>
            <a:off x="905262" y="571276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09549C-1762-4B71-9E9A-EF4136D4934C}"/>
              </a:ext>
            </a:extLst>
          </p:cNvPr>
          <p:cNvSpPr txBox="1"/>
          <p:nvPr/>
        </p:nvSpPr>
        <p:spPr>
          <a:xfrm>
            <a:off x="1620610" y="547260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“x”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“y”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이름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(Symbol)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을 볼 수 있는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83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컴파일러는 멤버 함수의 선언을 먼저 컴파일한다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본문은 선언이 컴파일 된 후 컴파일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본문에서는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참조하는 클래스 멤버를 클래스 내에서 정의된 위치에 관계없이 사용할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0420A6-47FC-4FF5-91BB-5247FC43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3305917"/>
            <a:ext cx="8572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멤버 함수를 정의할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선언과 정의의 함수 속성이 동일해야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함수의 반환 타입과 매개변수 목록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 등이 동일해야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함수인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정의 시에도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38AF83-9A97-49B1-9990-674490B31DCD}"/>
              </a:ext>
            </a:extLst>
          </p:cNvPr>
          <p:cNvCxnSpPr/>
          <p:nvPr/>
        </p:nvCxnSpPr>
        <p:spPr>
          <a:xfrm>
            <a:off x="905262" y="35460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14D06F-C569-4331-907A-712B363038FC}"/>
              </a:ext>
            </a:extLst>
          </p:cNvPr>
          <p:cNvSpPr txBox="1"/>
          <p:nvPr/>
        </p:nvSpPr>
        <p:spPr>
          <a:xfrm>
            <a:off x="1620610" y="33059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함수가 속한 클래스를 범위 지정 연산자를 통해 명시적으로 지정해야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D5BCC-6D47-40BC-A68D-86CBFB5B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87" y="4081446"/>
            <a:ext cx="5229225" cy="12192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E68ADA-81D7-4B66-9A2D-B1FC1D1B4582}"/>
              </a:ext>
            </a:extLst>
          </p:cNvPr>
          <p:cNvCxnSpPr/>
          <p:nvPr/>
        </p:nvCxnSpPr>
        <p:spPr>
          <a:xfrm>
            <a:off x="905262" y="585467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5CBD74-AACE-46A1-868E-C184581CF9C4}"/>
              </a:ext>
            </a:extLst>
          </p:cNvPr>
          <p:cNvSpPr txBox="1"/>
          <p:nvPr/>
        </p:nvSpPr>
        <p:spPr>
          <a:xfrm>
            <a:off x="1620610" y="561451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 지정 연산자를 사용한 시점부터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나머지 코드는 클래스 범위에 있는 것으로 간주된다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1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  <p:bldP spid="18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“this”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 자신을 함수에서 반환할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10D8E-15FB-4D77-869E-492C2503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1754859"/>
            <a:ext cx="67818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인터페이스에 속하지만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속하지 않는 함수를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함수라고 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일반적인 함수와 동일하게 작성할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A0F111-0D14-49EB-B802-B6F68FB57A9C}"/>
              </a:ext>
            </a:extLst>
          </p:cNvPr>
          <p:cNvSpPr txBox="1"/>
          <p:nvPr/>
        </p:nvSpPr>
        <p:spPr>
          <a:xfrm>
            <a:off x="279917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아래와 같은 클래스가 있을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“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printVector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정의해보자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50B768-137E-475C-A482-0CEB8235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676" y="3355560"/>
            <a:ext cx="6764648" cy="306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일반적인 함수와 작성 방법이 동일하다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C50B7F-0F72-4D91-8238-063D479D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75" y="1754859"/>
            <a:ext cx="7639050" cy="1247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096C54-4B11-4127-AE39-62DCA59CCD9D}"/>
              </a:ext>
            </a:extLst>
          </p:cNvPr>
          <p:cNvSpPr txBox="1"/>
          <p:nvPr/>
        </p:nvSpPr>
        <p:spPr>
          <a:xfrm>
            <a:off x="279917" y="331054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함수도 클래스의 인터페이스로 간주될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4CF995-2FFC-4E2C-8E8C-A9BCE9945F22}"/>
              </a:ext>
            </a:extLst>
          </p:cNvPr>
          <p:cNvCxnSpPr/>
          <p:nvPr/>
        </p:nvCxnSpPr>
        <p:spPr>
          <a:xfrm>
            <a:off x="905262" y="438183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F86F93-D2AA-4E4D-9907-5B43C56065FB}"/>
              </a:ext>
            </a:extLst>
          </p:cNvPr>
          <p:cNvSpPr txBox="1"/>
          <p:nvPr/>
        </p:nvSpPr>
        <p:spPr>
          <a:xfrm>
            <a:off x="1620610" y="414167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클래스를 언급하면서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클래스와 함께 제공되는 모든 함수는 클래스의 인터페이스를 형성한다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FA8968-352C-420E-80AA-D9F26BD5604B}"/>
              </a:ext>
            </a:extLst>
          </p:cNvPr>
          <p:cNvCxnSpPr/>
          <p:nvPr/>
        </p:nvCxnSpPr>
        <p:spPr>
          <a:xfrm>
            <a:off x="905262" y="515736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518C44-405F-4267-9571-850D0AC0F804}"/>
              </a:ext>
            </a:extLst>
          </p:cNvPr>
          <p:cNvSpPr txBox="1"/>
          <p:nvPr/>
        </p:nvSpPr>
        <p:spPr>
          <a:xfrm>
            <a:off x="1620610" y="491719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논리적으로 멤버 함수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 모두는 클래스의 부분이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91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인터페이스에 대해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A7963-BEBF-45E6-82A1-F93CA3D3B796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캡슐화에도 항상 장점만 있는 것은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E0F627-8B9F-4D26-9E3A-6DB071AEB89E}"/>
              </a:ext>
            </a:extLst>
          </p:cNvPr>
          <p:cNvCxnSpPr/>
          <p:nvPr/>
        </p:nvCxnSpPr>
        <p:spPr>
          <a:xfrm>
            <a:off x="905262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D333F5-4E8D-4DCD-9441-E6B2379F822B}"/>
              </a:ext>
            </a:extLst>
          </p:cNvPr>
          <p:cNvSpPr txBox="1"/>
          <p:nvPr/>
        </p:nvSpPr>
        <p:spPr>
          <a:xfrm>
            <a:off x="1620610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유연함과 안정성을 얻을 수 있을 때만 캡슐화가 의미가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0CE141-8395-47AC-AB4A-CA64D4062751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C80C1F-E890-46A7-B6BC-960F1EE10AEB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 의미 있는 것을 얻을 수 있을 때만 캡슐화가 의미가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7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데이터를 추상화하고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캡슐화할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인터페이스와 구현을 분리할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 사항을 숨기는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추상화와 캡슐화를 통해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위한 추상 데이터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(Abstract Data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7E3CD7-C848-487D-AD7F-FE8F7A29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1819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6DEF17-471A-4D26-BE18-1C74EAFB2008}"/>
              </a:ext>
            </a:extLst>
          </p:cNvPr>
          <p:cNvCxnSpPr/>
          <p:nvPr/>
        </p:nvCxnSpPr>
        <p:spPr>
          <a:xfrm>
            <a:off x="905262" y="4122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3E5768-BD17-4E49-A677-DC327E8C7C1D}"/>
              </a:ext>
            </a:extLst>
          </p:cNvPr>
          <p:cNvSpPr txBox="1"/>
          <p:nvPr/>
        </p:nvSpPr>
        <p:spPr>
          <a:xfrm>
            <a:off x="1620610" y="3882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변화에 유연하지 않다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BACA76-A1DE-4675-985A-E54335BD2D03}"/>
              </a:ext>
            </a:extLst>
          </p:cNvPr>
          <p:cNvCxnSpPr/>
          <p:nvPr/>
        </p:nvCxnSpPr>
        <p:spPr>
          <a:xfrm>
            <a:off x="905262" y="48917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5BC266-6D00-4ACE-8C12-4D78AE6E1CE7}"/>
              </a:ext>
            </a:extLst>
          </p:cNvPr>
          <p:cNvSpPr txBox="1"/>
          <p:nvPr/>
        </p:nvSpPr>
        <p:spPr>
          <a:xfrm>
            <a:off x="1620610" y="46516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수정이 발생할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클래스를 사용하는 많은 사용자의 코드가 제대로 동작하지 않을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87C43C-B7AC-47B5-B4DC-A81106C9220A}"/>
              </a:ext>
            </a:extLst>
          </p:cNvPr>
          <p:cNvCxnSpPr/>
          <p:nvPr/>
        </p:nvCxnSpPr>
        <p:spPr>
          <a:xfrm>
            <a:off x="905262" y="56613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B80CB3-72B4-40C3-A6ED-CFA68D19FBE9}"/>
              </a:ext>
            </a:extLst>
          </p:cNvPr>
          <p:cNvSpPr txBox="1"/>
          <p:nvPr/>
        </p:nvSpPr>
        <p:spPr>
          <a:xfrm>
            <a:off x="1620610" y="54211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캡슐화가 제대로 이루어지지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미래에 생길 변화 사항에 제대로 대응할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74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22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코드와 비교해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장점을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7A8C23-82D1-42FB-969B-687003750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1754859"/>
            <a:ext cx="6924675" cy="37242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77237D-FFD4-4650-8F1F-FDE0E00C7E55}"/>
              </a:ext>
            </a:extLst>
          </p:cNvPr>
          <p:cNvCxnSpPr/>
          <p:nvPr/>
        </p:nvCxnSpPr>
        <p:spPr>
          <a:xfrm>
            <a:off x="905262" y="6027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A92811-AAA6-430B-BF06-2F9CA5837C9C}"/>
              </a:ext>
            </a:extLst>
          </p:cNvPr>
          <p:cNvSpPr txBox="1"/>
          <p:nvPr/>
        </p:nvSpPr>
        <p:spPr>
          <a:xfrm>
            <a:off x="1620610" y="5787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이전에 비해 유연성이 향상되었고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그에 따라 안정성도 향상되었다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61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개선된 버전의 클래스에는 문제점이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37DE3-BE88-49C5-9153-716BF49042E1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CDE3B4-5EF1-4C46-9BD8-8EEC12E841F0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완전히 구현을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캡슐화한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것이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68FA4E-D795-4A6B-9CE5-ADF77A7AE721}"/>
              </a:ext>
            </a:extLst>
          </p:cNvPr>
          <p:cNvCxnSpPr/>
          <p:nvPr/>
        </p:nvCxnSpPr>
        <p:spPr>
          <a:xfrm>
            <a:off x="90526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FFD693-A82D-49D0-BD50-27BA534AA43E}"/>
              </a:ext>
            </a:extLst>
          </p:cNvPr>
          <p:cNvSpPr txBox="1"/>
          <p:nvPr/>
        </p:nvSpPr>
        <p:spPr>
          <a:xfrm>
            <a:off x="162061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여전히 깨질 가능성이 있는 코드가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어떤 코드가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3BDDF-A1F2-476C-91F5-6F65F88205C2}"/>
              </a:ext>
            </a:extLst>
          </p:cNvPr>
          <p:cNvSpPr txBox="1"/>
          <p:nvPr/>
        </p:nvSpPr>
        <p:spPr>
          <a:xfrm>
            <a:off x="279918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캡슐화의 정도를 어떻게 측정할 수 있을까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5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일반적으로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기존 구현에 대해 영향 받는 코드를 더 적게 만드는 쪽으로 코드를 변경한다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4C37DE3-BE88-49C5-9153-716BF49042E1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CDE3B4-5EF1-4C46-9BD8-8EEC12E841F0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이러한 경향은 캡슐화와 유연성이 직접적인 연관을 가지게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80B0DB-D07B-409D-A400-69D986B6F75F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 정도를 가장 간단히 측정하는 방법은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영향 받는 함수의 개수를 세는 것이다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8FB5D33-0303-4091-BC74-5A73BAF3BD1D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F365F19-242E-4A01-9C0C-1A697AE711E7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구현에 대해서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변화를 가했을 때 깨진 함수를 더 많이 만드는 쪽이 캡슐화 정도가 덜하다고 말할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4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1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아래 코드는 캡슐화가 되어있지 않다고 표현하는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1BEE5BA-D949-4C09-81E3-A52C29805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4859"/>
            <a:ext cx="6400800" cy="181927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03EF2CC-B191-4F6A-A88F-5E5F61384AB8}"/>
              </a:ext>
            </a:extLst>
          </p:cNvPr>
          <p:cNvCxnSpPr/>
          <p:nvPr/>
        </p:nvCxnSpPr>
        <p:spPr>
          <a:xfrm>
            <a:off x="905262" y="4122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F02EC1-8790-4737-A7B8-FB7D2122199A}"/>
              </a:ext>
            </a:extLst>
          </p:cNvPr>
          <p:cNvSpPr txBox="1"/>
          <p:nvPr/>
        </p:nvSpPr>
        <p:spPr>
          <a:xfrm>
            <a:off x="1620610" y="3882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데이터 멤버에 변화를 가하면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셀 수도 없는 함수가 깨진다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02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아래 코드는 이전 코드에 비해 캡슐화가 되어있다고 표현하는 걸까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3BBF-207B-436C-BDA4-1701D2AA4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2" y="1754859"/>
            <a:ext cx="6924675" cy="37242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60272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57870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데이터에 변화를 가해도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데이터에 접근할 수 있는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4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개의 함수만 영향을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92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함수가 멤버 함수에 비해 선호되어야 하는 이유를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멤버 함수나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아닌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선호해야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417FA-DC6A-4556-804D-6125682F778D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멤버 함수나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F4A30-B826-485A-A5C8-424C23BF74EB}"/>
              </a:ext>
            </a:extLst>
          </p:cNvPr>
          <p:cNvSpPr txBox="1"/>
          <p:nvPr/>
        </p:nvSpPr>
        <p:spPr>
          <a:xfrm>
            <a:off x="279918" y="3355560"/>
            <a:ext cx="1102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함수가 정적 멤버 함수나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non-friend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정의될 수 있다면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어떻게 구현해야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3702704-BB04-4489-98E4-4F0CD58E49B3}"/>
              </a:ext>
            </a:extLst>
          </p:cNvPr>
          <p:cNvCxnSpPr/>
          <p:nvPr/>
        </p:nvCxnSpPr>
        <p:spPr>
          <a:xfrm>
            <a:off x="905262" y="44268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497CCBB-46C5-497B-8FF0-1368AEDF4090}"/>
              </a:ext>
            </a:extLst>
          </p:cNvPr>
          <p:cNvSpPr txBox="1"/>
          <p:nvPr/>
        </p:nvSpPr>
        <p:spPr>
          <a:xfrm>
            <a:off x="1620610" y="41866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Non-friend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클래스와 연관이 있다고 정적 멤버 함수로 바꾸는 것은 좋지 않은 선택이다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32E0F0-1430-447B-852D-2397AC7FC423}"/>
              </a:ext>
            </a:extLst>
          </p:cNvPr>
          <p:cNvCxnSpPr/>
          <p:nvPr/>
        </p:nvCxnSpPr>
        <p:spPr>
          <a:xfrm>
            <a:off x="905262" y="51964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C4F509-3838-4F22-B5B1-462BD638D5EA}"/>
              </a:ext>
            </a:extLst>
          </p:cNvPr>
          <p:cNvSpPr txBox="1"/>
          <p:nvPr/>
        </p:nvSpPr>
        <p:spPr>
          <a:xfrm>
            <a:off x="1620610" y="49562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Non-friend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함수를 클래스와 연관이 있다고 표시하기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2" grpId="0"/>
      <p:bldP spid="17" grpId="0"/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캡슐화가 기능의 구현을 방해하는 경우에는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3DDACF-BD65-4225-B82B-83809E11E303}"/>
              </a:ext>
            </a:extLst>
          </p:cNvPr>
          <p:cNvSpPr txBox="1"/>
          <p:nvPr/>
        </p:nvSpPr>
        <p:spPr>
          <a:xfrm>
            <a:off x="279917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설명해보자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(“eat”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반드시 멤버 함수여야 한다고 가정하자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B7D6C4-4A3D-483B-9B41-48E28367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737" y="2585987"/>
            <a:ext cx="72485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사용과 관련된 불일치성에 대한 문제는 사실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전혀 문제가 아니다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클래스가 이런 불일치성을 가지고 있을 수 밖에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9CFC9F-F7A1-4D26-B8E1-7F3216D927E7}"/>
              </a:ext>
            </a:extLst>
          </p:cNvPr>
          <p:cNvCxnSpPr/>
          <p:nvPr/>
        </p:nvCxnSpPr>
        <p:spPr>
          <a:xfrm>
            <a:off x="905262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3895CC-A572-42E9-998E-F9798D1D0CED}"/>
              </a:ext>
            </a:extLst>
          </p:cNvPr>
          <p:cNvSpPr txBox="1"/>
          <p:nvPr/>
        </p:nvSpPr>
        <p:spPr>
          <a:xfrm>
            <a:off x="1620610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그 어떤 클래스도 사용자가 원하는 모든 기능을 가질 수 없기 때문이다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B60460-0E8B-4D0C-8994-D02AAD01D85E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자신이 원하는 기능을 지원하는 지에만 관심을 가진다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CDD0C9-C65B-4BA1-936B-85D229879AB4}"/>
              </a:ext>
            </a:extLst>
          </p:cNvPr>
          <p:cNvCxnSpPr/>
          <p:nvPr/>
        </p:nvCxnSpPr>
        <p:spPr>
          <a:xfrm>
            <a:off x="905262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113646-F569-4D21-864C-78C6341BA114}"/>
              </a:ext>
            </a:extLst>
          </p:cNvPr>
          <p:cNvSpPr txBox="1"/>
          <p:nvPr/>
        </p:nvSpPr>
        <p:spPr>
          <a:xfrm>
            <a:off x="1620610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호출 형태에는 관심이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자신이 원하는 기능을 사용하기 위해 호출 형태를 따라 호출할 뿐이다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30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5" grpId="0"/>
      <p:bldP spid="26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Encapsulation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Non-friend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패키징 관련 유연성을 증가시킬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7F126-FD1C-41CD-84F3-227977D63798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ECDBF4-187D-4769-9457-7CECC56A378B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CB8AA-B1A1-4A2B-9335-1B186BD04A6A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Non-friend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함수는 클래스의 크기를 최적화 시킬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382C62D-B435-42CE-B992-8F5E3B1FF7A7}"/>
              </a:ext>
            </a:extLst>
          </p:cNvPr>
          <p:cNvCxnSpPr/>
          <p:nvPr/>
        </p:nvCxnSpPr>
        <p:spPr>
          <a:xfrm>
            <a:off x="905262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A576C9-984B-4706-8EB9-C42D7FEB09CC}"/>
              </a:ext>
            </a:extLst>
          </p:cNvPr>
          <p:cNvSpPr txBox="1"/>
          <p:nvPr/>
        </p:nvSpPr>
        <p:spPr>
          <a:xfrm>
            <a:off x="1620610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클래스가 멤버를 가지고 있는 것은 낭비이다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9FD1D0-E649-4829-8BC2-51A1DCB91497}"/>
              </a:ext>
            </a:extLst>
          </p:cNvPr>
          <p:cNvCxnSpPr/>
          <p:nvPr/>
        </p:nvCxnSpPr>
        <p:spPr>
          <a:xfrm>
            <a:off x="905262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BB6CF3-9A18-4CCC-88C1-8E4E732982A3}"/>
              </a:ext>
            </a:extLst>
          </p:cNvPr>
          <p:cNvSpPr txBox="1"/>
          <p:nvPr/>
        </p:nvSpPr>
        <p:spPr>
          <a:xfrm>
            <a:off x="1620610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필요 이상으로 가지기 위해서는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멤버가 성능이나 사용 측면에 있어 기존보다 </a:t>
            </a:r>
            <a:r>
              <a:rPr lang="ko-KR" altLang="en-US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더 좋아야 한다</a:t>
            </a:r>
            <a:r>
              <a:rPr lang="en-US" altLang="ko-KR" sz="240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1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7" grpId="0"/>
      <p:bldP spid="19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 데이터 타입을 사용하면 얻는 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캡슐화를 통해 구현을 숨길 수 있기 때문에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사용자는 인터페이스만 접근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구현에 접근할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F53CDDA-F2E6-47F4-8E7E-3BF121337780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A297E8-8CE0-486B-9422-325994BCD2B1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타입 사용자는 해당 타입의 작동 방식을 알 필요가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추상적으로 수행 가능한 일만 생각하면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BD2D89-DAE2-4E1B-8BA0-375A0DD0325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0781F1-3768-44DC-8C52-47B80CFCE8F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추상 데이터 타입의 구현 방식은 전적으로 클래스 설계자만 결정할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62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23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하나 생성해보자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!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153938-C7EB-4A67-97D9-159B175E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754859"/>
            <a:ext cx="6572250" cy="23526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B69404-C1A5-4186-8B18-8FA48D6C4160}"/>
              </a:ext>
            </a:extLst>
          </p:cNvPr>
          <p:cNvCxnSpPr/>
          <p:nvPr/>
        </p:nvCxnSpPr>
        <p:spPr>
          <a:xfrm>
            <a:off x="886408" y="46556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DEF3ED-9124-4041-A0D0-8AABDE4632F9}"/>
              </a:ext>
            </a:extLst>
          </p:cNvPr>
          <p:cNvSpPr txBox="1"/>
          <p:nvPr/>
        </p:nvSpPr>
        <p:spPr>
          <a:xfrm>
            <a:off x="1601756" y="44154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해당 클래스의 인터페이스를 통해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객체를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6C8BDD-E0FF-452A-A1C6-DF444B778453}"/>
              </a:ext>
            </a:extLst>
          </p:cNvPr>
          <p:cNvCxnSpPr/>
          <p:nvPr/>
        </p:nvCxnSpPr>
        <p:spPr>
          <a:xfrm>
            <a:off x="886408" y="542517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6F691F-49D1-4A85-B616-BDE160D6B52D}"/>
              </a:ext>
            </a:extLst>
          </p:cNvPr>
          <p:cNvSpPr txBox="1"/>
          <p:nvPr/>
        </p:nvSpPr>
        <p:spPr>
          <a:xfrm>
            <a:off x="1601756" y="518501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가지고 있는 값에 접근할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02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이전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클래스와 아래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Vector2D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차이점은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AFCDFF-436A-4DC5-A12E-BE7C7590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1754859"/>
            <a:ext cx="5772150" cy="15240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116204-60D6-4018-98C0-236015092328}"/>
              </a:ext>
            </a:extLst>
          </p:cNvPr>
          <p:cNvCxnSpPr/>
          <p:nvPr/>
        </p:nvCxnSpPr>
        <p:spPr>
          <a:xfrm>
            <a:off x="886408" y="382693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9DF4D6-3FB3-4880-9CD1-336001192A70}"/>
              </a:ext>
            </a:extLst>
          </p:cNvPr>
          <p:cNvSpPr txBox="1"/>
          <p:nvPr/>
        </p:nvSpPr>
        <p:spPr>
          <a:xfrm>
            <a:off x="1601756" y="358676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추상화 및 캡슐화가 이루어지지 않았다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2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요구 사항을 만족하는 클래스를 작성해보자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구현은 생략해도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34C1E9A-CD83-43C0-AA1E-C39B600EFCF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673085-7D36-42D6-BB73-B403CDE8D782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클래스는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2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차원 벡터를 표현하는 클래스이다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72FCC9-7EF7-4975-BD85-73CF24C610F2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FCB76E-515F-4A5C-93C2-4C7DF2123FE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클래스는 벡터의 크기를 구하는 연산을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A0B32A-99D9-4DA8-8C05-4569B7836198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3A5F1F-3711-4D0F-A7F7-57015FA7596E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클래스는 벡터를 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정규화하는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연산을 제공한다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A3F989B-E51D-4126-8F0B-38B3B1A34185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4B31AC-1F24-43F6-B3E5-629C6E68315B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 벡터끼리 덧셈 연산이 가능해야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6978C2A-6DF8-4374-8620-AC2022CEE38B}"/>
              </a:ext>
            </a:extLst>
          </p:cNvPr>
          <p:cNvCxnSpPr/>
          <p:nvPr/>
        </p:nvCxnSpPr>
        <p:spPr>
          <a:xfrm>
            <a:off x="886408" y="507331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87AD1D-14B8-4CDB-A687-E546DB632DA6}"/>
              </a:ext>
            </a:extLst>
          </p:cNvPr>
          <p:cNvSpPr txBox="1"/>
          <p:nvPr/>
        </p:nvSpPr>
        <p:spPr>
          <a:xfrm>
            <a:off x="1601756" y="483315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벡터를 입력 스트림에서 읽어 들일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1FE03C6-ED7E-4814-B820-A002A6FB1196}"/>
              </a:ext>
            </a:extLst>
          </p:cNvPr>
          <p:cNvCxnSpPr/>
          <p:nvPr/>
        </p:nvCxnSpPr>
        <p:spPr>
          <a:xfrm>
            <a:off x="886408" y="584288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12282-41BB-4AF7-81F2-4189B230AB81}"/>
              </a:ext>
            </a:extLst>
          </p:cNvPr>
          <p:cNvSpPr txBox="1"/>
          <p:nvPr/>
        </p:nvSpPr>
        <p:spPr>
          <a:xfrm>
            <a:off x="1601756" y="560272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벡터를 출력 스트림에 쓸 수 있어야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22" grpId="0"/>
      <p:bldP spid="24" grpId="0"/>
      <p:bldP spid="26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클래스에 대한 인터페이스를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비멤버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함수로 선언 및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AAA27-1A29-4099-90BE-51DAB044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675" y="1754859"/>
            <a:ext cx="7486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클래스 내부 혹은 외부에서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B12FA6-2E1B-4744-AC78-3D9C589D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1754859"/>
            <a:ext cx="7048500" cy="26098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491278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467261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정의한 멤버 함수는 암시적으로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E9BCAF-7A5D-442F-8F12-B1EEFC2D6CB3}"/>
              </a:ext>
            </a:extLst>
          </p:cNvPr>
          <p:cNvCxnSpPr/>
          <p:nvPr/>
        </p:nvCxnSpPr>
        <p:spPr>
          <a:xfrm>
            <a:off x="905262" y="568235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6E2E82-2E03-4884-86BD-038F076C090B}"/>
              </a:ext>
            </a:extLst>
          </p:cNvPr>
          <p:cNvSpPr txBox="1"/>
          <p:nvPr/>
        </p:nvSpPr>
        <p:spPr>
          <a:xfrm>
            <a:off x="1620610" y="544219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코드에서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“magnitude”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함수는 어떻게 객체의 데이터에 접근할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3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Class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함수에서는 특별한 매개변수를 통해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자신을 호출하는 객체에 접근할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0D62D5-8613-4986-9EC6-A5589BB3F0D5}"/>
              </a:ext>
            </a:extLst>
          </p:cNvPr>
          <p:cNvCxnSpPr/>
          <p:nvPr/>
        </p:nvCxnSpPr>
        <p:spPr>
          <a:xfrm>
            <a:off x="905262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31C38-1274-4C3F-B56D-DA94C9923B69}"/>
              </a:ext>
            </a:extLst>
          </p:cNvPr>
          <p:cNvSpPr txBox="1"/>
          <p:nvPr/>
        </p:nvSpPr>
        <p:spPr>
          <a:xfrm>
            <a:off x="1620610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라는 특별한 매개변수는 암시적으로 정의되며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함수를 호출하는 객체의 주소로 초기화된다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FF5B3-0943-4815-92D6-2677520FE90F}"/>
              </a:ext>
            </a:extLst>
          </p:cNvPr>
          <p:cNvSpPr txBox="1"/>
          <p:nvPr/>
        </p:nvSpPr>
        <p:spPr>
          <a:xfrm>
            <a:off x="279918" y="4086696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코드는 컴파일러 입장에서 같은 의미를 지닌다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E6F44-2A52-4BE2-97E9-5CB6FBFE0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338" y="4917824"/>
            <a:ext cx="7553325" cy="127635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937CBB-54E3-44B3-8B71-EC8019235ECD}"/>
              </a:ext>
            </a:extLst>
          </p:cNvPr>
          <p:cNvCxnSpPr/>
          <p:nvPr/>
        </p:nvCxnSpPr>
        <p:spPr>
          <a:xfrm>
            <a:off x="905262" y="277055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243C-6B7C-4FA6-AEDB-B16A39ED4235}"/>
              </a:ext>
            </a:extLst>
          </p:cNvPr>
          <p:cNvSpPr txBox="1"/>
          <p:nvPr/>
        </p:nvSpPr>
        <p:spPr>
          <a:xfrm>
            <a:off x="1620610" y="253038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 내에서는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가리키는 객체의 멤버를 사용하기 위해 접근 연산자를 사용하지 않아도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CBD36A-FE83-4975-8229-B7BF7792D337}"/>
              </a:ext>
            </a:extLst>
          </p:cNvPr>
          <p:cNvCxnSpPr/>
          <p:nvPr/>
        </p:nvCxnSpPr>
        <p:spPr>
          <a:xfrm>
            <a:off x="905262" y="354870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4B788C-1810-4087-B123-5684554DA918}"/>
              </a:ext>
            </a:extLst>
          </p:cNvPr>
          <p:cNvSpPr txBox="1"/>
          <p:nvPr/>
        </p:nvSpPr>
        <p:spPr>
          <a:xfrm>
            <a:off x="1620610" y="330854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클래스 멤버를 직접 사용하면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항상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“this”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통해 암시적으로 객체를 참조한다고 가정한다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70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2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2042</Words>
  <Application>Microsoft Office PowerPoint</Application>
  <PresentationFormat>와이드스크린</PresentationFormat>
  <Paragraphs>196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야놀자 야체 R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3802</cp:revision>
  <dcterms:created xsi:type="dcterms:W3CDTF">2017-02-13T14:50:04Z</dcterms:created>
  <dcterms:modified xsi:type="dcterms:W3CDTF">2019-04-02T15:07:38Z</dcterms:modified>
</cp:coreProperties>
</file>