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sldIdLst>
    <p:sldId id="271" r:id="rId2"/>
    <p:sldId id="332" r:id="rId3"/>
    <p:sldId id="302" r:id="rId4"/>
    <p:sldId id="303" r:id="rId5"/>
    <p:sldId id="304" r:id="rId6"/>
    <p:sldId id="305" r:id="rId7"/>
    <p:sldId id="306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07" r:id="rId18"/>
    <p:sldId id="308" r:id="rId19"/>
    <p:sldId id="309" r:id="rId20"/>
    <p:sldId id="310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야놀자 야체 B" panose="02020603020101020101" pitchFamily="18" charset="-127"/>
      <p:bold r:id="rId37"/>
    </p:embeddedFont>
    <p:embeddedFont>
      <p:font typeface="야놀자 야체 R" panose="0202060302010102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</a:t>
            </a:r>
            <a:r>
              <a:rPr lang="it-IT" altLang="ko-KR" dirty="0"/>
              <a:t>141.421356, 1.414214e+02, 0x1.1ad7bcp+7, 141.421)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부동 소수점 형식은 </a:t>
            </a:r>
            <a:r>
              <a:rPr lang="en-US" altLang="ko-KR" dirty="0"/>
              <a:t>“</a:t>
            </a:r>
            <a:r>
              <a:rPr lang="ko-KR" altLang="en-US" dirty="0"/>
              <a:t>부동 소수점 값</a:t>
            </a:r>
            <a:r>
              <a:rPr lang="en-US" altLang="ko-KR" dirty="0"/>
              <a:t>”</a:t>
            </a:r>
            <a:r>
              <a:rPr lang="ko-KR" altLang="en-US" dirty="0"/>
              <a:t>에 대해서만 동작한다</a:t>
            </a:r>
            <a:r>
              <a:rPr lang="en-US" altLang="ko-KR" dirty="0"/>
              <a:t>. “20”</a:t>
            </a:r>
            <a:r>
              <a:rPr lang="ko-KR" altLang="en-US" dirty="0"/>
              <a:t>과 같은 자연수 출력에는 전혀 영향이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부동</a:t>
            </a:r>
            <a:r>
              <a:rPr lang="ko-KR" altLang="en-US" baseline="0" dirty="0"/>
              <a:t> 소수점 값의 표현을 제어할 필요가 없으면 스트림 기본 상태로 두는 것이 가장 좋다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3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</a:t>
            </a:r>
            <a:r>
              <a:rPr lang="en-US" altLang="ko-KR" dirty="0"/>
              <a:t>, </a:t>
            </a:r>
            <a:r>
              <a:rPr lang="ko-KR" altLang="en-US" dirty="0"/>
              <a:t>정밀도는 소수점 전후를 포함해서 전체 자릿수를 지정하지만</a:t>
            </a:r>
            <a:r>
              <a:rPr lang="en-US" altLang="ko-KR" dirty="0"/>
              <a:t>, fixed/scientific/</a:t>
            </a:r>
            <a:r>
              <a:rPr lang="en-US" altLang="ko-KR" dirty="0" err="1"/>
              <a:t>hexfloat</a:t>
            </a:r>
            <a:r>
              <a:rPr lang="ko-KR" altLang="en-US" dirty="0"/>
              <a:t>를 지정한 후에는 정밀도가 소수점 다음 자릿수를 지정하게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내부적으로</a:t>
            </a:r>
            <a:r>
              <a:rPr lang="en-US" altLang="ko-KR" dirty="0"/>
              <a:t>, </a:t>
            </a:r>
            <a:r>
              <a:rPr lang="en-US" altLang="ko-KR" dirty="0" err="1"/>
              <a:t>hexfloat</a:t>
            </a:r>
            <a:r>
              <a:rPr lang="ko-KR" altLang="en-US" dirty="0"/>
              <a:t>은 </a:t>
            </a:r>
            <a:r>
              <a:rPr lang="en-US" altLang="ko-KR" dirty="0"/>
              <a:t>fixed | scientific</a:t>
            </a:r>
            <a:r>
              <a:rPr lang="ko-KR" altLang="en-US" dirty="0"/>
              <a:t>의 값을 지닌다</a:t>
            </a:r>
            <a:r>
              <a:rPr lang="en-US" altLang="ko-KR" dirty="0"/>
              <a:t>. </a:t>
            </a:r>
            <a:r>
              <a:rPr lang="en-US" altLang="ko-KR" dirty="0" err="1"/>
              <a:t>defaultfloat</a:t>
            </a:r>
            <a:r>
              <a:rPr lang="ko-KR" altLang="en-US" dirty="0"/>
              <a:t>은 </a:t>
            </a:r>
            <a:r>
              <a:rPr lang="en-US" altLang="ko-KR" dirty="0"/>
              <a:t>None</a:t>
            </a:r>
            <a:r>
              <a:rPr lang="ko-KR" altLang="en-US" dirty="0"/>
              <a:t>의 값에 가깝다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12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10.0000, 10, 10.0000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09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아래와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---------------</a:t>
            </a:r>
          </a:p>
          <a:p>
            <a:pPr marL="0" indent="0">
              <a:buNone/>
            </a:pPr>
            <a:r>
              <a:rPr lang="en-US" altLang="ko-KR" dirty="0"/>
              <a:t>       -3.14159</a:t>
            </a:r>
          </a:p>
          <a:p>
            <a:pPr marL="0" indent="0">
              <a:buNone/>
            </a:pPr>
            <a:r>
              <a:rPr lang="en-US" altLang="ko-KR" dirty="0"/>
              <a:t>-3.14159</a:t>
            </a:r>
          </a:p>
          <a:p>
            <a:pPr marL="0" indent="0">
              <a:buNone/>
            </a:pPr>
            <a:r>
              <a:rPr lang="en-US" altLang="ko-KR" dirty="0"/>
              <a:t>       -3.14159</a:t>
            </a:r>
          </a:p>
          <a:p>
            <a:pPr marL="0" indent="0">
              <a:buNone/>
            </a:pPr>
            <a:r>
              <a:rPr lang="en-US" altLang="ko-KR" dirty="0"/>
              <a:t>-       3.14159</a:t>
            </a:r>
          </a:p>
          <a:p>
            <a:pPr marL="0" indent="0">
              <a:buNone/>
            </a:pPr>
            <a:r>
              <a:rPr lang="en-US" altLang="ko-KR" dirty="0"/>
              <a:t>-3.14159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Note) </a:t>
            </a:r>
            <a:r>
              <a:rPr lang="en-US" altLang="ko-KR" dirty="0" err="1"/>
              <a:t>setw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함수를 통해 지정한 여백 크기는 여백과 표시할 문자의 개수를 합친 개수임에 주의하자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9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endl</a:t>
            </a:r>
            <a:r>
              <a:rPr lang="ko-KR" altLang="en-US" dirty="0"/>
              <a:t>처럼</a:t>
            </a:r>
            <a:r>
              <a:rPr lang="en-US" altLang="ko-KR" dirty="0"/>
              <a:t>, </a:t>
            </a:r>
            <a:r>
              <a:rPr lang="en-US" altLang="ko-KR" dirty="0" err="1"/>
              <a:t>setw</a:t>
            </a:r>
            <a:r>
              <a:rPr lang="ko-KR" altLang="en-US" dirty="0"/>
              <a:t>는 영구적으로 출력 스트림 내부의 상태를 변경하지는 않고</a:t>
            </a:r>
            <a:r>
              <a:rPr lang="en-US" altLang="ko-KR" dirty="0"/>
              <a:t>, </a:t>
            </a:r>
            <a:r>
              <a:rPr lang="ko-KR" altLang="en-US" dirty="0"/>
              <a:t>다음 출력에 한해서만 크기를 결정한다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248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여백 문자가 모두 </a:t>
            </a:r>
            <a:r>
              <a:rPr lang="en-US" altLang="ko-KR" dirty="0"/>
              <a:t>‘!’</a:t>
            </a:r>
            <a:r>
              <a:rPr lang="ko-KR" altLang="en-US" dirty="0"/>
              <a:t>로 채워진다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기본적인 여백 문자로는 공백 문자</a:t>
            </a:r>
            <a:r>
              <a:rPr lang="en-US" altLang="ko-KR" dirty="0"/>
              <a:t>(‘ ‘)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736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1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원래처럼 공백 문자를 무시할 경우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맞다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enteredCharacter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입력을 수행했을 경우에는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13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출력된다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공백 문자에는 공백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(‘ ’),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탭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줄바꿈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폼피드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캐리지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리턴이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958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729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419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95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std::</a:t>
            </a:r>
            <a:r>
              <a:rPr lang="en-US" altLang="ko-KR" dirty="0" err="1"/>
              <a:t>endl</a:t>
            </a:r>
            <a:r>
              <a:rPr lang="en-US" altLang="ko-KR" dirty="0"/>
              <a:t>, std::ends, std::flush, std::</a:t>
            </a:r>
            <a:r>
              <a:rPr lang="en-US" altLang="ko-KR" dirty="0" err="1"/>
              <a:t>unitbuf</a:t>
            </a:r>
            <a:r>
              <a:rPr lang="en-US" altLang="ko-KR" dirty="0"/>
              <a:t>, std::</a:t>
            </a:r>
            <a:r>
              <a:rPr lang="en-US" altLang="ko-KR" dirty="0" err="1"/>
              <a:t>nounitbuf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r>
              <a:rPr lang="ko-KR" altLang="en-US" dirty="0"/>
              <a:t>서식 상태의 예로는 정수 값에 대한 밑 수 표기</a:t>
            </a:r>
            <a:r>
              <a:rPr lang="en-US" altLang="ko-KR" dirty="0"/>
              <a:t>, </a:t>
            </a:r>
            <a:r>
              <a:rPr lang="ko-KR" altLang="en-US" dirty="0"/>
              <a:t>부동 </a:t>
            </a:r>
            <a:r>
              <a:rPr lang="ko-KR" altLang="en-US" dirty="0" err="1"/>
              <a:t>소수</a:t>
            </a:r>
            <a:r>
              <a:rPr lang="ko-KR" altLang="en-US" baseline="0" dirty="0" err="1"/>
              <a:t>값의</a:t>
            </a:r>
            <a:r>
              <a:rPr lang="ko-KR" altLang="en-US" baseline="0" dirty="0"/>
              <a:t> 정밀도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출력 요소 폭 등이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흔히 사용하는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 </a:t>
            </a:r>
            <a:r>
              <a:rPr lang="ko-KR" altLang="en-US" dirty="0"/>
              <a:t>역시 </a:t>
            </a:r>
            <a:r>
              <a:rPr lang="ko-KR" altLang="en-US" dirty="0" err="1"/>
              <a:t>조작자</a:t>
            </a:r>
            <a:r>
              <a:rPr lang="ko-KR" altLang="en-US" dirty="0"/>
              <a:t> 중 하나이다</a:t>
            </a:r>
            <a:r>
              <a:rPr lang="en-US" altLang="ko-KR" dirty="0"/>
              <a:t>. </a:t>
            </a:r>
            <a:r>
              <a:rPr lang="en-US" altLang="ko-KR" dirty="0" err="1"/>
              <a:t>endl</a:t>
            </a:r>
            <a:r>
              <a:rPr lang="en-US" altLang="ko-KR" baseline="0" dirty="0"/>
              <a:t> </a:t>
            </a:r>
            <a:r>
              <a:rPr lang="ko-KR" altLang="en-US" baseline="0" dirty="0"/>
              <a:t>조작자는 </a:t>
            </a:r>
            <a:r>
              <a:rPr lang="ko-KR" altLang="en-US" baseline="0" dirty="0" err="1"/>
              <a:t>줄바꿈</a:t>
            </a:r>
            <a:r>
              <a:rPr lang="ko-KR" altLang="en-US" baseline="0" dirty="0"/>
              <a:t> 문자를 기록한 후 버퍼를 비우는 역할을 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62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720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en-US" altLang="ko-KR" dirty="0" err="1"/>
              <a:t>setbase</a:t>
            </a:r>
            <a:r>
              <a:rPr lang="ko-KR" altLang="en-US" dirty="0"/>
              <a:t>에는 </a:t>
            </a:r>
            <a:r>
              <a:rPr lang="en-US" altLang="ko-KR" dirty="0"/>
              <a:t>8, 10, 16</a:t>
            </a:r>
            <a:r>
              <a:rPr lang="ko-KR" altLang="en-US" dirty="0"/>
              <a:t>만 유효한 값으로 넣을 수 있다</a:t>
            </a:r>
            <a:r>
              <a:rPr lang="en-US" altLang="ko-KR" dirty="0"/>
              <a:t>. </a:t>
            </a:r>
            <a:r>
              <a:rPr lang="ko-KR" altLang="en-US" dirty="0"/>
              <a:t>이외의 값을 넣으면 기본 상태</a:t>
            </a: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, </a:t>
            </a:r>
            <a:r>
              <a:rPr lang="ko-KR" altLang="en-US" dirty="0"/>
              <a:t>입력에 따라 달라질 수는 있음</a:t>
            </a:r>
            <a:r>
              <a:rPr lang="en-US" altLang="ko-KR" dirty="0"/>
              <a:t>)</a:t>
            </a:r>
            <a:r>
              <a:rPr lang="ko-KR" altLang="en-US" dirty="0"/>
              <a:t>로 초기화된다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768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710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표에 있는 </a:t>
            </a:r>
            <a:r>
              <a:rPr lang="en-US" altLang="ko-KR" dirty="0" err="1"/>
              <a:t>istream</a:t>
            </a:r>
            <a:r>
              <a:rPr lang="ko-KR" altLang="en-US" dirty="0"/>
              <a:t>의 입력과 관련된 연산에서는 공백 문자를 무시하지 않고 읽는다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46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peek</a:t>
            </a:r>
            <a:r>
              <a:rPr lang="ko-KR" altLang="en-US" dirty="0"/>
              <a:t>에서 반환한 값은 스트림에 그대로 있게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스트림에서 취한 마지막 값이 무엇인지 알 수 없더라도</a:t>
            </a:r>
            <a:r>
              <a:rPr lang="en-US" altLang="ko-KR" dirty="0"/>
              <a:t>, </a:t>
            </a:r>
            <a:r>
              <a:rPr lang="en-US" altLang="ko-KR" dirty="0" err="1"/>
              <a:t>unget</a:t>
            </a:r>
            <a:r>
              <a:rPr lang="ko-KR" altLang="en-US" dirty="0"/>
              <a:t>을 호출할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en-US" altLang="ko-KR" dirty="0" err="1"/>
              <a:t>putback</a:t>
            </a:r>
            <a:r>
              <a:rPr lang="ko-KR" altLang="en-US" dirty="0"/>
              <a:t>은 </a:t>
            </a:r>
            <a:r>
              <a:rPr lang="en-US" altLang="ko-KR" dirty="0" err="1"/>
              <a:t>unget</a:t>
            </a:r>
            <a:r>
              <a:rPr lang="ko-KR" altLang="en-US" dirty="0"/>
              <a:t>을 특수화 한 것이라고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910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슬라이드 참조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ko-KR" altLang="en-US" dirty="0"/>
              <a:t>를 반환하는 함수에서는 반환하는 </a:t>
            </a:r>
            <a:r>
              <a:rPr lang="en-US" altLang="ko-KR" dirty="0"/>
              <a:t>‘</a:t>
            </a:r>
            <a:r>
              <a:rPr lang="ko-KR" altLang="en-US" dirty="0"/>
              <a:t>문자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en-US" altLang="ko-KR" dirty="0"/>
              <a:t>unsigned char</a:t>
            </a:r>
            <a:r>
              <a:rPr lang="ko-KR" altLang="en-US" dirty="0"/>
              <a:t>로 변환한 후에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ko-KR" altLang="en-US" dirty="0"/>
              <a:t>로 승격시킨다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문자 집합에 음수 값으로 사상하는 문자가 있어도 반환한 </a:t>
            </a:r>
            <a:r>
              <a:rPr lang="en-US" altLang="ko-KR" baseline="0" dirty="0" err="1"/>
              <a:t>int</a:t>
            </a:r>
            <a:r>
              <a:rPr lang="ko-KR" altLang="en-US" baseline="0" dirty="0"/>
              <a:t>는 양수 값이다</a:t>
            </a:r>
            <a:r>
              <a:rPr lang="en-US" altLang="ko-KR" baseline="0" dirty="0"/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249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연산은 속도 면에서는 우위를 가지지만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연산처럼 오류가 생기기 쉽다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다중 바이트 </a:t>
            </a:r>
            <a:r>
              <a:rPr lang="ko-KR" altLang="en-US" dirty="0" err="1"/>
              <a:t>비서식</a:t>
            </a:r>
            <a:r>
              <a:rPr lang="ko-KR" altLang="en-US" dirty="0"/>
              <a:t> 연산은 데이터를 저장하고 </a:t>
            </a:r>
            <a:r>
              <a:rPr lang="ko-KR" altLang="en-US" dirty="0" err="1"/>
              <a:t>꺼내오는</a:t>
            </a:r>
            <a:r>
              <a:rPr lang="ko-KR" altLang="en-US" dirty="0"/>
              <a:t> 데 사용할 문자 배열을 직접 제공해야 하는 불편함이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ignore </a:t>
            </a:r>
            <a:r>
              <a:rPr lang="ko-KR" altLang="en-US" dirty="0"/>
              <a:t>멤버 함수에는 특이하게 기본 값이 존재하는데</a:t>
            </a:r>
            <a:r>
              <a:rPr lang="en-US" altLang="ko-KR" dirty="0"/>
              <a:t>, size = 1, </a:t>
            </a:r>
            <a:r>
              <a:rPr lang="en-US" altLang="ko-KR" dirty="0" err="1"/>
              <a:t>delim</a:t>
            </a:r>
            <a:r>
              <a:rPr lang="en-US" altLang="ko-KR" dirty="0"/>
              <a:t> = EOF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875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758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char</a:t>
            </a:r>
            <a:r>
              <a:rPr lang="ko-KR" altLang="en-US" dirty="0"/>
              <a:t>를 </a:t>
            </a:r>
            <a:r>
              <a:rPr lang="en-US" altLang="ko-KR" dirty="0"/>
              <a:t>unsigned char</a:t>
            </a:r>
            <a:r>
              <a:rPr lang="ko-KR" altLang="en-US" dirty="0"/>
              <a:t>로 구현한 시스템에서는 무한 루프에 빠진다</a:t>
            </a:r>
            <a:r>
              <a:rPr lang="en-US" altLang="ko-KR" dirty="0"/>
              <a:t>. (get</a:t>
            </a:r>
            <a:r>
              <a:rPr lang="ko-KR" altLang="en-US" dirty="0"/>
              <a:t>에서 </a:t>
            </a:r>
            <a:r>
              <a:rPr lang="en-US" altLang="ko-KR" dirty="0"/>
              <a:t>EOF</a:t>
            </a:r>
            <a:r>
              <a:rPr lang="ko-KR" altLang="en-US" dirty="0"/>
              <a:t>를 반환해도</a:t>
            </a:r>
            <a:r>
              <a:rPr lang="en-US" altLang="ko-KR" dirty="0"/>
              <a:t>, </a:t>
            </a:r>
            <a:r>
              <a:rPr lang="ko-KR" altLang="en-US" dirty="0"/>
              <a:t>값을 </a:t>
            </a:r>
            <a:r>
              <a:rPr lang="en-US" altLang="ko-KR" dirty="0"/>
              <a:t>unsigned</a:t>
            </a:r>
            <a:r>
              <a:rPr lang="en-US" altLang="ko-KR" baseline="0" dirty="0"/>
              <a:t> char</a:t>
            </a:r>
            <a:r>
              <a:rPr lang="ko-KR" altLang="en-US" baseline="0" dirty="0"/>
              <a:t>로 변환하면서 </a:t>
            </a:r>
            <a:r>
              <a:rPr lang="en-US" altLang="ko-KR" baseline="0" dirty="0" err="1"/>
              <a:t>int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EOF </a:t>
            </a:r>
            <a:r>
              <a:rPr lang="ko-KR" altLang="en-US" baseline="0" dirty="0"/>
              <a:t>값과 달라지기 때문이다</a:t>
            </a:r>
            <a:r>
              <a:rPr lang="en-US" altLang="ko-KR" baseline="0" dirty="0"/>
              <a:t>.)</a:t>
            </a:r>
          </a:p>
          <a:p>
            <a:r>
              <a:rPr lang="en-US" altLang="ko-KR" baseline="0" dirty="0"/>
              <a:t>char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signed char</a:t>
            </a:r>
            <a:r>
              <a:rPr lang="ko-KR" altLang="en-US" baseline="0" dirty="0"/>
              <a:t>로 구현한 시스템에서도</a:t>
            </a:r>
            <a:r>
              <a:rPr lang="en-US" altLang="ko-KR" baseline="0" dirty="0"/>
              <a:t>, (</a:t>
            </a:r>
            <a:r>
              <a:rPr lang="ko-KR" altLang="en-US" baseline="0" dirty="0" err="1"/>
              <a:t>저수준</a:t>
            </a:r>
            <a:r>
              <a:rPr lang="ko-KR" altLang="en-US" baseline="0" dirty="0"/>
              <a:t> </a:t>
            </a:r>
            <a:r>
              <a:rPr lang="en-US" altLang="ko-KR" baseline="0" dirty="0"/>
              <a:t>I/O</a:t>
            </a:r>
            <a:r>
              <a:rPr lang="ko-KR" altLang="en-US" baseline="0" dirty="0"/>
              <a:t>를 사용하는 등과 같은 이유로</a:t>
            </a:r>
            <a:r>
              <a:rPr lang="en-US" altLang="ko-KR" baseline="0" dirty="0"/>
              <a:t>) </a:t>
            </a:r>
            <a:r>
              <a:rPr lang="ko-KR" altLang="en-US" baseline="0" dirty="0"/>
              <a:t>경계를 벗어난 값이 대입될 때 우연히 </a:t>
            </a:r>
            <a:r>
              <a:rPr lang="en-US" altLang="ko-KR" baseline="0" dirty="0"/>
              <a:t>EOF </a:t>
            </a:r>
            <a:r>
              <a:rPr lang="ko-KR" altLang="en-US" baseline="0" dirty="0"/>
              <a:t>값과 같아진다면 예상치 못하게 루프가 빨리 종료될 수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650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en-US" altLang="ko-KR" dirty="0"/>
              <a:t>I/O</a:t>
            </a:r>
            <a:r>
              <a:rPr lang="ko-KR" altLang="en-US" dirty="0"/>
              <a:t>는 원래 시스템 의존적인 기능이므로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ko-KR" altLang="en-US" baseline="0" dirty="0"/>
              <a:t>이 동작하는 방식을 이해하려면 사용하는 시스템 문서를 참고해야 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본질적으로 </a:t>
            </a:r>
            <a:r>
              <a:rPr lang="en-US" altLang="ko-KR" baseline="0" dirty="0" err="1"/>
              <a:t>cout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등의 스트림의 임의 접근을 지원하지 않는 이유는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기능의 유용성에 대해 생각해보면 된다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에 직접적으로 기록할 때</a:t>
            </a:r>
            <a:r>
              <a:rPr lang="en-US" altLang="ko-KR" baseline="0" dirty="0"/>
              <a:t>, 10</a:t>
            </a:r>
            <a:r>
              <a:rPr lang="ko-KR" altLang="en-US" baseline="0" dirty="0"/>
              <a:t>개 위치를 되돌아가는 것이 의미가 있을까</a:t>
            </a:r>
            <a:r>
              <a:rPr lang="en-US" altLang="ko-KR" baseline="0" dirty="0"/>
              <a:t>?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istream</a:t>
            </a:r>
            <a:r>
              <a:rPr lang="en-US" altLang="ko-KR" baseline="0" dirty="0"/>
              <a:t>/</a:t>
            </a:r>
            <a:r>
              <a:rPr lang="en-US" altLang="ko-KR" baseline="0" dirty="0" err="1"/>
              <a:t>ostream</a:t>
            </a:r>
            <a:r>
              <a:rPr lang="ko-KR" altLang="en-US" baseline="0" dirty="0"/>
              <a:t>에서는 일반적으로 임의 접근을 지원하지 않는다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62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조작자가 적용되는 스트림에 </a:t>
            </a:r>
            <a:r>
              <a:rPr lang="en-US" altLang="ko-KR" dirty="0"/>
              <a:t>‘</a:t>
            </a:r>
            <a:r>
              <a:rPr lang="ko-KR" altLang="en-US" dirty="0"/>
              <a:t>한해서만</a:t>
            </a:r>
            <a:r>
              <a:rPr lang="en-US" altLang="ko-KR" dirty="0"/>
              <a:t>‘,</a:t>
            </a:r>
            <a:r>
              <a:rPr lang="en-US" altLang="ko-KR" baseline="0" dirty="0"/>
              <a:t> </a:t>
            </a:r>
            <a:r>
              <a:rPr lang="ko-KR" altLang="en-US" baseline="0" dirty="0"/>
              <a:t>특징이 영속적으로 변경된다는 것에 주의하자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569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논리상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istream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istream</a:t>
            </a:r>
            <a:r>
              <a:rPr lang="ko-KR" altLang="en-US" baseline="0" dirty="0"/>
              <a:t>을 상속받은 </a:t>
            </a:r>
            <a:r>
              <a:rPr lang="en-US" altLang="ko-KR" baseline="0" dirty="0" err="1"/>
              <a:t>ifstream</a:t>
            </a:r>
            <a:r>
              <a:rPr lang="en-US" altLang="ko-KR" baseline="0" dirty="0"/>
              <a:t>/</a:t>
            </a:r>
            <a:r>
              <a:rPr lang="en-US" altLang="ko-KR" baseline="0" dirty="0" err="1"/>
              <a:t>istringstream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g </a:t>
            </a:r>
            <a:r>
              <a:rPr lang="ko-KR" altLang="en-US" baseline="0" dirty="0"/>
              <a:t>버전을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ostream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ostream</a:t>
            </a:r>
            <a:r>
              <a:rPr lang="ko-KR" altLang="en-US" baseline="0" dirty="0"/>
              <a:t>을 상속받은 </a:t>
            </a:r>
            <a:r>
              <a:rPr lang="en-US" altLang="ko-KR" baseline="0" dirty="0" err="1"/>
              <a:t>ofstream</a:t>
            </a:r>
            <a:r>
              <a:rPr lang="en-US" altLang="ko-KR" baseline="0" dirty="0"/>
              <a:t>/</a:t>
            </a:r>
            <a:r>
              <a:rPr lang="en-US" altLang="ko-KR" baseline="0" dirty="0" err="1"/>
              <a:t>ostringstream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p </a:t>
            </a:r>
            <a:r>
              <a:rPr lang="ko-KR" altLang="en-US" baseline="0" dirty="0"/>
              <a:t>버전만 사용할 수 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iostream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fstream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stringstream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g/p </a:t>
            </a:r>
            <a:r>
              <a:rPr lang="ko-KR" altLang="en-US" baseline="0" dirty="0"/>
              <a:t>버전 모두를 사용할 수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836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seekg</a:t>
            </a:r>
            <a:r>
              <a:rPr lang="ko-KR" altLang="en-US" dirty="0"/>
              <a:t>나 </a:t>
            </a:r>
            <a:r>
              <a:rPr lang="en-US" altLang="ko-KR" dirty="0" err="1"/>
              <a:t>seekp</a:t>
            </a:r>
            <a:r>
              <a:rPr lang="ko-KR" altLang="en-US" dirty="0"/>
              <a:t>의 </a:t>
            </a:r>
            <a:r>
              <a:rPr lang="en-US" altLang="ko-KR" dirty="0"/>
              <a:t>from </a:t>
            </a:r>
            <a:r>
              <a:rPr lang="ko-KR" altLang="en-US" dirty="0"/>
              <a:t>인자에는 </a:t>
            </a:r>
            <a:r>
              <a:rPr lang="en-US" altLang="ko-KR" dirty="0"/>
              <a:t>beg(</a:t>
            </a:r>
            <a:r>
              <a:rPr lang="ko-KR" altLang="en-US" dirty="0"/>
              <a:t>스트림 시작에서 탐색</a:t>
            </a:r>
            <a:r>
              <a:rPr lang="en-US" altLang="ko-KR" dirty="0"/>
              <a:t>),</a:t>
            </a:r>
            <a:r>
              <a:rPr lang="en-US" altLang="ko-KR" baseline="0" dirty="0"/>
              <a:t> cur(</a:t>
            </a:r>
            <a:r>
              <a:rPr lang="ko-KR" altLang="en-US" baseline="0" dirty="0"/>
              <a:t>스트림 현재 위치에서 탐색</a:t>
            </a:r>
            <a:r>
              <a:rPr lang="en-US" altLang="ko-KR" baseline="0" dirty="0"/>
              <a:t>), end(</a:t>
            </a:r>
            <a:r>
              <a:rPr lang="ko-KR" altLang="en-US" baseline="0" dirty="0"/>
              <a:t>스트림 끝에서 탐색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올 수 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물론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임의의 숫자를 넣을 수도 있다</a:t>
            </a:r>
            <a:r>
              <a:rPr lang="en-US" altLang="ko-KR" baseline="0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istream</a:t>
            </a:r>
            <a:r>
              <a:rPr lang="en-US" altLang="ko-KR" baseline="0" dirty="0"/>
              <a:t>/</a:t>
            </a:r>
            <a:r>
              <a:rPr lang="en-US" altLang="ko-KR" baseline="0" dirty="0" err="1"/>
              <a:t>ostream</a:t>
            </a:r>
            <a:r>
              <a:rPr lang="ko-KR" altLang="en-US" baseline="0" dirty="0"/>
              <a:t>에는 </a:t>
            </a:r>
            <a:r>
              <a:rPr lang="en-US" altLang="ko-KR" baseline="0" dirty="0"/>
              <a:t>seek </a:t>
            </a:r>
            <a:r>
              <a:rPr lang="ko-KR" altLang="en-US" baseline="0" dirty="0"/>
              <a:t>계열 함수의 인자와 반환 값에 쓰이는 </a:t>
            </a:r>
            <a:r>
              <a:rPr lang="en-US" altLang="ko-KR" baseline="0" dirty="0" err="1"/>
              <a:t>pos_type</a:t>
            </a:r>
            <a:r>
              <a:rPr lang="en-US" altLang="ko-KR" baseline="0" dirty="0"/>
              <a:t>(typedef</a:t>
            </a:r>
            <a:r>
              <a:rPr lang="ko-KR" altLang="en-US" baseline="0" dirty="0"/>
              <a:t>로 선언된</a:t>
            </a:r>
            <a:r>
              <a:rPr lang="en-US" altLang="ko-KR" baseline="0" dirty="0"/>
              <a:t>)</a:t>
            </a:r>
            <a:r>
              <a:rPr lang="ko-KR" altLang="en-US" baseline="0" dirty="0"/>
              <a:t>과</a:t>
            </a:r>
            <a:r>
              <a:rPr lang="en-US" altLang="ko-KR" baseline="0" dirty="0"/>
              <a:t>, offset</a:t>
            </a:r>
            <a:r>
              <a:rPr lang="ko-KR" altLang="en-US" baseline="0" dirty="0"/>
              <a:t>에 쓰이는 </a:t>
            </a:r>
            <a:r>
              <a:rPr lang="en-US" altLang="ko-KR" baseline="0" dirty="0" err="1"/>
              <a:t>off_type</a:t>
            </a:r>
            <a:r>
              <a:rPr lang="en-US" altLang="ko-KR" baseline="0" dirty="0"/>
              <a:t>(typedef</a:t>
            </a:r>
            <a:r>
              <a:rPr lang="ko-KR" altLang="en-US" baseline="0" dirty="0"/>
              <a:t>로 선언된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존재한다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953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스트림을 읽고 쓰는 타입에서는 표시자가 하나뿐이므로</a:t>
            </a:r>
            <a:r>
              <a:rPr lang="en-US" altLang="ko-KR" dirty="0"/>
              <a:t>, </a:t>
            </a:r>
            <a:r>
              <a:rPr lang="ko-KR" altLang="en-US" dirty="0"/>
              <a:t>읽기와 쓰기를 전환할 때마다 반드시 </a:t>
            </a:r>
            <a:r>
              <a:rPr lang="en-US" altLang="ko-KR" dirty="0"/>
              <a:t>seek</a:t>
            </a:r>
            <a:r>
              <a:rPr lang="ko-KR" altLang="en-US" dirty="0"/>
              <a:t>를 사용해서 표시자 위치를 옮겨야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05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(10,</a:t>
            </a:r>
            <a:r>
              <a:rPr lang="ko-KR" altLang="en-US" dirty="0"/>
              <a:t> </a:t>
            </a:r>
            <a:r>
              <a:rPr lang="en-US" altLang="ko-KR" dirty="0" err="1"/>
              <a:t>truefalse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61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(10, 1024), (a, 400), (12, 2000), (10, 1024)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61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(10, 1024), (0xa, 0x400), (012, 02000), (10, 1024)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35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(0XA, 0X400), (hello world)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51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부동 소수점 값은 </a:t>
            </a:r>
            <a:r>
              <a:rPr lang="en-US" altLang="ko-KR" baseline="0" dirty="0"/>
              <a:t>6</a:t>
            </a:r>
            <a:r>
              <a:rPr lang="ko-KR" altLang="en-US" baseline="0" dirty="0"/>
              <a:t>자리 정밀도를 사용해 출력하고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값에 소수부가 없을 때는 소수점을 생략한 후에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값에 따라 고정 소수점과 과학적 표기법 중 하나로 출력한다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라이브러리는 더 가독성이 좋은 서식을 선택한다</a:t>
            </a:r>
            <a:r>
              <a:rPr lang="en-US" altLang="ko-KR" baseline="0" dirty="0"/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19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(6, 1.23457), (3, 1.23) (5, 1.2346)</a:t>
            </a:r>
          </a:p>
          <a:p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인자가 없는 </a:t>
            </a:r>
            <a:r>
              <a:rPr lang="en-US" altLang="ko-KR" dirty="0"/>
              <a:t>precision </a:t>
            </a:r>
            <a:r>
              <a:rPr lang="ko-KR" altLang="en-US" dirty="0"/>
              <a:t>멤버 함수는 현재 정밀도 값을 반환하며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인자를 받는 </a:t>
            </a:r>
            <a:r>
              <a:rPr lang="en-US" altLang="ko-KR" dirty="0"/>
              <a:t>precision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함수는 정밀도 값을 갱신한 뒤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갱신 전 정밀도 값을 반환한다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74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3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23 - Formatted &amp; Non-Formatted I/O)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부동 소수점 값의 표기법을 제어하기 위해서는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fixed/scientific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이용한다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C++11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이후로는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hexfloat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defaultfloat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도 사용할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8F1247-624F-4C81-910E-D697220C1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62" y="3355560"/>
            <a:ext cx="8421275" cy="1409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16220D-6200-46C9-8CE6-6D4529D979D3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출력 결과는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7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부동 소수점 표기법을 변경하는 조작자들을 자세하게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fixed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스트림에서 고정 소수점을 사용하도록 변경한다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scientific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스트림에서 과학적 표기법을 사용하도록 변경한다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hexfloat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부동 소수점 값에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16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진 서식을 사용하도록 변경한다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defaultfloat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출력할 값을 기초로 해서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10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진 표기법을 선택하는 기본 상태로 스트림을 되돌린다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5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부동 소수점 값에 소수부가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0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 때도 소수점을 표시하기 위해서는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showpoint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원래대로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소수점을 표시하지 않도록 만들기 위해서는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noshowpoint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946D7-2D80-4820-BBDD-4B60C15E2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58" y="3355560"/>
            <a:ext cx="6506483" cy="2038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AADD1C-9682-4090-9800-99B7BF847997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80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정렬 출력 등을 위해서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여백을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채울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필요가 있을 때는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setw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left/right/internal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통해 정렬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여백 배치를 제어할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7F5DF1-92FB-425C-8149-361E9B2F0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94" y="3355560"/>
            <a:ext cx="8688012" cy="2619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A238EE-EF6A-4146-9189-C64987175AD5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정렬 출력을 위해 사용하는 조작자들을 자세하게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left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출력 내용을 왼쪽 자리에 맞춘다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right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출력 내용을 오른쪽 자리에 맞춘다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기본적으로는 이 정렬을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internal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부호 배치를 제어한다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부호는 왼쪽 정렬되고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값은 오른쪽 정렬되며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사이에 공백 문자가 채워진다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마지막으로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setw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수치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문자열 값에 대해 최소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너비를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지정한다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2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setfill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시 여백 문자를 채울 때 사용할 문자를 명시적으로 지정할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A05148-A370-49FB-B420-592DD6FF1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730" y="1754859"/>
            <a:ext cx="8878539" cy="26102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8384D6-B9E8-4DF8-BDC7-E100C1C3D8E2}"/>
              </a:ext>
            </a:extLst>
          </p:cNvPr>
          <p:cNvCxnSpPr/>
          <p:nvPr/>
        </p:nvCxnSpPr>
        <p:spPr>
          <a:xfrm>
            <a:off x="886408" y="491314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F18242-5C7A-4F58-8050-3BAD652AAFAE}"/>
              </a:ext>
            </a:extLst>
          </p:cNvPr>
          <p:cNvSpPr txBox="1"/>
          <p:nvPr/>
        </p:nvSpPr>
        <p:spPr>
          <a:xfrm>
            <a:off x="1601756" y="467298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이전 출력과 무엇이 달려졌을까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8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일반적으로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 연산자에서는 공백 문자를 무시한다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공백 문자를 무시하지 않게 하려면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noskipws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472AB-65AB-4F34-B700-88AA995F1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529" y="3364084"/>
            <a:ext cx="5054942" cy="3203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F16DCE-F515-407B-8CDB-3BDECA96C3B6}"/>
              </a:ext>
            </a:extLst>
          </p:cNvPr>
          <p:cNvSpPr txBox="1"/>
          <p:nvPr/>
        </p:nvSpPr>
        <p:spPr>
          <a:xfrm>
            <a:off x="279917" y="252932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99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iostream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정의되어 있는 조작자를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10577280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00">
                  <a:extLst>
                    <a:ext uri="{9D8B030D-6E8A-4147-A177-3AD203B41FA5}">
                      <a16:colId xmlns:a16="http://schemas.microsoft.com/office/drawing/2014/main" val="412950895"/>
                    </a:ext>
                  </a:extLst>
                </a:gridCol>
                <a:gridCol w="2644644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7763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기본 서식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boolalpha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true/false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문자열로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noboolalpha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true/false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0/1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showbase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정수 값의 밑 수를 나타내는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접두어를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noshowbase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밑 수를 나타내는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접두어를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생성하지 않음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showpoint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값에 대해 무조건 소수점을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noshowpoint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값에 소수부가 있을 때만 소수점을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showpos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음이 아닌 수에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‘+’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9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4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iostream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정의되어 있는 조작자를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10577280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00">
                  <a:extLst>
                    <a:ext uri="{9D8B030D-6E8A-4147-A177-3AD203B41FA5}">
                      <a16:colId xmlns:a16="http://schemas.microsoft.com/office/drawing/2014/main" val="412950895"/>
                    </a:ext>
                  </a:extLst>
                </a:gridCol>
                <a:gridCol w="2644644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7763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기본 서식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noshowpos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음이 아닌 수에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‘+’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표시하지 않음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uppercase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진수에서는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‘0X’,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과학적 표기법에서는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‘E’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출력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nouppercase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진수에서는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‘0x’,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과학적 표기법에서는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‘e’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출력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dec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정수 값을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 밑 수로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hex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정수 값을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 밑 수로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oct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정수 값을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8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 밑 수로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left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 오른쪽에 채움 문자를 추가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9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32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iostream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정의되어 있는 조작자를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10577280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00">
                  <a:extLst>
                    <a:ext uri="{9D8B030D-6E8A-4147-A177-3AD203B41FA5}">
                      <a16:colId xmlns:a16="http://schemas.microsoft.com/office/drawing/2014/main" val="412950895"/>
                    </a:ext>
                  </a:extLst>
                </a:gridCol>
                <a:gridCol w="2644644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7763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기본 서식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right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왼쪽에 채움 문자를 추가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internal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부호와 값 사이에 채움 문자를 추가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fixed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 표기법으로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scientific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값을 과학적 표기법으로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hexfloat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16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진수로 표시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defaultfloat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부동소수점 서식을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진 표기법으로 재설정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unitbuf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출력 연산마다 버퍼를 비움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9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2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Manipulator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각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iostream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객체는 조건 상태와 더불어 서식 상태를 유지하고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라이브러리에서는 스트림 서식 상태를 변경하는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(manipulator)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정의하고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조작자는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상태에 영향을 주는 함수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연산자의 피연산자로 사용하는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조작자에서도 조작자를 적용하는 스트림 객체를 반환하기 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조작자와 데이터를 한 문장으로 결합할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8" y="56642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조작자는 크게 수치 값 표현을 제어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여백을 채워 넣는 양과 배치를 제어하는 조작자로 나뉜다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B2C75A-B068-4F12-9FB0-AE4173F183CC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C0CF03-C048-42E8-83C6-F3BD27D3B9DD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조작자에는 어떤 것들이 있을까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7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9" grpId="0"/>
      <p:bldP spid="11" grpId="0"/>
      <p:bldP spid="14" grpId="0"/>
      <p:bldP spid="15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iostream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정의되어 있는 조작자를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10577280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00">
                  <a:extLst>
                    <a:ext uri="{9D8B030D-6E8A-4147-A177-3AD203B41FA5}">
                      <a16:colId xmlns:a16="http://schemas.microsoft.com/office/drawing/2014/main" val="412950895"/>
                    </a:ext>
                  </a:extLst>
                </a:gridCol>
                <a:gridCol w="2644644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7763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기본 서식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nounitbuf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일반적인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버퍼 비움 방식으로 되돌림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flush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버퍼를 비움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ends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널을 삽입한 다음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버퍼를 비움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endl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줄바꿈을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삽입한 다음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버퍼를 비움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skipws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연산자에서 공백 문자를 건너뜀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noskipws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연산자에서 공백 문자를 건너뛰지 않음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3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iomanip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정의되어 있는 조작자를 살펴보자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3577"/>
              </p:ext>
            </p:extLst>
          </p:nvPr>
        </p:nvGraphicFramePr>
        <p:xfrm>
          <a:off x="1684860" y="1754859"/>
          <a:ext cx="8822280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644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7763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</a:t>
                      </a:r>
                      <a:endParaRPr lang="ko-KR" altLang="en-US" b="0" dirty="0">
                        <a:solidFill>
                          <a:schemeClr val="accent3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조작자에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setfill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공백 문자를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채움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setprecision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부동 소수점 값 정밀도를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으로 설정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setw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(w)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문자만큼 값을 읽거나 기록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setbase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정수를 밑 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출력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3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입력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연산자에서는 처리하는 타입에 따라 읽는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쓰는 데이터를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서식화한다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 연산자에서는 공백 문자를 무시하고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연산자에서는 여백 채우기나 정밀도 등을 적용한다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하지만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라이브러리에는 비서식화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지원하는 연산도 존재한다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이러한 연산을 통해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해석되지 않은 바이트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순차열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자체를 스트림으로 다룰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9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9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몇몇 비서식화 연산에서는 스트림 내용을 한 번에 한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바이트씩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처리한다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35792"/>
              </p:ext>
            </p:extLst>
          </p:nvPr>
        </p:nvGraphicFramePr>
        <p:xfrm>
          <a:off x="1192371" y="1754859"/>
          <a:ext cx="9807258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91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867348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저수준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I/O 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다음 바이트를 읽어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넣는다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os.get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문자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넣는다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다음 바이트를 읽어서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is.putback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ch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으로 되돌림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is.unget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한 바이트 뒤로 옮김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is.peek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다음 바이트를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반환하지만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제거하지 않음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입력 스트림의 값을 확인하거나 값을 되돌리기 위해서는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peek/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unget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putback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peek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는 입력 스트림의 다음 문자 복사본을 반환하지만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스트림을 변경하지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unget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에서는 마지막으로 반환한 값이 무엇이든 스트림에 존재하도록 입력 스트림을 후퇴시킨다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putback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스트림에서 읽은 마지막 값을 되돌리지만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마지막으로 읽은 것과 인자가 반드시 동일해야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보통은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다음을 읽기 전에 최대로 값 하나는 되돌릴 수 있음을 보장한다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 연산을 사이에 넣지 않고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putback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unget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연속해서 호출하는 것은 미정의 행동을 부른다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4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3" grpId="0"/>
      <p:bldP spid="12" grpId="0"/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peek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함수나 인자를 취하지 않는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함수에서 굳이 문자를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int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로 반환하는 이유가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파일 끝 표시자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(EOF)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반환할 수 있게 하기 위해서이다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실제 문자를 나타내기 위해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char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범위 내 모든 값을 사용하고 있으므로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EOF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위한 여분의 값이 없기 때문이다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EOF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음수 값을 통해 표현하므로 모든 문자 값과 구별됨을 보장한다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8F85C5-5A26-44EE-9367-6F2E0864C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95" y="4063578"/>
            <a:ext cx="597300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3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일부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비서식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연산에서는 다중 바이트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 한 번에 데이터 덩어리를 처리한다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26493"/>
              </p:ext>
            </p:extLst>
          </p:nvPr>
        </p:nvGraphicFramePr>
        <p:xfrm>
          <a:off x="886409" y="1754859"/>
          <a:ext cx="9807258" cy="445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96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285296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저수준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I/O 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(sink, size,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문자를 만나거나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size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바이트를 읽거나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EOF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읽을 때까지 문자 배열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sink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저장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존재하면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남겨두고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sink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넣지 않음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is.getline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(sink, size,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개인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get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함수와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읽고 버림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is.read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(sink, size)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size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바이트만큼 읽어 문자 배열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sink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넣음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is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is.gcount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마지막 비서식화 읽기 연산에서 읽은 바이트 수를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os.write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src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size)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문자 배열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src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내용을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size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바이트 읽어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기록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is.ignore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(size,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delim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포함해서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size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바이트만큼 읽고 버림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4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get/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getline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함수의 차이점은 구분자의 처리 방법에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구분자를 스트림에 남겨놓지만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getline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읽고 버린다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두 함수 모두 구분자를 문자 배열에 저장하지는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스트림에서 구분자를 제거해야 하는데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잊어버리는 일이 흔하게 발생하기 때문에 주의해야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문자를 스트림에 되돌리는 단일 문자 연산 역시 비서식화 입력 연산이다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peek/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unget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putback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호출하게 되면 이후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gcount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반환 값에 영향을 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반환 값은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69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3" grpId="0"/>
      <p:bldP spid="25" grpId="0"/>
      <p:bldP spid="14" grpId="0"/>
      <p:bldP spid="17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일반적으로는 라이브러리에서 제공하는 고수준 추상화를 사용하는 것이 좋다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저수준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루틴은 일반적으로 오류가 생기기 쉽기 때문이다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7" y="2524432"/>
            <a:ext cx="1101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예를 들어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get/peek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반환한 결과를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int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아닌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char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대입하는 것은 프로그래밍 오류이다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59422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57021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왜 오류일까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CD25A0-EDB4-4C01-9C5A-6F27A0EFC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95" y="3355560"/>
            <a:ext cx="597300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6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일반적으로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다양한 스트림에서는 스트림 데이터에 대한 임의 접근을 지원한다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라이브러리에는 지정 위치를 탐색하고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 내 현재 위치를 알리는 함수가 쌍으로 존재한다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위치 탐색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확인 함수는 모든 스트림 타입에서 정의하지만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동작 여부는 스트림에 따라 다르다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대부분의 시스템에서는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cin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cout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cerr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/clog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와 결합한 스트림의 임의 접근을 지원하지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임의 접근을 지원하지 않는 상태에서 위치 탐색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확인 함수는 스트림을 유효하지 않은 상태로 만든다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97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6" grpId="0"/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4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스트림 서식 상태를 변경하는 조작자를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사용하면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스트림 상의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I/O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대해 서식이 계속 유지된다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같은 서식화를 사용하길 바라는 연산이 있을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서식 상태를 영속적으로 변경한다는 사실이 유용할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서식 상태를 변경하는 조작자에는 대부분 설정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해제 쌍이 있으므로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상태를 되돌릴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일반적으로는 스트림이 기본 상태에 있는 것을 가정하기 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적용 후에는 되돌리는 것이 중요하다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5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2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임의 접근을 지원하기 위해서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I/O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타입에는 다음 읽기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쓰기를 진행할 곳을 결정하는 표시자가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위치 탐색 함수는 지정 위치를 탐색해서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표시자 위치를 해당 위치로 옮긴다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위치 확인 함수는 현재 표시자의 위치를 알려준다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라이브러리에서는 위치 탐색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확인 함수 쌍에 대해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입력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스트림 용을 나눠 제공한다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접미사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g(get)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붙은 함수는 입력 스트림에서만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접미사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p(put)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붙은 함수는 출력 스트림에서만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4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8" grpId="0"/>
      <p:bldP spid="14" grpId="0"/>
      <p:bldP spid="17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위치 탐색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확인 함수에는 어떤 것들이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86409" y="1754859"/>
          <a:ext cx="10355898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988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636910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I/O </a:t>
                      </a:r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s.tellg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스트림에서 표시자의 현재 위치를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s.tellp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출력 스트림에서 표시자의 현재 위치를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s.seekg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스트림에서 표시자를 스트림 내 절대 주소로 위치를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s.seekp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출력 스트림에서 표시자를 스트림 내 절대 주소로 위치를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s.seekg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(off, from)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스트림에 대해 표시자를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from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전후로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off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만큼 위치를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s.seekp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(off, from)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출력 스트림에 대해 표시자를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from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전후로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off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만큼 위치를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8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Non-Formatted I/O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스트림에서는 표시자를 딱 하나만 유지한다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읽기 표시자와 쓰기 표시자를 따로 구별해서 사용하지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fstream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stringstream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처럼 같은 스트림을 읽고 쓰는 타입에서는 표시자가 어떻게 쓰일까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이러한 타입에는 읽고 쓰는 데이터를 담을 버퍼가 하나이며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버퍼 내 위치를 나타내는 표시자도 하나이다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g/p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버전 함수 모두를 하나의 표시자에 사상한다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22" grpId="0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bool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값의 서식을 제어하기 위해서는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boolalpha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noboolalpha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538704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514688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boolalpha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스트림에 기록한 후에는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시점부터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bool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값을 출력하는 방식이 달라진다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61566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9164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 상태로 되돌리기 위해서는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noboolalpha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653463-5FBA-489A-8B5B-3842B8BB7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915" y="1754741"/>
            <a:ext cx="8202170" cy="231489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4E62D4-3348-4CDE-B2F6-C515A3C716E7}"/>
              </a:ext>
            </a:extLst>
          </p:cNvPr>
          <p:cNvCxnSpPr/>
          <p:nvPr/>
        </p:nvCxnSpPr>
        <p:spPr>
          <a:xfrm>
            <a:off x="886408" y="461759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AE5B58-0222-4F65-AFC9-98911B219FA2}"/>
              </a:ext>
            </a:extLst>
          </p:cNvPr>
          <p:cNvSpPr txBox="1"/>
          <p:nvPr/>
        </p:nvSpPr>
        <p:spPr>
          <a:xfrm>
            <a:off x="1601756" y="437742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위 코드를 실행했을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출력 결과는 무엇일까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5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2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정수 값에 대한 밑 수를 지정하기 위해서는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hex/oct/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dec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6937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4536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출력 결과는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46334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22318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hex/oct/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조작자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역시 스트림의 서식 상태를 변경한다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DEB36C-DB45-41F2-9734-D5AC49C3F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57" y="1754859"/>
            <a:ext cx="8316486" cy="139084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D44A2B-B3B0-41ED-B9FF-19A993BC5116}"/>
              </a:ext>
            </a:extLst>
          </p:cNvPr>
          <p:cNvCxnSpPr/>
          <p:nvPr/>
        </p:nvCxnSpPr>
        <p:spPr>
          <a:xfrm>
            <a:off x="886408" y="52329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F1D58F-051C-425F-AD87-0F40C6A30127}"/>
              </a:ext>
            </a:extLst>
          </p:cNvPr>
          <p:cNvSpPr txBox="1"/>
          <p:nvPr/>
        </p:nvSpPr>
        <p:spPr>
          <a:xfrm>
            <a:off x="1601756" y="49927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조작자들은 정수 피연산자에만 영향을 주며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부동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소수값에는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영향을 주지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55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2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수를 출력할 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어떤 밑 수 표기를 사용했는지 표시하기 위해서는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showbase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81469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57452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정수 상수에 밑 수를 지정하는 것과 같은 방식으로 숫자를 표현한다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58426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34410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원래대로 서식 상태를 되돌리기 위해서는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noshowbase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조작자를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9B2E21-BBD0-49C0-B123-ADABFB65B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441" y="1751307"/>
            <a:ext cx="8183117" cy="175284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195007-CD1F-49A9-8146-F51A1DA819BF}"/>
              </a:ext>
            </a:extLst>
          </p:cNvPr>
          <p:cNvCxnSpPr/>
          <p:nvPr/>
        </p:nvCxnSpPr>
        <p:spPr>
          <a:xfrm>
            <a:off x="886408" y="404867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208AA3-A06A-489A-9876-44608922893E}"/>
              </a:ext>
            </a:extLst>
          </p:cNvPr>
          <p:cNvSpPr txBox="1"/>
          <p:nvPr/>
        </p:nvSpPr>
        <p:spPr>
          <a:xfrm>
            <a:off x="1601756" y="380850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출력 결과는 무엇일까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10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16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진수 표기에 쓰이는 알파벳을 출력할 때 대문자로 출력할 수는 없을까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원래 상태로 되돌리기 위해서는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nouppercase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1AA6DB-C315-46A3-837A-17481BFFE65B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D88138-9D1E-4A71-8A1A-6AB98D5BB5E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16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진수 값을 표현할 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알파벳을 대문자로 표현하고 싶을 때는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uppercase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2B568-F519-4C34-B7DE-EA26DBDE38A9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출력 결과는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607FDE-D2A9-4A77-86F4-3DC3455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521" y="4125133"/>
            <a:ext cx="758295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부동 소수점 값의 서식을 제어할 때는 세가지 측면에서 제어할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정밀도의 자릿수를 얼마나 많이 출력할지 제어할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수를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16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고정 소수점 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과학적 표기법 중 무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엇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으로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출력할지 제어할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소수부가 존재하지 않는 수에 대해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소수점의 출력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여부를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제어할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Manipulator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출력할 전체 자릿수를 제어하는 정밀도를 조정하기 위해서는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setprecision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또는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스트림의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precision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 함수를 사용할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4C45F4-4649-48B6-86E5-43028B74D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388" y="3355560"/>
            <a:ext cx="8945223" cy="2295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1EE8B-45D6-413D-8527-ABB721BDBC69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0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10000</TotalTime>
  <Words>3138</Words>
  <Application>Microsoft Office PowerPoint</Application>
  <PresentationFormat>와이드스크린</PresentationFormat>
  <Paragraphs>385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야놀자 야체 R</vt:lpstr>
      <vt:lpstr>맑은 고딕</vt:lpstr>
      <vt:lpstr>Arial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 </cp:lastModifiedBy>
  <cp:revision>4894</cp:revision>
  <dcterms:created xsi:type="dcterms:W3CDTF">2017-02-13T14:50:04Z</dcterms:created>
  <dcterms:modified xsi:type="dcterms:W3CDTF">2019-09-10T03:34:36Z</dcterms:modified>
</cp:coreProperties>
</file>