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71" r:id="rId2"/>
    <p:sldId id="270" r:id="rId3"/>
    <p:sldId id="292" r:id="rId4"/>
    <p:sldId id="315" r:id="rId5"/>
    <p:sldId id="281" r:id="rId6"/>
    <p:sldId id="282" r:id="rId7"/>
    <p:sldId id="283" r:id="rId8"/>
    <p:sldId id="284" r:id="rId9"/>
    <p:sldId id="293" r:id="rId10"/>
    <p:sldId id="285" r:id="rId11"/>
    <p:sldId id="286" r:id="rId12"/>
    <p:sldId id="287" r:id="rId13"/>
    <p:sldId id="288" r:id="rId14"/>
    <p:sldId id="294" r:id="rId15"/>
    <p:sldId id="295" r:id="rId16"/>
    <p:sldId id="296" r:id="rId17"/>
    <p:sldId id="289" r:id="rId18"/>
    <p:sldId id="297" r:id="rId19"/>
    <p:sldId id="298" r:id="rId20"/>
    <p:sldId id="299" r:id="rId21"/>
    <p:sldId id="300" r:id="rId22"/>
    <p:sldId id="290" r:id="rId23"/>
    <p:sldId id="301" r:id="rId24"/>
    <p:sldId id="302" r:id="rId25"/>
    <p:sldId id="303" r:id="rId26"/>
    <p:sldId id="304" r:id="rId27"/>
    <p:sldId id="291" r:id="rId28"/>
    <p:sldId id="305" r:id="rId29"/>
    <p:sldId id="307" r:id="rId30"/>
    <p:sldId id="308" r:id="rId31"/>
    <p:sldId id="309" r:id="rId32"/>
    <p:sldId id="310" r:id="rId33"/>
    <p:sldId id="313" r:id="rId34"/>
    <p:sldId id="311" r:id="rId35"/>
    <p:sldId id="312" r:id="rId36"/>
    <p:sldId id="314" r:id="rId37"/>
    <p:sldId id="317" r:id="rId38"/>
    <p:sldId id="316" r:id="rId39"/>
    <p:sldId id="318" r:id="rId40"/>
    <p:sldId id="319" r:id="rId41"/>
  </p:sldIdLst>
  <p:sldSz cx="12192000" cy="6858000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야놀자 야체 B" panose="02020603020101020101" pitchFamily="18" charset="-127"/>
      <p:bold r:id="rId45"/>
    </p:embeddedFont>
    <p:embeddedFont>
      <p:font typeface="야놀자 야체 R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갈무리 목록에 나타나지 않은 변수는 람다 본문에서 사용할 수 없다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함수 외부의 변수나 지역 정적 변수의 경우에는 사용할 수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갈무리 목록은 가능한 작게 유지하는 것이 좋다</a:t>
            </a:r>
            <a:r>
              <a:rPr lang="en-US" altLang="ko-KR" dirty="0"/>
              <a:t>. (</a:t>
            </a:r>
            <a:r>
              <a:rPr lang="ko-KR" altLang="en-US" dirty="0"/>
              <a:t>포인터</a:t>
            </a:r>
            <a:r>
              <a:rPr lang="en-US" altLang="ko-KR" dirty="0"/>
              <a:t>/</a:t>
            </a:r>
            <a:r>
              <a:rPr lang="ko-KR" altLang="en-US" dirty="0"/>
              <a:t>반복자의 갈무리나</a:t>
            </a:r>
            <a:r>
              <a:rPr lang="en-US" altLang="ko-KR" dirty="0"/>
              <a:t>, </a:t>
            </a:r>
            <a:r>
              <a:rPr lang="ko-KR" altLang="en-US" dirty="0"/>
              <a:t>참조로 갈무리 등 목록이 커질수록 신경 써야 하는 부분이 매우 많기 때문이다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람다가 동작하는 원리 때문에</a:t>
            </a:r>
            <a:r>
              <a:rPr lang="en-US" altLang="ko-KR" dirty="0"/>
              <a:t>, </a:t>
            </a:r>
            <a:r>
              <a:rPr lang="ko-KR" altLang="en-US" dirty="0"/>
              <a:t>동일한 변수</a:t>
            </a:r>
            <a:r>
              <a:rPr lang="en-US" altLang="ko-KR" dirty="0"/>
              <a:t>(</a:t>
            </a:r>
            <a:r>
              <a:rPr lang="ko-KR" altLang="en-US" dirty="0"/>
              <a:t>식별자</a:t>
            </a:r>
            <a:r>
              <a:rPr lang="en-US" altLang="ko-KR" dirty="0"/>
              <a:t>)</a:t>
            </a:r>
            <a:r>
              <a:rPr lang="ko-KR" altLang="en-US" dirty="0"/>
              <a:t>를 여러 번 캡처하는 것은 불가능하다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0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9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물론</a:t>
            </a:r>
            <a:r>
              <a:rPr lang="en-US" altLang="ko-KR" dirty="0"/>
              <a:t>, [=, </a:t>
            </a:r>
            <a:r>
              <a:rPr lang="ko-KR" altLang="en-US" dirty="0"/>
              <a:t>참조로 갈무리할 변수 목록</a:t>
            </a:r>
            <a:r>
              <a:rPr lang="en-US" altLang="ko-KR" dirty="0"/>
              <a:t>] </a:t>
            </a:r>
            <a:r>
              <a:rPr lang="ko-KR" altLang="en-US" dirty="0"/>
              <a:t>과 같은 형태도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암시적으로 참조로 갈무리되어 있을 때</a:t>
            </a:r>
            <a:r>
              <a:rPr lang="en-US" altLang="ko-KR" dirty="0"/>
              <a:t>, [&amp;, this]</a:t>
            </a:r>
            <a:r>
              <a:rPr lang="ko-KR" altLang="en-US" dirty="0"/>
              <a:t>와 같은 형태는 허용되지만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[&amp;]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명시적으로 값 형태로 갈무리되어 있을 때</a:t>
            </a:r>
            <a:r>
              <a:rPr lang="en-US" altLang="ko-KR" dirty="0"/>
              <a:t>, [=, this]</a:t>
            </a:r>
            <a:r>
              <a:rPr lang="ko-KR" altLang="en-US" dirty="0"/>
              <a:t>와 같은 형태는 허용되지만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[=]</a:t>
            </a:r>
            <a:r>
              <a:rPr lang="ko-KR" altLang="en-US" dirty="0"/>
              <a:t>와 같다</a:t>
            </a:r>
            <a:r>
              <a:rPr lang="en-US" altLang="ko-KR" dirty="0"/>
              <a:t>. (C++20</a:t>
            </a:r>
            <a:r>
              <a:rPr lang="ko-KR" altLang="en-US" dirty="0"/>
              <a:t>부터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[=, *this]</a:t>
            </a:r>
            <a:r>
              <a:rPr lang="ko-KR" altLang="en-US" dirty="0"/>
              <a:t>도 허용된다</a:t>
            </a:r>
            <a:r>
              <a:rPr lang="en-US" altLang="ko-KR" dirty="0"/>
              <a:t>. (C++17</a:t>
            </a:r>
            <a:r>
              <a:rPr lang="ko-KR" altLang="en-US" dirty="0"/>
              <a:t>부터 사용 가능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9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미정의 행동이 발생한다</a:t>
            </a:r>
            <a:r>
              <a:rPr lang="en-US" altLang="ko-KR" dirty="0"/>
              <a:t>. </a:t>
            </a:r>
            <a:r>
              <a:rPr lang="ko-KR" altLang="en-US" dirty="0"/>
              <a:t>실제 람다가 호출되는 시점에는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‘a’</a:t>
            </a:r>
            <a:r>
              <a:rPr lang="ko-KR" altLang="en-US" dirty="0"/>
              <a:t>가 존재하지 않는다</a:t>
            </a:r>
            <a:r>
              <a:rPr lang="en-US" altLang="ko-KR" dirty="0"/>
              <a:t>. (</a:t>
            </a:r>
            <a:r>
              <a:rPr lang="ko-KR" altLang="en-US" dirty="0"/>
              <a:t>람다가 실제로 캡처하는 것은 데이터 멤버 </a:t>
            </a:r>
            <a:r>
              <a:rPr lang="en-US" altLang="ko-KR" dirty="0"/>
              <a:t>‘n’</a:t>
            </a:r>
            <a:r>
              <a:rPr lang="ko-KR" altLang="en-US" dirty="0"/>
              <a:t>이 아니라</a:t>
            </a:r>
            <a:r>
              <a:rPr lang="en-US" altLang="ko-KR" dirty="0"/>
              <a:t>, this </a:t>
            </a:r>
            <a:r>
              <a:rPr lang="ko-KR" altLang="en-US" dirty="0"/>
              <a:t>포인터이다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5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이 기능은 </a:t>
            </a:r>
            <a:r>
              <a:rPr lang="en-US" altLang="ko-KR" dirty="0"/>
              <a:t>C++11</a:t>
            </a:r>
            <a:r>
              <a:rPr lang="ko-KR" altLang="en-US" dirty="0"/>
              <a:t>에서 이동만 가능한 타입의 객체를 캡처할 수 없는 문제점을 해결하기 위해 나온 기능이다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예제 코드에서</a:t>
            </a:r>
            <a:r>
              <a:rPr lang="en-US" altLang="ko-KR" dirty="0"/>
              <a:t>, “n = n”</a:t>
            </a:r>
            <a:r>
              <a:rPr lang="ko-KR" altLang="en-US" dirty="0"/>
              <a:t>처럼 지정하면</a:t>
            </a:r>
            <a:r>
              <a:rPr lang="en-US" altLang="ko-KR" dirty="0"/>
              <a:t> </a:t>
            </a:r>
            <a:r>
              <a:rPr lang="ko-KR" altLang="en-US" dirty="0"/>
              <a:t>왼쪽 </a:t>
            </a:r>
            <a:r>
              <a:rPr lang="en-US" altLang="ko-KR" dirty="0"/>
              <a:t>“n”</a:t>
            </a:r>
            <a:r>
              <a:rPr lang="ko-KR" altLang="en-US" dirty="0"/>
              <a:t>과 오른쪽 </a:t>
            </a:r>
            <a:r>
              <a:rPr lang="en-US" altLang="ko-KR" dirty="0"/>
              <a:t>“n”</a:t>
            </a:r>
            <a:r>
              <a:rPr lang="ko-KR" altLang="en-US" dirty="0"/>
              <a:t>은 다르게 취급된다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441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0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0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2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C++14</a:t>
            </a:r>
            <a:r>
              <a:rPr lang="ko-KR" altLang="en-US" dirty="0"/>
              <a:t>에서도</a:t>
            </a:r>
            <a:r>
              <a:rPr lang="en-US" altLang="ko-KR" dirty="0"/>
              <a:t>, [self = *this]</a:t>
            </a:r>
            <a:r>
              <a:rPr lang="ko-KR" altLang="en-US" dirty="0"/>
              <a:t>처럼 사용하면 기능을 </a:t>
            </a:r>
            <a:r>
              <a:rPr lang="ko-KR" altLang="en-US" dirty="0" err="1"/>
              <a:t>흉내낼</a:t>
            </a:r>
            <a:r>
              <a:rPr lang="ko-KR" altLang="en-US" dirty="0"/>
              <a:t> 수는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0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조건들은 일반적으로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함수가 만족해야 하는 조건과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</a:t>
            </a:r>
            <a:r>
              <a:rPr lang="ko-KR" altLang="en-US" dirty="0"/>
              <a:t> 사실 굳이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키워드가 없어도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조건을 만족하면 호출 연산자는 자동으로 </a:t>
            </a:r>
            <a:r>
              <a:rPr lang="en-US" altLang="ko-KR" dirty="0" err="1"/>
              <a:t>constexpr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실행 결과는 각각 </a:t>
            </a:r>
            <a:r>
              <a:rPr lang="en-US" altLang="ko-KR" dirty="0"/>
              <a:t>30, “HelloWorld!”, 3.14159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51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ko-KR" altLang="en-US" dirty="0"/>
              <a:t>람다 표현식은 즉각적으로 짧은 </a:t>
            </a:r>
            <a:r>
              <a:rPr lang="en-US" altLang="ko-KR" dirty="0"/>
              <a:t>Callable</a:t>
            </a:r>
            <a:r>
              <a:rPr lang="ko-KR" altLang="en-US" dirty="0"/>
              <a:t>을 만들어 낼 때 사용되며</a:t>
            </a:r>
            <a:r>
              <a:rPr lang="en-US" altLang="ko-KR" dirty="0"/>
              <a:t>, bind </a:t>
            </a:r>
            <a:r>
              <a:rPr lang="ko-KR" altLang="en-US" dirty="0"/>
              <a:t>함수는 이미 존재하는 함수에 대해 많이 사용된다</a:t>
            </a:r>
            <a:r>
              <a:rPr lang="en-US" altLang="ko-KR" dirty="0"/>
              <a:t>. (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모든 경우에 대해 람다 표현식만 사용하는 것도 가능은 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73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3, -5,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94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 err="1"/>
              <a:t>HelloC</a:t>
            </a:r>
            <a:r>
              <a:rPr lang="en-US" altLang="ko-KR" dirty="0"/>
              <a:t>++,</a:t>
            </a:r>
            <a:r>
              <a:rPr lang="ko-KR" altLang="en-US" dirty="0"/>
              <a:t> </a:t>
            </a:r>
            <a:r>
              <a:rPr lang="en-US" altLang="ko-KR" dirty="0" err="1"/>
              <a:t>HelloC</a:t>
            </a:r>
            <a:r>
              <a:rPr lang="en-US" altLang="ko-KR" dirty="0"/>
              <a:t>++C++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5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코드 내에 존재하는 모든</a:t>
            </a:r>
            <a:r>
              <a:rPr lang="en-US" altLang="ko-KR" dirty="0"/>
              <a:t> </a:t>
            </a:r>
            <a:r>
              <a:rPr lang="ko-KR" altLang="en-US" dirty="0"/>
              <a:t>바인딩이 잘못되었다</a:t>
            </a:r>
            <a:r>
              <a:rPr lang="en-US" altLang="ko-KR" dirty="0"/>
              <a:t>. (</a:t>
            </a:r>
            <a:r>
              <a:rPr lang="en-US" altLang="ko-KR" dirty="0" err="1"/>
              <a:t>ostream</a:t>
            </a:r>
            <a:r>
              <a:rPr lang="en-US" altLang="ko-KR" dirty="0"/>
              <a:t> </a:t>
            </a:r>
            <a:r>
              <a:rPr lang="ko-KR" altLang="en-US" dirty="0"/>
              <a:t>객체는 복사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28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참조자</a:t>
            </a:r>
            <a:r>
              <a:rPr lang="ko-KR" altLang="en-US" dirty="0"/>
              <a:t> </a:t>
            </a:r>
            <a:r>
              <a:rPr lang="en-US" altLang="ko-KR" dirty="0"/>
              <a:t>Wrapper</a:t>
            </a:r>
            <a:r>
              <a:rPr lang="ko-KR" altLang="en-US" dirty="0"/>
              <a:t>를 명시적으로 생성하기 위해서는 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함수를 활용한다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87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컴파일 오류</a:t>
            </a:r>
            <a:r>
              <a:rPr lang="en-US" altLang="ko-KR" dirty="0"/>
              <a:t>. const </a:t>
            </a:r>
            <a:r>
              <a:rPr lang="ko-KR" altLang="en-US" dirty="0"/>
              <a:t>객체에 대한 </a:t>
            </a:r>
            <a:r>
              <a:rPr lang="en-US" altLang="ko-KR" dirty="0"/>
              <a:t>ref </a:t>
            </a:r>
            <a:r>
              <a:rPr lang="ko-KR" altLang="en-US" dirty="0"/>
              <a:t>함수 호출은 </a:t>
            </a:r>
            <a:r>
              <a:rPr lang="en-US" altLang="ko-KR" dirty="0"/>
              <a:t>const</a:t>
            </a:r>
            <a:r>
              <a:rPr lang="ko-KR" altLang="en-US" dirty="0"/>
              <a:t>에 대한 </a:t>
            </a:r>
            <a:r>
              <a:rPr lang="en-US" altLang="ko-KR" dirty="0" err="1"/>
              <a:t>reference_wrappe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 호출과 결과가 같아진다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31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두번째</a:t>
            </a:r>
            <a:r>
              <a:rPr lang="en-US" altLang="ko-KR" dirty="0"/>
              <a:t>/</a:t>
            </a:r>
            <a:r>
              <a:rPr lang="ko-KR" altLang="en-US" dirty="0"/>
              <a:t>세번째 바인딩에 대해 컴파일 오류가 발생한다</a:t>
            </a:r>
            <a:r>
              <a:rPr lang="en-US" altLang="ko-KR" dirty="0"/>
              <a:t>. ref/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rvalue</a:t>
            </a:r>
            <a:r>
              <a:rPr lang="ko-KR" altLang="en-US" dirty="0"/>
              <a:t>와 함께 호출할 수 없다</a:t>
            </a:r>
            <a:r>
              <a:rPr lang="en-US" altLang="ko-KR" dirty="0"/>
              <a:t>. (delete</a:t>
            </a:r>
            <a:r>
              <a:rPr lang="ko-KR" altLang="en-US" dirty="0"/>
              <a:t> 처리됨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1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알 수 없지만</a:t>
            </a:r>
            <a:r>
              <a:rPr lang="en-US" altLang="ko-KR" dirty="0"/>
              <a:t>, </a:t>
            </a:r>
            <a:r>
              <a:rPr lang="ko-KR" altLang="en-US" dirty="0"/>
              <a:t>멤버 함수에 대한 포인터는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27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function </a:t>
            </a:r>
            <a:r>
              <a:rPr lang="ko-KR" altLang="en-US" dirty="0"/>
              <a:t>객체에 저장된 </a:t>
            </a:r>
            <a:r>
              <a:rPr lang="en-US" altLang="ko-KR" dirty="0"/>
              <a:t>Callable</a:t>
            </a:r>
            <a:r>
              <a:rPr lang="ko-KR" altLang="en-US" dirty="0"/>
              <a:t>을 </a:t>
            </a:r>
            <a:r>
              <a:rPr lang="en-US" altLang="ko-KR" dirty="0"/>
              <a:t>function </a:t>
            </a:r>
            <a:r>
              <a:rPr lang="ko-KR" altLang="en-US" dirty="0"/>
              <a:t>객체의 </a:t>
            </a:r>
            <a:r>
              <a:rPr lang="en-US" altLang="ko-KR" dirty="0"/>
              <a:t>Target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6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function </a:t>
            </a:r>
            <a:r>
              <a:rPr lang="ko-KR" altLang="en-US" dirty="0"/>
              <a:t>객체에 저장된 </a:t>
            </a:r>
            <a:r>
              <a:rPr lang="en-US" altLang="ko-KR" dirty="0"/>
              <a:t>Callable</a:t>
            </a:r>
            <a:r>
              <a:rPr lang="ko-KR" altLang="en-US" dirty="0"/>
              <a:t>을 </a:t>
            </a:r>
            <a:r>
              <a:rPr lang="en-US" altLang="ko-KR" dirty="0"/>
              <a:t>function </a:t>
            </a:r>
            <a:r>
              <a:rPr lang="ko-KR" altLang="en-US" dirty="0"/>
              <a:t>객체의 </a:t>
            </a:r>
            <a:r>
              <a:rPr lang="en-US" altLang="ko-KR" dirty="0"/>
              <a:t>Target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7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19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Allocator</a:t>
            </a:r>
            <a:r>
              <a:rPr lang="ko-KR" altLang="en-US" dirty="0"/>
              <a:t>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내부 구조에서 메모리가 필요할 때 할당을 위해서 쓰인다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Note)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타겟이 비었을 때 호출 연산을 수행하면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bad_function_call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예외가 발생한다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14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12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해당 함수는 </a:t>
            </a:r>
            <a:r>
              <a:rPr lang="en-US" altLang="ko-KR" dirty="0"/>
              <a:t>C++17</a:t>
            </a:r>
            <a:r>
              <a:rPr lang="ko-KR" altLang="en-US" dirty="0"/>
              <a:t>부터 사용 가능하다</a:t>
            </a:r>
            <a:r>
              <a:rPr lang="en-US" altLang="ko-KR" dirty="0"/>
              <a:t>. (</a:t>
            </a:r>
            <a:r>
              <a:rPr lang="ko-KR" altLang="en-US" dirty="0"/>
              <a:t>이전에는 </a:t>
            </a:r>
            <a:r>
              <a:rPr lang="en-US" altLang="ko-KR" dirty="0"/>
              <a:t>not1, not2 </a:t>
            </a:r>
            <a:r>
              <a:rPr lang="ko-KR" altLang="en-US" dirty="0"/>
              <a:t>같은 함수를 활용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61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72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2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47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4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6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4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29. Callable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Elements)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람다를 정의하면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해당 람다에 해당하는 새 클래스 타입을 생성한다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갈무리 목록에 속한 변수들은 람다에서 파생된 클래스에 멤버 변수로 존재하게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데이터 멤버는 람다 객체가 생성될 때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FCEAE1-229C-4585-9FEF-BF82BE896F1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D8BC0-04D1-4A65-BAF7-621EEE2ECDC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목록에 속한 변수는 값 또는 참조로 갈무리될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람다에서 파생되는 클래스에 영향을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3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값으로 갈무리하기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변수는 반드시 복사 가능해야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객체가 생성될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갈무리한 변수 값이 복사되어 람다 내 데이터 멤버에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복사되기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갈무리한 변수를 변경해도 람다 객체에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9AFCE-4FFC-4BA7-8C65-CC59BCBD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30" y="3296487"/>
            <a:ext cx="8516539" cy="243874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B61401-FA74-41C7-9E42-EC7B8A311A98}"/>
              </a:ext>
            </a:extLst>
          </p:cNvPr>
          <p:cNvCxnSpPr/>
          <p:nvPr/>
        </p:nvCxnSpPr>
        <p:spPr>
          <a:xfrm>
            <a:off x="886408" y="62857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A252C-A632-4BF8-8FE2-E730467FF614}"/>
              </a:ext>
            </a:extLst>
          </p:cNvPr>
          <p:cNvSpPr txBox="1"/>
          <p:nvPr/>
        </p:nvSpPr>
        <p:spPr>
          <a:xfrm>
            <a:off x="1601756" y="60456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실행하면 무엇이 출력될까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참조로 갈무리하는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갈무리된 변수는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본문에서 일반적인 참조자와 동일하게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해당 이름을 사용하면 갈무리한 객체와 결합한 참조자가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A69B0E-9E17-43BB-87FB-861EE0021EF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58F36D-8F06-4160-9BA4-1629B4BE3C5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갈무리하는 변수는 람다가 실행되는 시점에 반드시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A4946-C3FA-4250-BCBE-D874ED756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79" y="4063578"/>
            <a:ext cx="5560241" cy="25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갈무리 목록에 직접적으로 변수를 명시하지 않고도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지역 변수를 사용할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암시적 갈무리를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사용할 변수를 컴파일러에서 추론하도록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4B2C26-54F7-47D9-B49D-0EF961FA18A0}"/>
              </a:ext>
            </a:extLst>
          </p:cNvPr>
          <p:cNvCxnSpPr/>
          <p:nvPr/>
        </p:nvCxnSpPr>
        <p:spPr>
          <a:xfrm>
            <a:off x="886408" y="45181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A306E6-095A-4612-9E30-29A25633A843}"/>
              </a:ext>
            </a:extLst>
          </p:cNvPr>
          <p:cNvSpPr txBox="1"/>
          <p:nvPr/>
        </p:nvSpPr>
        <p:spPr>
          <a:xfrm>
            <a:off x="1601756" y="42779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갈무리한 변수는 암시적 갈무리 형식과 반드시 다르게 갈무리해야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1E0D1-A5F2-4067-B892-8C2688F8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84" y="2528008"/>
            <a:ext cx="793543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39B0A-8930-46D3-8924-3BAF78F9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70" y="1754859"/>
            <a:ext cx="5757274" cy="46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캡처되는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데이터 멤버를 임의의 표현식으로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391B9E-AEE7-4D57-AAE5-C3523CFAD6A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359325-88B3-4DB5-BEFE-ED0AFBE348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갈무리할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사용할 식별자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=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A64DF9-7CBE-438F-9700-F50E9614A7F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562D31-0E32-43AA-AD13-C4B8E5A75A6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사용할 식별자 앞에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‘&amp;’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DA882F-0BF4-4C77-85D3-F824BF252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58" y="3294005"/>
            <a:ext cx="74114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1528B8-AD54-4300-8D24-15C256E3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01" y="1754859"/>
            <a:ext cx="607779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 본문에서는 기본적으로 값으로 복사한 변수의 값을 변경하는 것이 불가능하다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갈무리한 변수의 변경 가능 유무는 참조하는 객체의 수정 가능 여부에 따라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6486B0-00C4-4E81-BD0D-4E7E6663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30" y="2524432"/>
            <a:ext cx="851653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값으로 갈무리한 변수 값을 변경하려면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73713-3D70-430B-8F1C-7450A6DA0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1754859"/>
            <a:ext cx="7468642" cy="21338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0DC144-2D0D-4203-A78F-8F53D9709549}"/>
              </a:ext>
            </a:extLst>
          </p:cNvPr>
          <p:cNvCxnSpPr/>
          <p:nvPr/>
        </p:nvCxnSpPr>
        <p:spPr>
          <a:xfrm>
            <a:off x="886408" y="44368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D90DEE-0E26-49CC-B10B-81CBE472EB95}"/>
              </a:ext>
            </a:extLst>
          </p:cNvPr>
          <p:cNvSpPr txBox="1"/>
          <p:nvPr/>
        </p:nvSpPr>
        <p:spPr>
          <a:xfrm>
            <a:off x="1601756" y="41966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갈무리한 변수 값을 변경해도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변수의 값에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this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가리키는 객체를 값으로 갈무리하는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EE33D-8C49-4219-A0AE-10DE1C79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636" y="1754859"/>
            <a:ext cx="5100270" cy="43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Invoke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가능한 요소를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(Callable)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하다고 표현한다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8E824-C124-4F47-984C-F30C5DFF3CD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존재하는 호출 가능 요소에는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9554B8-37D6-4AD9-9853-7B96E9F5059E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C4D5C7-AE88-48F6-8F17-138D17CEB79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 포인터는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A3F2AF-AB3B-4B60-BBE1-9AC1E08826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32314-B465-4DBB-9275-FF1D59973FDE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멤버 함수에 대한 포인터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541285-C62B-40AA-ABEB-ED2FAD45EA0E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5B8D9E-774D-45DF-B32A-5E5274AF376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객체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121828-409D-4805-88EC-BA1142A47747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BD544A-FF59-4318-9928-EC997E94E3D1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표현식과 같은 익명 함수도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47055D-5F20-45E2-8AE3-F37A7E7138D8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8F8A5F-B8A7-4CE5-B6F2-E51727553EDB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std::function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라이브러리의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9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호출할 수 있는 람다 표현식을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4F7A1-0396-4CCD-B946-B1DE88E4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2524432"/>
            <a:ext cx="6849431" cy="141942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A06F76-F4F3-4D44-A893-378664D422A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00819E-7940-42D0-AF95-9D9D33BF3A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0BAC83-E80E-4158-B45A-21E92B37073F}"/>
              </a:ext>
            </a:extLst>
          </p:cNvPr>
          <p:cNvCxnSpPr/>
          <p:nvPr/>
        </p:nvCxnSpPr>
        <p:spPr>
          <a:xfrm>
            <a:off x="886408" y="44919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741EF-2A6B-46BF-9C53-7D4563323B37}"/>
              </a:ext>
            </a:extLst>
          </p:cNvPr>
          <p:cNvSpPr txBox="1"/>
          <p:nvPr/>
        </p:nvSpPr>
        <p:spPr>
          <a:xfrm>
            <a:off x="1601756" y="42517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모든 매개변수의 타입과 반환 타입은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C5775E-10EC-4382-AAE3-C369B6F98977}"/>
              </a:ext>
            </a:extLst>
          </p:cNvPr>
          <p:cNvCxnSpPr/>
          <p:nvPr/>
        </p:nvCxnSpPr>
        <p:spPr>
          <a:xfrm>
            <a:off x="886408" y="52615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6C215-FAC3-4A6C-8238-2CFD0E3C5F8D}"/>
              </a:ext>
            </a:extLst>
          </p:cNvPr>
          <p:cNvSpPr txBox="1"/>
          <p:nvPr/>
        </p:nvSpPr>
        <p:spPr>
          <a:xfrm>
            <a:off x="1601756" y="50213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goto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/try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포함할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 일반화된 람다 표현식을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매개변수 타입을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타입이 자동으로 추론되어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643EE1-63FF-4B18-BFBB-9977377AC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67" y="2524432"/>
            <a:ext cx="906906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라이브러리에서는 일반적인 목적의 함수 어댑터로 동작하는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B4D986-EC33-4244-B847-04CFD394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415" y="1754859"/>
            <a:ext cx="7659169" cy="265784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6FBB39-5ED4-420C-AEBD-E3E982FE24CA}"/>
              </a:ext>
            </a:extLst>
          </p:cNvPr>
          <p:cNvCxnSpPr/>
          <p:nvPr/>
        </p:nvCxnSpPr>
        <p:spPr>
          <a:xfrm>
            <a:off x="886408" y="49607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2EA504-F2BB-453A-BB89-C9B7F82BE11C}"/>
              </a:ext>
            </a:extLst>
          </p:cNvPr>
          <p:cNvSpPr txBox="1"/>
          <p:nvPr/>
        </p:nvSpPr>
        <p:spPr>
          <a:xfrm>
            <a:off x="1601756" y="47206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바인딩할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제공한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인자와 결합될 값을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8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매개변수에는 위치 지정자를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62101-A145-42FB-BBCA-02B7AA4F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754859"/>
            <a:ext cx="8240275" cy="348663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1F80D1-45AA-48EA-AAB3-10ADAD10876F}"/>
              </a:ext>
            </a:extLst>
          </p:cNvPr>
          <p:cNvCxnSpPr/>
          <p:nvPr/>
        </p:nvCxnSpPr>
        <p:spPr>
          <a:xfrm>
            <a:off x="886408" y="5789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D267DD-1AD8-43D5-B9F0-1190053A7D12}"/>
              </a:ext>
            </a:extLst>
          </p:cNvPr>
          <p:cNvSpPr txBox="1"/>
          <p:nvPr/>
        </p:nvSpPr>
        <p:spPr>
          <a:xfrm>
            <a:off x="1601756" y="5549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위치 지정자에는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바인딩 결과로 생성한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호출할 때 전달하는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번째 인자 값이 들어가게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33AB4-F2C7-49D5-84AE-6BE8B681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30" y="1754859"/>
            <a:ext cx="960254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D98310-2C0D-4F2F-97EB-42D1B047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02" y="1754859"/>
            <a:ext cx="8732596" cy="43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D6DCAB-9088-4B2F-B3CC-DB98D875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096" y="1754859"/>
            <a:ext cx="9237807" cy="48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전달되는 인자 중 위치 지정자가 아닌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바인딩된 요소로 복사된다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결합하려는 인자를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전달하거나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복사할 수 없는 타입의 인자를 결합하고 싶을 때는 어떻게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3E08-0E69-4CD1-BF3F-12C97A9A97F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이용하여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참조를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327C81-9F15-4AEF-8A59-59F55A1C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93" y="3355560"/>
            <a:ext cx="8694213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7B7DF-672C-4C48-B58E-8C657115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000" y="1750115"/>
            <a:ext cx="8486000" cy="39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37698-A3A1-4E0B-8784-2A013143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80" y="1754859"/>
            <a:ext cx="7384770" cy="4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표현식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“f(10)”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주어졌을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식별자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종류 중 어떤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CE7FC9-DC14-43B3-8310-EC978153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336" y="1754859"/>
            <a:ext cx="753532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호출할 수 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D1C8AF-8E87-4D3F-83F8-4A7045A4747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3F8A9C-4935-4E03-8F97-899B9250FE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범용적으로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다룰 필요가 있을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A214D1-0FDA-4BC6-80B9-0FE4C480A9A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BD55BB-D764-4400-A44D-9688431FD30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템플릿 타입으로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C4D14-0E6B-4A93-9C5B-51D8C644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512" y="3294005"/>
            <a:ext cx="6597056" cy="32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호출할 수 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D1C8AF-8E87-4D3F-83F8-4A7045A4747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3F8A9C-4935-4E03-8F97-899B9250FE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범용적으로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다룰 필요가 있을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A214D1-0FDA-4BC6-80B9-0FE4C480A9A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BD55BB-D764-4400-A44D-9688431FD30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템플릿 타입으로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C4D14-0E6B-4A93-9C5B-51D8C644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512" y="3294005"/>
            <a:ext cx="6597056" cy="32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시그니처만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여러 유형의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AF7B1-2383-47A9-ACAF-C99DA721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955" y="1754859"/>
            <a:ext cx="8144089" cy="45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사용할 수 있는 연산들을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1C578B-A82B-404E-9C5D-B0503EC2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4166"/>
              </p:ext>
            </p:extLst>
          </p:nvPr>
        </p:nvGraphicFramePr>
        <p:xfrm>
          <a:off x="886408" y="1754859"/>
          <a:ext cx="9983756" cy="410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67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251789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f1;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f2(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빈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f1(f2);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이동하여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f1(t);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복사해서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47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operator=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타겟을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대입할 수도 있음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operator==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operator!=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객체와 저장된 타겟을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비교할 경우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타겟이 없으면 같다고 판단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사용할 수 있는 연산들을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1C578B-A82B-404E-9C5D-B0503EC2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24061"/>
              </p:ext>
            </p:extLst>
          </p:nvPr>
        </p:nvGraphicFramePr>
        <p:xfrm>
          <a:off x="886408" y="1754859"/>
          <a:ext cx="9983756" cy="40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67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251789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저장된 타겟을 호출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 bool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유효한 타겟을 소유하고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(t, allocator) (C++17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삭제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f1.swap(f2)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서로 타겟을 교환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f.target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&lt;F&gt;()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저장되어 있던 타겟의 포인터를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818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f.target_type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저장된 타겟의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typeid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타겟이 존재하지 않으면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typeid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(void)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8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3CEF7-705F-4B2A-B89F-159DB2A1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233" y="1754859"/>
            <a:ext cx="6743533" cy="46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mem_fn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포인터를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46C54-4809-4109-A098-1F9E3E4F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22" y="1754859"/>
            <a:ext cx="6135555" cy="404746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B6EC95-E283-4552-A02E-324C90EBD0C9}"/>
              </a:ext>
            </a:extLst>
          </p:cNvPr>
          <p:cNvCxnSpPr/>
          <p:nvPr/>
        </p:nvCxnSpPr>
        <p:spPr>
          <a:xfrm>
            <a:off x="886408" y="635039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364F87-8BEF-4669-8BB5-3D153017DE95}"/>
              </a:ext>
            </a:extLst>
          </p:cNvPr>
          <p:cNvSpPr txBox="1"/>
          <p:nvPr/>
        </p:nvSpPr>
        <p:spPr>
          <a:xfrm>
            <a:off x="1601756" y="611023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mem_fn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반환되는 객체를 통해 멤버에 접근할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참조자나 포인터를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2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not_fn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결과를 부정하는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Wrapping 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7CA9B-2D7F-41E8-BF00-7E52E55D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99" y="1754859"/>
            <a:ext cx="861180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다양한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정의하고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3568E-D1BD-4D91-A9B2-A4FA5DCE6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83" y="1754859"/>
            <a:ext cx="8116433" cy="13908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7510F3-66D1-4A6A-A483-9C801619D8CD}"/>
              </a:ext>
            </a:extLst>
          </p:cNvPr>
          <p:cNvCxnSpPr/>
          <p:nvPr/>
        </p:nvCxnSpPr>
        <p:spPr>
          <a:xfrm>
            <a:off x="886408" y="36937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DF2BBB-2A9A-46E7-9C49-AFB89E0D8790}"/>
              </a:ext>
            </a:extLst>
          </p:cNvPr>
          <p:cNvSpPr txBox="1"/>
          <p:nvPr/>
        </p:nvSpPr>
        <p:spPr>
          <a:xfrm>
            <a:off x="1601756" y="34536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함수자는 각 타입에 대해 정의된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기반으로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9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정의된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4D23D-65FD-43C4-9B2B-328F0A50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24453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2380413">
                  <a:extLst>
                    <a:ext uri="{9D8B030D-6E8A-4147-A177-3AD203B41FA5}">
                      <a16:colId xmlns:a16="http://schemas.microsoft.com/office/drawing/2014/main" val="3966857584"/>
                    </a:ext>
                  </a:extLst>
                </a:gridCol>
                <a:gridCol w="280839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380914">
                  <a:extLst>
                    <a:ext uri="{9D8B030D-6E8A-4147-A177-3AD203B41FA5}">
                      <a16:colId xmlns:a16="http://schemas.microsoft.com/office/drawing/2014/main" val="3527291877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plus&lt;T&gt;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+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modulus&lt;T&gt;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%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minus&lt;T&gt;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-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negate&lt;T&gt;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multiplies&lt;T&gt;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*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equal_to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==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divides&lt;T&gt;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/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not_equal_to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!=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greater&lt;T&gt;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&gt;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less_equal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&lt;=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7615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less&lt;T&gt;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&lt;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logical_and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&amp;&amp;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3357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greater_equal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&gt;=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||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4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Callable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명시적으로 호출하기 위해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invoke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F20928-DCF6-471B-B403-D9DBD1AD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630" y="1754859"/>
            <a:ext cx="8356740" cy="44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정의된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4D23D-65FD-43C4-9B2B-328F0A50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7447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2380413">
                  <a:extLst>
                    <a:ext uri="{9D8B030D-6E8A-4147-A177-3AD203B41FA5}">
                      <a16:colId xmlns:a16="http://schemas.microsoft.com/office/drawing/2014/main" val="3966857584"/>
                    </a:ext>
                  </a:extLst>
                </a:gridCol>
                <a:gridCol w="280839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380914">
                  <a:extLst>
                    <a:ext uri="{9D8B030D-6E8A-4147-A177-3AD203B41FA5}">
                      <a16:colId xmlns:a16="http://schemas.microsoft.com/office/drawing/2014/main" val="3527291877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logical_not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!x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|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bit_and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&amp;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bit_xor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^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bit_not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~x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6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 표현식은 임의의 호출 가능한 코드 단위를 나타낸다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표현식은 이름이 존재하지 않는 인라인 함수와 비슷한 역할을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표현식에는 일반 함수와 비슷하게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A1C22-EAE0-4E63-9012-F30E8141C39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B57989-299D-40F5-82D5-D22C8EEC7BD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표현식은 임의의 코드를 묶어 호출 가능한 형태로 만든 것이므로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내에서도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에서의 람다 표현식의 형식은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(Capture list)](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-&gt;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{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}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목록에는 자신이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범위에 정의된 비정적 지역 변수 목록이 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FCEAE1-229C-4585-9FEF-BF82BE896F1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D8BC0-04D1-4A65-BAF7-621EEE2ECDC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표현식에서는 반드시 후행 반환 형식을 사용하여 반환 타입을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9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받아서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수를 합한 결과를 반환하는 람다 표현식을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080F4-BF40-4A98-9C1C-389F39FE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754859"/>
            <a:ext cx="7821116" cy="4096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97998B-CFE0-4007-9EFA-F27D20DD9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679" y="3303527"/>
            <a:ext cx="7106642" cy="419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AC6C7B-C8B9-41FC-9ACB-4C6A10EE2BFE}"/>
              </a:ext>
            </a:extLst>
          </p:cNvPr>
          <p:cNvSpPr txBox="1"/>
          <p:nvPr/>
        </p:nvSpPr>
        <p:spPr>
          <a:xfrm>
            <a:off x="279918" y="247239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반환 타입을 컴파일러가 유추할 수 있는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부분은 생략할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25BC4-FEA3-4032-8502-8CBD0BBEE4ED}"/>
              </a:ext>
            </a:extLst>
          </p:cNvPr>
          <p:cNvSpPr txBox="1"/>
          <p:nvPr/>
        </p:nvSpPr>
        <p:spPr>
          <a:xfrm>
            <a:off x="279917" y="403059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표현식에서 아무런 인자도 취하지 않을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부분은 생략할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55852F-EDAF-4E8B-88B5-41E724880FD3}"/>
              </a:ext>
            </a:extLst>
          </p:cNvPr>
          <p:cNvCxnSpPr/>
          <p:nvPr/>
        </p:nvCxnSpPr>
        <p:spPr>
          <a:xfrm>
            <a:off x="876981" y="58384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B25AC7-DF02-413D-A0B8-6430DF4057BB}"/>
              </a:ext>
            </a:extLst>
          </p:cNvPr>
          <p:cNvSpPr txBox="1"/>
          <p:nvPr/>
        </p:nvSpPr>
        <p:spPr>
          <a:xfrm>
            <a:off x="1592329" y="55983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부분이 생략되지 않은 상태에서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목록을 생략할 수는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BB21B-AB0B-4E51-9332-C87B73085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629" y="4861721"/>
            <a:ext cx="388674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아무런 인자를 취하지 않고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‘Hello!’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반환하는 람다 표현식을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D33140-8F18-4343-802D-9C751AC78ED6}"/>
              </a:ext>
            </a:extLst>
          </p:cNvPr>
          <p:cNvCxnSpPr/>
          <p:nvPr/>
        </p:nvCxnSpPr>
        <p:spPr>
          <a:xfrm>
            <a:off x="886408" y="27030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DAB1B6-D15B-47DA-A026-42A8AD3DF8CD}"/>
              </a:ext>
            </a:extLst>
          </p:cNvPr>
          <p:cNvSpPr txBox="1"/>
          <p:nvPr/>
        </p:nvSpPr>
        <p:spPr>
          <a:xfrm>
            <a:off x="1601756" y="24628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좀 더 간결하게 만들 수는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A3DFDE-3C05-4BBB-BB7C-EA926818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1754859"/>
            <a:ext cx="6011114" cy="4001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BC673B-8736-408D-8266-D938A50D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968" y="3232446"/>
            <a:ext cx="780206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 람다 표현식의 매개변수에도 기본 인자를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452E8-E79D-432B-8930-174189A7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836" y="1754859"/>
            <a:ext cx="8078327" cy="151468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D63586-8671-49A5-B115-2D7BE05D8631}"/>
              </a:ext>
            </a:extLst>
          </p:cNvPr>
          <p:cNvCxnSpPr/>
          <p:nvPr/>
        </p:nvCxnSpPr>
        <p:spPr>
          <a:xfrm>
            <a:off x="886408" y="3817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F4442C-CE78-44C7-B575-E7BBDCFF7393}"/>
              </a:ext>
            </a:extLst>
          </p:cNvPr>
          <p:cNvSpPr txBox="1"/>
          <p:nvPr/>
        </p:nvSpPr>
        <p:spPr>
          <a:xfrm>
            <a:off x="1601756" y="3577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람다 표현식 매개변수에 기본 인자를 지정하는 것이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2354</Words>
  <Application>Microsoft Office PowerPoint</Application>
  <PresentationFormat>와이드스크린</PresentationFormat>
  <Paragraphs>281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2062</cp:revision>
  <dcterms:created xsi:type="dcterms:W3CDTF">2017-02-13T14:50:04Z</dcterms:created>
  <dcterms:modified xsi:type="dcterms:W3CDTF">2019-09-10T09:28:23Z</dcterms:modified>
</cp:coreProperties>
</file>