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7"/>
  </p:notesMasterIdLst>
  <p:sldIdLst>
    <p:sldId id="271" r:id="rId2"/>
    <p:sldId id="309" r:id="rId3"/>
    <p:sldId id="316" r:id="rId4"/>
    <p:sldId id="310" r:id="rId5"/>
    <p:sldId id="352" r:id="rId6"/>
    <p:sldId id="311" r:id="rId7"/>
    <p:sldId id="312" r:id="rId8"/>
    <p:sldId id="313" r:id="rId9"/>
    <p:sldId id="314" r:id="rId10"/>
    <p:sldId id="315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6" r:id="rId20"/>
    <p:sldId id="327" r:id="rId21"/>
    <p:sldId id="328" r:id="rId22"/>
    <p:sldId id="329" r:id="rId23"/>
    <p:sldId id="330" r:id="rId24"/>
    <p:sldId id="331" r:id="rId25"/>
    <p:sldId id="325" r:id="rId26"/>
  </p:sldIdLst>
  <p:sldSz cx="12192000" cy="6858000"/>
  <p:notesSz cx="6858000" cy="9144000"/>
  <p:embeddedFontLst>
    <p:embeddedFont>
      <p:font typeface="맑은 고딕" panose="020B0503020000020004" pitchFamily="50" charset="-127"/>
      <p:regular r:id="rId28"/>
      <p:bold r:id="rId29"/>
    </p:embeddedFont>
    <p:embeddedFont>
      <p:font typeface="야놀자 야체 B" panose="02020603020101020101" pitchFamily="18" charset="-127"/>
      <p:bold r:id="rId30"/>
    </p:embeddedFont>
    <p:embeddedFont>
      <p:font typeface="야놀자 야체 R" panose="02020603020101020101" pitchFamily="18" charset="-127"/>
      <p:regular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683" autoAdjust="0"/>
  </p:normalViewPr>
  <p:slideViewPr>
    <p:cSldViewPr snapToGrid="0">
      <p:cViewPr varScale="1">
        <p:scale>
          <a:sx n="102" d="100"/>
          <a:sy n="102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4E1B-EADF-46E0-B2CF-CBBF37D915B3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90C9-CC43-4510-9031-E81E4BDB5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6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by </a:t>
            </a:r>
            <a:r>
              <a:rPr lang="en-US" altLang="ko-KR" dirty="0" err="1"/>
              <a:t>nErumin</a:t>
            </a:r>
            <a:r>
              <a:rPr lang="en-US" altLang="ko-KR" dirty="0"/>
              <a:t>(@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1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Note)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A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</a:t>
            </a:r>
            <a:r>
              <a:rPr lang="ko-KR" altLang="en-US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프렌드이고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B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</a:t>
            </a:r>
            <a:r>
              <a:rPr lang="ko-KR" altLang="en-US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프렌드일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때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</a:t>
            </a:r>
            <a:r>
              <a:rPr lang="ko-KR" altLang="en-US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프렌드가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아니라는 것이다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Note) </a:t>
            </a:r>
            <a:r>
              <a:rPr lang="ko-KR" altLang="en-US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프렌드의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기초 클래스나 </a:t>
            </a:r>
            <a:r>
              <a:rPr lang="ko-KR" altLang="en-US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프렌드에서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파생한 클래스는 </a:t>
            </a:r>
            <a:r>
              <a:rPr lang="ko-KR" altLang="en-US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프렌드와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관계가 맺어진 클래스에 대한 특별한 접근 권한이 없다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예를 들어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A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</a:t>
            </a:r>
            <a:r>
              <a:rPr lang="ko-KR" altLang="en-US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프렌드로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지정했을 때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B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기초 클래스나 파생 클래스는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대한 특별한 접근 권한을 전혀 가지지 않는다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046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A. ‘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FunctionC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함수에서 컴파일 오류가 발생한다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Note) ‘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FunctionB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함수의 유효성은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클래스에서 자신의 멤버에 대한 접근을 제어한다는 규칙으로 설명할 수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클래스와 관계를 맺은 </a:t>
            </a:r>
            <a:r>
              <a:rPr lang="ko-KR" altLang="en-US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프렌드에서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멤버에 접근하는 것은 아무런 문제가 되지 않는다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314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Note)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using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선언이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private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부분에 있으면 멤버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프렌드에서만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사용이 가능하며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public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부분에 있으면 해당 클래스 사용자 모두가 이름을 사용할 수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protected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부분에 있을 경우에는 멤버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프렌드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파생 클래스에서 이름을 사용하는 것이 가능하다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Note) using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선언은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파생 클래스에서 접근을 허용할 이름에 대해서만 제공하는 것이 좋다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588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Note)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예제에서는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using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선언을 통해 전부 접근 제어를 상향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 범위를 넓힘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했지만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당연히 반대로 하향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 범위를 좁힘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하는 것도 가능하다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763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72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슬라이드 참고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509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Note)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정적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동적 타입이 서로 다를 때조차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사용 유무에 대해서는 정적 타입으로 결정한다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예제의 첫 함수 호출에서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 오류가 나는 이유는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정적 타입이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‘Root’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타입이므로 이름 검색을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‘Root’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타입에서 시작하기 때문이다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2827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Note)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일반적으로는 이런 이름 충돌을 막고자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파생 클래스에서는 기초 클래스에서 정의한 이름을 재사용하지 않는 것이 좋다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345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A. 24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42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출력된다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2137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Note)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이런 일이 일어나는 이유는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컴파일러가 일단 이름을 찾게 되면 더는 찾지 않고 검색을 중지하기 때문이다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55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Note)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기본 접근 지정자에 의존하기 보다는 명시적으로 지정하는 것이 나을 때가 많다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1777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파생 클래스에 정의된 함수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‘P’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만 고려된다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이름이 가려지기 때문이다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‘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d.Base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::P(100)’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 같은 호출은 여전히 가능하다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851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가상 함수이다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실제로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Derived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클래스의 함수는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Root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클래스의 함수를 재정의한다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예제에서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‘Base’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클래스는 상속받은 함수를 가리긴 하지만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정의 자체는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‘Root’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가상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정의를 상속받는다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가상의 특성을 지니는 것도 물려받는다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Note)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이것은 기초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파생 클래스에서 가상 함수 매개변수 목록이 반드시 같아야 하는 이유이기도 하다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서로 다른 인자를 취하면 기초 클래스의 포인터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참조자로 파생 버전을 호출하는 것이 불가능하기 때문이다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5614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A. Root, Root, Derived, Base, Base, Derived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출력된다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3327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7090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A. ‘Base’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클래스에서는 인자가 필요 없는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‘Function’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함수가 가려진다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Note)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다중 정의 버전에서 재정의되지 않은 것은 해당 클래스에서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using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선언문이 위치한 접근 지정자를 따르게 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Note) using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선언문은 이름을 가져오는 것뿐만 아니라 접근 지정자를 변경하는 일을 하므로 주의해야 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이름을 가져올 때는 반드시 모든 다중 정의 버전이 파생 클래스에서 접근 가능한 상태여야 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3358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Note)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마지막 과정에서 호출이 가상이고 </a:t>
            </a:r>
            <a:r>
              <a:rPr lang="ko-KR" altLang="en-US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포인터를 통한 것이면 컴파일러는 동적 타입에 기초하여 실행 시점에 함수 버전을 결정하는 코드를 생성한다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그렇지 않을 경우에는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 함수 호출을 생성하게 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187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114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A. 100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Hello, World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출력된다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293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 오류가 발생한다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파생 클래스의 멤버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프렌드는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반드시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파생 객체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통해서만 기초 클래스의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protected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멤버에 접근할 수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파생 클래스에서는 기초 클래스의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protected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멤버에 대한 특별한 접근 권한을 가지고 있지 않다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예제가 컴파일이 된다면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‘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DoThis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Base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</a:t>
            </a:r>
            <a:r>
              <a:rPr lang="ko-KR" altLang="en-US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프렌드가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아님에도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Base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 객체의 변경이 가능한 상황이 발생한다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Derived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클래스의 파생 클래스를 만드는 것으로 모든 클래스에서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protected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지정해 보호한 것을 간단히 우회해버릴 수 있다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852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Note)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파생 접근 지정자란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파생 목록에 지정한 접근 지정자를 의미한다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Note)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파생 접근 지정자는 파생 클래스에서 파생한 클래스에서 기초 클래스의 멤버에 접근할 때도 영향을 준다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Note)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일반적으로 공개 상속은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‘is-a’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관계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포함 상속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(private inheritance)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‘has-a’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관계 또는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‘is-implemented-with’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관계로 생각한다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Note) private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상속의 효과는 일반적으로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Composition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이룰 수 있기 때문에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정말 필요한 경우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순수 가상 </a:t>
            </a:r>
            <a:r>
              <a:rPr lang="ko-KR" altLang="en-US" sz="1200" baseline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함수의 활용 등</a:t>
            </a:r>
            <a:r>
              <a:rPr lang="en-US" altLang="ko-KR" sz="1200" baseline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에만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private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상속을 하는 것이 좋다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860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A.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 시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WillDoSomething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함수에서 오류가 발생한다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aseline="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Note)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각각의 클래스 외부에서 기초 클래스의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public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mNumber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접근했을 때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PrivateDerived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클래스의 객체에서는 접근 오류가 발생한다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390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A. ‘</a:t>
            </a:r>
            <a:r>
              <a:rPr lang="en-US" altLang="ko-KR" sz="1200" baseline="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AnyType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클래스에서 멤버를 접근하려 할 때 컴파일 오류가 발생한다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947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Note)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단순화하면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코드의 특정 지점에서 기초 클래스의 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public </a:t>
            </a:r>
            <a:r>
              <a:rPr lang="ko-KR" altLang="en-US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멤버에 접근이 가능하면 된다</a:t>
            </a:r>
            <a:r>
              <a:rPr lang="en-US" altLang="ko-KR" sz="1200" baseline="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066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9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C816-E8FD-4807-9C0F-99A78AC38099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042" y="2538804"/>
            <a:ext cx="84447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Sharpest++</a:t>
            </a:r>
          </a:p>
          <a:p>
            <a:pPr algn="ctr"/>
            <a:r>
              <a:rPr lang="en-US" altLang="ko-KR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(Chapter 38. Inheritance Accessibility)</a:t>
            </a:r>
            <a:endParaRPr lang="ko-KR" altLang="en-US" sz="36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56" y="4108464"/>
            <a:ext cx="3389194" cy="25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Inherited Member Visibility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프렌드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관계는 전이되지 않는 것과 마찬가지로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상속도 되지 않는다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기초 클래스의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프렌드는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파생 클래스 멤버에 특별한 접근 권한이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마찬가지로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파생 클래스의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프렌드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역시 기초 클래스에 대해 특별한 접근 권한이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클래스에서 다른 클래스를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프렌드로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지정했을 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프렌드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관계가 허용되는 클래스는 지정한 클래스 하나뿐이다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445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  <p:bldP spid="10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Inherited Member Visibility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 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013DF8-9349-45FA-A4B0-2CAA58624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4335" y="1754859"/>
            <a:ext cx="6783330" cy="462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6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Inherited Member Visibility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파생 클래스에서는 상속받은 멤버에 대한 접근 수준을 변경할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파생 클래스 내에서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using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선언문을 통해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상속받은 멤버에 대한 접근 수준을 변경할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886408" y="276113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01756" y="252097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using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선언에는 접근 가능한 직접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간접 기초 클래스의 모든 멤버를 명명할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352725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328708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using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선언에서 지정한 이름에 대한 접근은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using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선언이 속한 접근 지정자 영역을 따른다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42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  <p:bldP spid="11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Inherited Member Visibility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아래의 코드를 분석해보자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6333529" y="254177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48877" y="2301614"/>
            <a:ext cx="5143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기본적으로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상속받은 멤버들은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private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333529" y="331135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48877" y="3071187"/>
            <a:ext cx="5143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using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선언을 통해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멤버들의 접근 제어를 변경했다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6333529" y="40809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48877" y="3840760"/>
            <a:ext cx="5143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‘Size’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멤버의 접근 제어는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public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변경된다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6333529" y="48504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048877" y="4610333"/>
            <a:ext cx="5143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mNumber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멤버의 접근 제어는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protected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</a:t>
            </a:r>
            <a:endParaRPr lang="en-US" altLang="ko-KR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변경된다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A83642-7FB3-4A36-B4BC-DD8C15651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683" y="1754859"/>
            <a:ext cx="4991797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2" grpId="0"/>
      <p:bldP spid="17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Inheritance &amp; Scope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각 클래스는 자신의 유효 범위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(Scope)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정의한다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상속 계통으로 연관된 클래스는 어떨까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9918" y="2524432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파생 클래스의 유효 범위는 기초 클래스의 유효 범위에 중첩되어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(Nested)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형성된다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파생 클래스의 유효 범위에서 이름을 찾지 못하면 이를 둘러싼 기초 클래스의 유효 범위에서 이름을 찾는다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886408" y="436183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01756" y="412167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이는 기초 클래스 멤버를 파생 클래스의 객체나 멤버에서 사용할 수 있게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000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  <p:bldP spid="26" grpId="0"/>
      <p:bldP spid="28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Inheritance &amp; Scope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이름 탐색이 이루어지는 과정을 설명해보자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33820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31418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SomeFunction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‘Derived’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 객체에서 호출했으므로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클래스에서 검색을 시작한다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414812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390796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‘Derived’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클래스에 함수가 없을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기초 클래스에서 이름을 찾기 시작한다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491424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467407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기초 클래스에도 함수가 없을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기초 클래스의 기초 클래스로 올라가며 탐색 과정을 반복한다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86408" y="568035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01756" y="544019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상속 계통의 뿌리까지 탐색했음에도 발견하지 못할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 오류가 발생한다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512EBE-9D43-4D82-A887-F0594A59C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3706" y="1751400"/>
            <a:ext cx="6544588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9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  <p:bldP spid="22" grpId="0"/>
      <p:bldP spid="24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Inheritance &amp; Scope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이름 검색은 항상 컴파일 시점에 이루어진다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포인터의 정적 타입은 해당 객체의 멤버 중 볼 수 있는 이름이 무엇인지 결정한다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F1DEB5-4523-4358-8CF4-BB559139F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380" y="2524432"/>
            <a:ext cx="6549240" cy="406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6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Inheritance &amp; Scope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파생 클래스는 자신의 직접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간접 기초 클래스에서 정의된 이름을 재사용할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유효 범위처럼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내부 유효 범위에서 정의한 이름은 외부 유효 범위에서 정의한 이름을 가린다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276113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252097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파생 클래스에서 정의한 이름은 기초 클래스에서 정의한 이름을 가린다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918" y="3287087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파생 클래스에 의해 가려진 기초 클래스 멤버를 사용할 수 있는 방법은 무엇이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43549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1756" y="41147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범위 지정 연산자를 사용하면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512103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488087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연산자를 통해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기초 클래스 유효 범위에서 이름을 찾기 시작하도록 강제할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199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  <p:bldP spid="22" grpId="0"/>
      <p:bldP spid="11" grpId="0"/>
      <p:bldP spid="23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Inheritance &amp; Scope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CF45160-9D1F-46CA-BA3A-48CD45E43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3513" y="1754859"/>
            <a:ext cx="7484973" cy="474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2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Inheritance &amp; Scope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내부 유효 범위에서 선언된 함수는 외부 유효 범위에서 선언한 함수를 절대로 다중 정의하지 않는다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파생 클래스에서 정의한 함수는 절대로 기초 클래스에서 정의한 멤버를 다중 정의하지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276113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252097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파생 클래스 멤버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내부 유효 범위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기초 클래스 멤버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외부 유효 범위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이름을 가리기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886408" y="352725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01756" y="328708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함수들의 매개변수 목록이 다를 때조차 기초 클래스의 멤버는 가려진다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196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  <p:bldP spid="22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Inherited Member Visibility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클래스를 어떤 키워드로 정의하는가에 따라 멤버에 대한 기본 접근 지정자가 달라질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이와 비슷하게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파생 클래스 정의 시 사용한 키워드에 따라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파생 지정자 역시 기본 접근 지정자가 다르다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파생 클래스를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class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키워드로 정의하면 기본적으로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private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상속을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파생 클래스를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struct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키워드로 정의하면 기본적으로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public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상속을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기본 파생 지정자 지정을 제외하면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 어떤 차이도 발생하지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403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25" grpId="0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Inheritance &amp; Scope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 파생 클래스 객체를 통해 함수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‘P’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호출했을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후보 함수에는 어떤 것들이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584404-F5A8-4939-8F75-56FCD6E7B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5180" y="1754859"/>
            <a:ext cx="6201640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3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Inheritance &amp; Scope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‘Derived’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클래스의 멤버 함수는 가상 함수일까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비가상 함수일까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A81BCF-705B-4EB0-ACFA-F93447944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257" y="1754859"/>
            <a:ext cx="7773485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Inheritance &amp; Scope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앞 슬라이드의 코드가 있을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실행 결과는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326FACB-0C2F-46F6-A020-9E90E6DC7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396" y="1754859"/>
            <a:ext cx="6754168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3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Inheritance &amp; Scope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가상 여부에 관계없이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멤버 함수는 다중 정의가 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파생 클래스에서는 기초 클래스의 다중 정의된 멤버 함수를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0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 이상 재정의할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917" y="2524432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파생 클래스 객체를 통해 다중 정의된 함수 모두를 사용할 수 있으려면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사항을 주의해야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파생 클래스는 반드시 다중 정의된 함수 모두를 재정의해야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파생 클래스의 다중 정의 함수 재정의는 전부 이루어지거나 어느 것도 하지 말아야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9916" y="4894706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기초 클래스 다중 정의 함수 중 일부만 재정의해야 할 경우 어떻게 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596599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572583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using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선언문을 활용해서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다중 정의 함수를 파생 클래스 유효 범위에 추가하면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981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  <p:bldP spid="11" grpId="0"/>
      <p:bldP spid="15" grpId="0"/>
      <p:bldP spid="19" grpId="0"/>
      <p:bldP spid="22" grpId="0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Inheritance &amp; Scope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잘못된 곳을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709A23B-BD24-4474-85EA-96ADCFE392D7}"/>
              </a:ext>
            </a:extLst>
          </p:cNvPr>
          <p:cNvGrpSpPr/>
          <p:nvPr/>
        </p:nvGrpSpPr>
        <p:grpSpPr>
          <a:xfrm>
            <a:off x="1610099" y="1754850"/>
            <a:ext cx="8258762" cy="4696489"/>
            <a:chOff x="1007119" y="1754850"/>
            <a:chExt cx="8258762" cy="469648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DA84D07-EEA9-4E0A-8CF9-D50F18865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7119" y="1754859"/>
              <a:ext cx="6011114" cy="469648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A9EE7E9-3174-4FF3-A2C7-70A4C9C6F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1754850"/>
              <a:ext cx="3169881" cy="4696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332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Inheritance &amp; Scope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멤버 함수 호출을 컴파일러가 해석하는 방법을 정리해보자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포인터의 정적 타입을 확인한다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 호출이므로 해당 타입은 반드시 클래스 타입이어야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276113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1756" y="252097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정적 타입에 해당하는 클래스에서 함수를 찾는다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함수가 없으면 직접 기초 클래스에서 찾는다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6408" y="352725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328708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그래도 없을 경우 마지막 클래스를 검색할 때까지 클래스 사슬을 계속해서 거슬러 올라간다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886408" y="429336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1756" y="405320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마지막 클래스까지 검색했음에도 찾지 못하면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 오류가 발생한다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86408" y="505947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1756" y="481931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찾으면 호출이 적법한지 해당 정의에 대해 일반 타입 검사를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86408" y="582559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1756" y="558542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호출이 적법하다면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컴파일러는 해당 호출의 가상 여부에 따라 다른 코드를 생성한다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43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2" grpId="0"/>
      <p:bldP spid="15" grpId="0"/>
      <p:bldP spid="18" grpId="0"/>
      <p:bldP spid="22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Inherited Member Visibility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클래스는 자신의 멤버에 대해 외부에서의 접근 가능 여부를 제어할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자신의 멤버에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public/private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접근 지정자를 지정하여 외부에서의 접근을 제한할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protected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제한자를 사용하면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공개적인 접근은 금지되지만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파생 클래스에서의 접근은 허용할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918" y="3294005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protected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제한자는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private/public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제한자를 섞은 것으로 생각할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private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제한자처럼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protected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멤버에는 해당 클래스의 외부 사용자가 접근할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public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제한자처럼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protected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멤버는 해당 클래스의 파생 클래스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프렌드에서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접근 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803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4" grpId="0"/>
      <p:bldP spid="17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Inherited Member Visibility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‘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DoThis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함수를 호출하면 어떻게 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20C9A8-98B0-445C-A0C7-B9293E995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322" y="1754859"/>
            <a:ext cx="6971355" cy="455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49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Inherited Member Visibility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‘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DoThis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아래와 같이 수정한 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‘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DoThis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’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함수를 호출하면 어떻게 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2AB88D2-8B4F-4509-A99E-A7E6EEC25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2526" y="1754858"/>
            <a:ext cx="6326948" cy="448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5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Inherited Member Visibility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클래스에서 상속받은 멤버에 대한 접근은 어떤 기준으로 제어하게 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멤버에 대한 기초 클래스의 접근 지정자와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파생 클래스의 파생 목록에 있는 접근 지정자의 조합으로 제어한다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918" y="2527165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파생 접근 지정자는 파생 클래스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프렌드의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직접 기초 클래스의 멤버 접근 여부에 영향을 주지 않는다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기초 클래스 멤버의 접근은 기초 클래스 자신의 접근 지정자로만 제어할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86408" y="436256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1756" y="412240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파생 접근 지정자는 상속받은 멤버에 대한 파생 클래스 사용자의 접근을 제어하는 것이 목적이다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586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14" grpId="0"/>
      <p:bldP spid="17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BD41C72-9F25-4089-8F06-902BBF4BA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9920" y="1754859"/>
            <a:ext cx="6767077" cy="4596790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Inherited Member Visibility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 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192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Inherited Member Visibility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211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‘Base’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클래스에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public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접근이 가능한 멤버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‘m’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있을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FEC2685-F460-4113-AF40-4943C1F3A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840" y="1754859"/>
            <a:ext cx="7542319" cy="481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8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Inherited Member Visibility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9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파생 접근 지정자는 파생에서 기초로 변환의 사용 가능 여부에도 영향을 미친다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외부에서는 파생 클래스가 기초 클래스를 공개로 상속받을 때만 변환을 사용할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파생 클래스의 멤버 함수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프렌드는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항상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직접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”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기초 클래스에 대한 변환을 사용할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1756" y="3294005"/>
            <a:ext cx="10061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파생 클래스가 기초 클래스를 비공개로 상속받은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파생 클래스에서 파생한 클래스의 멤버 함수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프렌드에서는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 기초로의 변환을 사용할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955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  <p:bldP spid="10" grpId="0"/>
      <p:bldP spid="15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4136</TotalTime>
  <Words>2075</Words>
  <Application>Microsoft Office PowerPoint</Application>
  <PresentationFormat>와이드스크린</PresentationFormat>
  <Paragraphs>178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야놀자 야체 B</vt:lpstr>
      <vt:lpstr>야놀자 야체 R</vt:lpstr>
      <vt:lpstr>Arial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</dc:creator>
  <cp:lastModifiedBy>Lumin</cp:lastModifiedBy>
  <cp:revision>2486</cp:revision>
  <dcterms:created xsi:type="dcterms:W3CDTF">2017-02-13T14:50:04Z</dcterms:created>
  <dcterms:modified xsi:type="dcterms:W3CDTF">2020-01-27T11:33:34Z</dcterms:modified>
</cp:coreProperties>
</file>