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sldIdLst>
    <p:sldId id="271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4" r:id="rId14"/>
    <p:sldId id="286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82" r:id="rId28"/>
    <p:sldId id="283" r:id="rId29"/>
    <p:sldId id="309" r:id="rId30"/>
    <p:sldId id="311" r:id="rId31"/>
    <p:sldId id="312" r:id="rId32"/>
  </p:sldIdLst>
  <p:sldSz cx="12192000" cy="6858000"/>
  <p:notesSz cx="6858000" cy="9144000"/>
  <p:embeddedFontLst>
    <p:embeddedFont>
      <p:font typeface="맑은 고딕" panose="020B0503020000020004" pitchFamily="50" charset="-127"/>
      <p:regular r:id="rId34"/>
      <p:bold r:id="rId35"/>
    </p:embeddedFont>
    <p:embeddedFont>
      <p:font typeface="야놀자 야체 B" panose="02020603020101020101" pitchFamily="18" charset="-127"/>
      <p:bold r:id="rId36"/>
    </p:embeddedFont>
    <p:embeddedFont>
      <p:font typeface="야놀자 야체 R" panose="02020603020101020101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6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8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A2. </a:t>
            </a:r>
            <a:r>
              <a:rPr lang="ko-KR" altLang="en-US" dirty="0"/>
              <a:t>매개변수를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참조자로 선언하면 크기가 큰 객체에 대해서도 사용할 수 있으며</a:t>
            </a:r>
            <a:r>
              <a:rPr lang="en-US" altLang="ko-KR" dirty="0"/>
              <a:t>, </a:t>
            </a:r>
            <a:r>
              <a:rPr lang="ko-KR" altLang="en-US" dirty="0"/>
              <a:t>복사가 불가능한 객체에 대해서도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A3. </a:t>
            </a:r>
            <a:r>
              <a:rPr lang="ko-KR" altLang="en-US" dirty="0"/>
              <a:t>함수 객체를 사용함으로써</a:t>
            </a:r>
            <a:r>
              <a:rPr lang="en-US" altLang="ko-KR" dirty="0"/>
              <a:t>, </a:t>
            </a:r>
            <a:r>
              <a:rPr lang="ko-KR" altLang="en-US" dirty="0"/>
              <a:t>포인터에 대해서도 올바른 동작을 보장하며 </a:t>
            </a:r>
            <a:r>
              <a:rPr lang="en-US" altLang="ko-KR" dirty="0"/>
              <a:t>‘operator&lt;‘</a:t>
            </a:r>
            <a:r>
              <a:rPr lang="ko-KR" altLang="en-US" dirty="0"/>
              <a:t>만 지원하더라도 사용할 수 있는 이득을 얻을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템플릿 코드는 인자 타입에 대해 요구하는 조건의 수를 최소화하는 것이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41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C++17</a:t>
            </a:r>
            <a:r>
              <a:rPr lang="ko-KR" altLang="en-US" dirty="0"/>
              <a:t>부터는 클래스 템플릿 인자 추론이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06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73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04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주로 클래스 템플릿의 매개변수가 다른 클래스 템플릿의 인자로 쓰이는 경우가 많아 혼란스러울 수 있으니 주의해야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6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48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</a:t>
            </a:r>
            <a:r>
              <a:rPr lang="ko-KR" altLang="en-US" dirty="0"/>
              <a:t> 예제 코드는 멤버 함수 </a:t>
            </a:r>
            <a:r>
              <a:rPr lang="en-US" altLang="ko-KR" dirty="0"/>
              <a:t>“</a:t>
            </a:r>
            <a:r>
              <a:rPr lang="en-US" altLang="ko-KR" dirty="0" err="1"/>
              <a:t>CopySomething</a:t>
            </a:r>
            <a:r>
              <a:rPr lang="en-US" altLang="ko-KR" dirty="0"/>
              <a:t>”</a:t>
            </a:r>
            <a:r>
              <a:rPr lang="ko-KR" altLang="en-US" dirty="0"/>
              <a:t>을 사용하지 않는 한 컴파일이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58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예제 코드에서 </a:t>
            </a:r>
            <a:r>
              <a:rPr lang="en-US" altLang="ko-KR" dirty="0"/>
              <a:t>Object</a:t>
            </a:r>
            <a:r>
              <a:rPr lang="ko-KR" altLang="en-US" dirty="0"/>
              <a:t>로 명시한 타입은 사실상 </a:t>
            </a:r>
            <a:r>
              <a:rPr lang="en-US" altLang="ko-KR" dirty="0"/>
              <a:t>Object&lt;T&gt;</a:t>
            </a:r>
            <a:r>
              <a:rPr lang="ko-KR" altLang="en-US" dirty="0"/>
              <a:t>와 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템플릿 변형은 항상 컴파일 시점에 일어난다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7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r>
              <a:rPr lang="en-US" altLang="ko-KR" dirty="0"/>
              <a:t>Note) </a:t>
            </a:r>
            <a:r>
              <a:rPr lang="ko-KR" altLang="en-US" dirty="0"/>
              <a:t>위 예제에서 </a:t>
            </a:r>
            <a:r>
              <a:rPr lang="en-US" altLang="ko-KR" dirty="0"/>
              <a:t>Combine </a:t>
            </a:r>
            <a:r>
              <a:rPr lang="ko-KR" altLang="en-US" dirty="0"/>
              <a:t>함수의 정의에서 반환 타입은 유효 범위 바깥에 있으므로</a:t>
            </a:r>
            <a:r>
              <a:rPr lang="en-US" altLang="ko-KR" dirty="0"/>
              <a:t>, </a:t>
            </a:r>
            <a:r>
              <a:rPr lang="ko-KR" altLang="en-US" dirty="0"/>
              <a:t>템플릿 인자를 지정해야만 한다</a:t>
            </a:r>
            <a:r>
              <a:rPr lang="en-US" altLang="ko-KR" dirty="0"/>
              <a:t>. </a:t>
            </a:r>
            <a:r>
              <a:rPr lang="ko-KR" altLang="en-US" dirty="0"/>
              <a:t>해당 상황은 </a:t>
            </a:r>
            <a:r>
              <a:rPr lang="en-US" altLang="ko-KR" dirty="0"/>
              <a:t>C++11</a:t>
            </a:r>
            <a:r>
              <a:rPr lang="ko-KR" altLang="en-US" dirty="0"/>
              <a:t>에 후행 반환 타입이 추가된 이유이기도 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C++17 </a:t>
            </a:r>
            <a:r>
              <a:rPr lang="ko-KR" altLang="en-US" dirty="0"/>
              <a:t>이후로는</a:t>
            </a:r>
            <a:r>
              <a:rPr lang="en-US" altLang="ko-KR" dirty="0"/>
              <a:t>, </a:t>
            </a:r>
            <a:r>
              <a:rPr lang="ko-KR" altLang="en-US" dirty="0"/>
              <a:t>위 예제 상황 외에도 인자나 </a:t>
            </a:r>
            <a:r>
              <a:rPr lang="en-US" altLang="ko-KR" dirty="0"/>
              <a:t>Deduction guide</a:t>
            </a:r>
            <a:r>
              <a:rPr lang="ko-KR" altLang="en-US" dirty="0"/>
              <a:t>를 통해서도 템플릿 이름 자체를 사용하는 것이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38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위 코드에서</a:t>
            </a:r>
            <a:r>
              <a:rPr lang="en-US" altLang="ko-KR" dirty="0"/>
              <a:t>, operator==&lt;int&gt;</a:t>
            </a:r>
            <a:r>
              <a:rPr lang="ko-KR" altLang="en-US" dirty="0"/>
              <a:t>는 </a:t>
            </a:r>
            <a:r>
              <a:rPr lang="en-US" altLang="ko-KR" dirty="0"/>
              <a:t>Foo&lt;char&gt;</a:t>
            </a:r>
            <a:r>
              <a:rPr lang="ko-KR" altLang="en-US" dirty="0"/>
              <a:t>에 대해 특별한 접근 권한이 없다</a:t>
            </a:r>
            <a:r>
              <a:rPr lang="en-US" altLang="ko-KR" dirty="0"/>
              <a:t>. (</a:t>
            </a:r>
            <a:r>
              <a:rPr lang="ko-KR" altLang="en-US" dirty="0"/>
              <a:t>일대일 관계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85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</a:t>
            </a:r>
            <a:r>
              <a:rPr lang="ko-KR" altLang="en-US" dirty="0"/>
              <a:t> 클래스 </a:t>
            </a:r>
            <a:r>
              <a:rPr lang="en-US" altLang="ko-KR" dirty="0"/>
              <a:t>A</a:t>
            </a:r>
            <a:r>
              <a:rPr lang="ko-KR" altLang="en-US" dirty="0"/>
              <a:t>로 인스턴스화한 클래스 </a:t>
            </a:r>
            <a:r>
              <a:rPr lang="en-US" altLang="ko-KR" dirty="0"/>
              <a:t>B</a:t>
            </a:r>
            <a:r>
              <a:rPr lang="ko-KR" altLang="en-US" dirty="0"/>
              <a:t>의 인스턴스와 </a:t>
            </a:r>
            <a:r>
              <a:rPr lang="ko-KR" altLang="en-US" dirty="0" err="1"/>
              <a:t>프렌드이며</a:t>
            </a:r>
            <a:r>
              <a:rPr lang="en-US" altLang="ko-KR"/>
              <a:t>, </a:t>
            </a:r>
            <a:r>
              <a:rPr lang="ko-KR" altLang="en-US"/>
              <a:t>클래스 </a:t>
            </a:r>
            <a:r>
              <a:rPr lang="ko-KR" altLang="en-US" dirty="0"/>
              <a:t>템플릿 </a:t>
            </a:r>
            <a:r>
              <a:rPr lang="en-US" altLang="ko-KR" dirty="0"/>
              <a:t>C</a:t>
            </a:r>
            <a:r>
              <a:rPr lang="ko-KR" altLang="en-US" dirty="0"/>
              <a:t>의 모든 인스턴스와 </a:t>
            </a:r>
            <a:r>
              <a:rPr lang="ko-KR" altLang="en-US" dirty="0" err="1"/>
              <a:t>프렌드라는</a:t>
            </a:r>
            <a:r>
              <a:rPr lang="ko-KR" altLang="en-US" dirty="0"/>
              <a:t> 의미이다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43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 err="1"/>
              <a:t>프렌드는</a:t>
            </a:r>
            <a:r>
              <a:rPr lang="ko-KR" altLang="en-US" dirty="0"/>
              <a:t> 보통 클래스나 함수에 대해서 지정한다는 점에서</a:t>
            </a:r>
            <a:r>
              <a:rPr lang="en-US" altLang="ko-KR" dirty="0"/>
              <a:t>, </a:t>
            </a:r>
            <a:r>
              <a:rPr lang="ko-KR" altLang="en-US" dirty="0"/>
              <a:t>위 예제와 같은 </a:t>
            </a:r>
            <a:r>
              <a:rPr lang="ko-KR" altLang="en-US" dirty="0" err="1"/>
              <a:t>프렌드를</a:t>
            </a:r>
            <a:r>
              <a:rPr lang="ko-KR" altLang="en-US" dirty="0"/>
              <a:t> 포함하는 클래스 템플릿을 내장 타입으로 인스턴스화하는 것이 이상할 수도 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내장 타입으로 인스턴스화할 수 있도록 허용하고</a:t>
            </a:r>
            <a:r>
              <a:rPr lang="en-US" altLang="ko-KR" dirty="0"/>
              <a:t> </a:t>
            </a:r>
            <a:r>
              <a:rPr lang="ko-KR" altLang="en-US" dirty="0"/>
              <a:t>있으므로</a:t>
            </a:r>
            <a:r>
              <a:rPr lang="en-US" altLang="ko-KR" dirty="0"/>
              <a:t>,</a:t>
            </a:r>
            <a:r>
              <a:rPr lang="ko-KR" altLang="en-US" dirty="0"/>
              <a:t> 오류를 일으키지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440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A1. </a:t>
            </a: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로는 인스턴스화한 클래스에 대해서만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타입에 대해서만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별칭을 붙일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템플릿은 타입이 아니므로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자체를 참조하는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정의하는 것이 불가능하다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21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97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정적 멤버의 사용도 다른 정적 멤버와 같다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범위 지정 연산자나 해당 템플릿 인스턴스의 객체를 통해 접근한다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정적 멤버 함수도 프로그램에서 사용할 때만 </a:t>
            </a:r>
            <a:r>
              <a:rPr lang="ko-KR" altLang="en-US" dirty="0" err="1"/>
              <a:t>인스턴스화된다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10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이는 클래스의 멤버 함수도 마찬가지이다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보통의 멤버 함수와 달리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함수 템플릿 멤버 함수는 주로 정의까지 헤더 파일에 같이 둔다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이것은 클래스 객체를 사용하기 위해서 해당 클래스에 대한 정의가 필요한 것과 비슷하다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39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템플릿을 만들 때</a:t>
            </a:r>
            <a:r>
              <a:rPr lang="en-US" altLang="ko-KR" dirty="0"/>
              <a:t>, </a:t>
            </a:r>
            <a:r>
              <a:rPr lang="ko-KR" altLang="en-US" dirty="0"/>
              <a:t>해당 코드는 되도록이면 타입 한정적이지 않아야 하지만</a:t>
            </a:r>
            <a:r>
              <a:rPr lang="en-US" altLang="ko-KR" dirty="0"/>
              <a:t>, </a:t>
            </a:r>
            <a:r>
              <a:rPr lang="ko-KR" altLang="en-US" dirty="0"/>
              <a:t>일반적으로는 어느 정도 가정이 들어있는 경우가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템플릿을 사용할 때는</a:t>
            </a:r>
            <a:r>
              <a:rPr lang="en-US" altLang="ko-KR" dirty="0"/>
              <a:t>, </a:t>
            </a:r>
            <a:r>
              <a:rPr lang="ko-KR" altLang="en-US" dirty="0"/>
              <a:t>해당 템플릿의 인스턴스화가 일어날 때만 타입 관련 오류를 잡아낼 수 있음을 명심해야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31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파일 각각에서 인스턴스화가 일어난다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여러 목적 파일에 동일한 인스턴스가 존재할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A2.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보통의 경우에는 특별히 문제가 되지 않지만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간혹 인스턴스화에 대한 추가 비용이 부담되는 경우가 있을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Note) extern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템플릿 선언이 있다는 것은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프로그램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어딘가에서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extern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없이 해당 인스턴스화를 수행하고 있다는 것을 약속하는 것이다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Note) </a:t>
            </a:r>
            <a:r>
              <a:rPr lang="en-US" altLang="ko-KR" dirty="0"/>
              <a:t>extern</a:t>
            </a:r>
            <a:r>
              <a:rPr lang="en-US" altLang="ko-KR" baseline="0" dirty="0"/>
              <a:t> </a:t>
            </a:r>
            <a:r>
              <a:rPr lang="ko-KR" altLang="en-US" baseline="0" dirty="0"/>
              <a:t>선언이 앞서 나와야 하는 이유는</a:t>
            </a:r>
            <a:r>
              <a:rPr lang="en-US" altLang="ko-KR" baseline="0" dirty="0"/>
              <a:t>,</a:t>
            </a:r>
            <a:r>
              <a:rPr lang="ko-KR" altLang="en-US" baseline="0" dirty="0"/>
              <a:t> 그렇지 않으면 컴파일러에서 사용을 시도할 때 자동으로 인스턴스화하기 때문이다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22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A1. </a:t>
            </a: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A2/A3. </a:t>
            </a:r>
            <a:r>
              <a:rPr lang="ko-KR" altLang="en-US" dirty="0"/>
              <a:t>템플릿을 활용한다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33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009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47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</a:t>
            </a:r>
            <a:r>
              <a:rPr lang="ko-KR" altLang="en-US" dirty="0"/>
              <a:t> 템플릿 </a:t>
            </a:r>
            <a:r>
              <a:rPr lang="en-US" altLang="ko-KR" dirty="0"/>
              <a:t>‘</a:t>
            </a:r>
            <a:r>
              <a:rPr lang="ko-KR" altLang="en-US" dirty="0"/>
              <a:t>정의</a:t>
            </a:r>
            <a:r>
              <a:rPr lang="en-US" altLang="ko-KR" dirty="0"/>
              <a:t>’</a:t>
            </a:r>
            <a:r>
              <a:rPr lang="ko-KR" altLang="en-US" dirty="0"/>
              <a:t>에서 템플릿 매개변수 목록은 비어 있을 수 없다</a:t>
            </a:r>
            <a:r>
              <a:rPr lang="en-US" altLang="ko-KR" dirty="0"/>
              <a:t>. (</a:t>
            </a:r>
            <a:r>
              <a:rPr lang="ko-KR" altLang="en-US" dirty="0"/>
              <a:t>특수화가 아니기 때문이다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2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06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36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26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이전의 </a:t>
            </a:r>
            <a:r>
              <a:rPr lang="en-US" altLang="ko-KR" dirty="0" err="1"/>
              <a:t>CompareValue</a:t>
            </a:r>
            <a:r>
              <a:rPr lang="en-US" altLang="ko-KR" dirty="0"/>
              <a:t> </a:t>
            </a:r>
            <a:r>
              <a:rPr lang="ko-KR" altLang="en-US" baseline="0" dirty="0"/>
              <a:t>함수 템플릿으로는 </a:t>
            </a:r>
            <a:r>
              <a:rPr lang="en-US" altLang="ko-KR" baseline="0" dirty="0" err="1"/>
              <a:t>CompareString</a:t>
            </a:r>
            <a:r>
              <a:rPr lang="en-US" altLang="ko-KR" baseline="0" dirty="0"/>
              <a:t>(“Hello”, “Universe”) </a:t>
            </a:r>
            <a:r>
              <a:rPr lang="ko-KR" altLang="en-US" baseline="0" dirty="0"/>
              <a:t>예제를 컴파일할 수 없다</a:t>
            </a:r>
            <a:r>
              <a:rPr lang="en-US" altLang="ko-KR" baseline="0" dirty="0"/>
              <a:t>. (const char[6]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const char[10]</a:t>
            </a:r>
            <a:r>
              <a:rPr lang="ko-KR" altLang="en-US" baseline="0" dirty="0"/>
              <a:t>은 다른 타입이다</a:t>
            </a:r>
            <a:r>
              <a:rPr lang="en-US" altLang="ko-KR" baseline="0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0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41 - Templates)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Function 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비타입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매개변수는 정수 타입이거나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포인터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좌변 값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참조자일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비타입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매개변수와 결합한 인자는 반드시 상수 표현식이어야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비타입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매개변수와 결합한 인자는 반드시 생명 주기가 정적이어야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보통의 지역 객체나 동적 객체를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비타입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매개변수의 인자로 사용할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매개변수의 인자로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nullptr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 상수 표현식을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76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15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Function 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템플릿이 아닌 함수와 마찬가지로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템플릿을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inline/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선언할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지정자는 템플릿 매개변수 목록 다음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타입 앞에 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09563-394F-462A-A846-8B5EF40E7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362" y="2524432"/>
            <a:ext cx="8783276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1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Function 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정의했던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좀 더 일반화해서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55228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52826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매개변수를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타입으로 선언함으로써 얻는 이득은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629240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605223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연산자가 아닌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객체를 사용함으로써 얻는 이득은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45E010-B911-41BB-980B-9151E7194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809" y="1754859"/>
            <a:ext cx="9002381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 템플릿은 함수 템플릿과 비슷하게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클래스를 생성하는 청사진이다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1754859"/>
            <a:ext cx="1031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템플릿은 컴파일러에서 템플릿 매개변수를 추론할 수 없다는 점에서 함수 템플릿과 다르다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(C++17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8" y="2524432"/>
            <a:ext cx="11025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 템플릿을 사용하기 위해서는 반드시 템플릿 인자들을 명시적으로 제공해야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(C++17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65215E-4E01-44A0-AB8B-B1AE99B85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812" y="3357480"/>
            <a:ext cx="465837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9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 템플릿도 함수 템플릿처럼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template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키워드로 시작하고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매개변수 목록이 온다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템플릿처럼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템플릿을 정의할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타입이나 값이 필요한 자리에 템플릿 매개변수를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 템플릿을 사용할 때는 일반적으로 반드시 추가 정보를 지정해야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 정보는 템플릿 매개변수와 결합할 명시적인 템플릿 인자 목록을 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컴파일러에서는 해당 추가 정보를 사용하여 클래스 템플릿을 특정 클래스로 인스턴스화한다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918" y="489470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인스턴스화가 이루어진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클래스끼리는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서로 독립적이다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59659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57258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클래스 템플릿으로 만들어졌다 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서로는 접근 권한을 포함한 어떠한 특별한 관계도 가지지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6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  <p:bldP spid="17" grpId="0"/>
      <p:bldP spid="19" grpId="0"/>
      <p:bldP spid="22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템플릿은 아래와 같이 정의해볼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9DE674-EC93-4DCF-83BF-21229290C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074" y="1754859"/>
            <a:ext cx="700185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7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 템플릿 이름은 절대로 하나의 타입 이름이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템플릿은 단지 타입의 인스턴스화에 사용되는 것 뿐이다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인자와 함께 인스턴스화가 이루어져야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인스턴스화된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클래스를 타입으로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0FC28B-9FEC-42BB-8111-E69577E62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705" y="3294005"/>
            <a:ext cx="726858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 템플릿의 멤버 함수는 클래스 템플릿 안에서도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밖에서도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 안에서 정의된 멤버는 보통의 경우처럼 암시적으로 인라인이다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 템플릿 멤버 함수 자체는 단지 일반적인 함수에 불과하다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템플릿의 인스턴스들은 각 멤버에 대한 자신만의 정의를 가지게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고려하면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 멤버 함수를 템플릿 밖에서 정의할 경우 함수 템플릿으로 정의해야 함을 알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F2897D-6225-4287-A0FD-DE8EC0C94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547" y="4894706"/>
            <a:ext cx="738290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  <p:bldP spid="18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 템플릿의 멤버 함수는 사용될 때만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인스턴스화된다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사용되지 않는 멤버 함수는 인스턴스화가 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템플릿에 있는 일부 연산의 조건을 만족하지 못하는 인자로도 템플릿의 인스턴스화가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4537DD-FEF8-41E9-9EE2-6CA407F9C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463" y="3294005"/>
            <a:ext cx="3977073" cy="32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1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 템플릿 유효 범위 내에서는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인자 없이도 해당 템플릿 이름을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해당 이름을 자신의 템플릿 매개변수와 일치하는 템플릿 인자가 지정된 타입으로 간주한다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6F5174-30D6-4AEC-98A7-1EB9B54C8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757" y="2524432"/>
            <a:ext cx="8316486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5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Generic Programming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‘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타입에 의존하지 않는 방식으로 코드를 작성하는 것을 말한다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객체 지향 프로그래밍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(OOP)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일반화 프로그래밍의 공통점은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방법 모두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코드를 작성하는 시점에서는 바인딩 대상을 알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917" y="335556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객체 지향 프로그래밍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(OOP)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일반화 프로그래밍의 차이점은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86408" y="44268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1756" y="41866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OOP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실행 시점까지 다루는 타입을 알 수 없지만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일반화 프로그래밍은 컴파일 시점에 타입을 알게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9917" y="495626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에서의 일반화 프로그래밍 토대가 되는 것이 바로 템플릿이다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886408" y="60275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01756" y="57873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템플릿은 클래스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생성하는 청사진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제조법과 같은 역할을 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30" grpId="0"/>
      <p:bldP spid="31" grpId="0"/>
      <p:bldP spid="33" grpId="0"/>
      <p:bldP spid="34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 밖에서 인자 없이 템플릿 이름을 사용하려면 어떻게 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밖에서 멤버를 정의할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이름을 보기 전까지는 클래스 유효 범위가 아닌 것만 기억하면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E8C75D-0216-4104-B9C1-0BF7A7C87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316" y="2524432"/>
            <a:ext cx="4914322" cy="4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6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템플릿에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선언이 있을 경우에는 어떻게 동작할까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템플릿이 아닌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프렌드가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존재하면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프렌드는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해당 템플릿의 모든 인스턴스에 접근할 수 있게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템플릿인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프렌드가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있을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클래스에서는 특정 인스턴스만 포함할지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전체를 포함할지 결정할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 템플릿에 같은 템플릿 인자를 사용하는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템플릿이 존재하면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일대일 관계가 성립한다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066519-EF28-49E8-BF19-D062A9BBE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447" y="4125133"/>
            <a:ext cx="5859106" cy="242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6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클래스는 어떤 클래스 템플릿의 모든 인스턴스를 자신의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설정하는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5701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3300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각각의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선언은 어떤 의미일까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클래스 템플릿이 아니다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3270F9-2A83-42C2-9A83-0C8A5F6A3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470" y="1754859"/>
            <a:ext cx="5087060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 템플릿 타입 매개변수를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지정할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93674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69658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 템플릿의 인스턴스화에 쓰인 타입 인자는 템플릿 인스턴스와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267D72-9BE3-42F3-A2E2-19911FE7D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732" y="1752502"/>
            <a:ext cx="6344535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클래스에 대해 별칭을 붙여보자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60138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36122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사용한 방법의 문제점은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7FA6FC-A1C3-4F0E-87F3-ED28AA64B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495" y="1751400"/>
            <a:ext cx="5973009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6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이후에 추가된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문을 활용하면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자체에 대한 별칭을 생성할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918" y="280582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템플릿 타입 별칭을 정의할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템플릿 매개변수를 합치거나 하나 이상을 고정시킬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881E8F-AA0A-45C3-B6DF-4AC9127F3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547" y="1754859"/>
            <a:ext cx="7020905" cy="743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2EB2895-27D1-4D00-8DD3-A141A4354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969" y="3636949"/>
            <a:ext cx="671606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5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Class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 템플릿에도 정적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멤버를 선언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이럴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템플릿의 인스턴스는 자신만의 정적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인스턴스를 가지게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6113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2097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정적 멤버처럼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클래스에는 각 정적 데이터 멤버 정의가 정확히 하나여야만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A0E1F0-70A3-4FA7-95B7-379D42B77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551" y="3287087"/>
            <a:ext cx="6312897" cy="296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Template Compilation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컴파일러는 템플릿 정의를 볼 때 코드를 생성하지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템플릿의 특정 인스턴스를 인스턴스화할 때만 코드를 생성한다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사실은 코드가 어느 파일에 위치해야 하는지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오류가 언제 발생하는지에 영향을 준다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일반적으로 함수를 호출할 때는 컴파일러에서 해당 함수에 대한 선언만 알아도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템플릿의 경우 호출을 통해 인스턴스를 생성하려면 해당 템플릿 정의가 반드시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이에 따라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보통의 함수와 달리 함수 템플릿은 주로 정의까지 헤더 파일에 있는 경우가 많다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06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  <p:bldP spid="15" grpId="0"/>
      <p:bldP spid="18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Template Compilation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템플릿 내 코드에서 일어난 컴파일 오류가 관찰되는 시점은 보통과 다를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템플릿을 인스턴스화할 때까지 컴파일러가 코드를 생성하지 않는다는 사실에 기반한다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일반적으로 템플릿 내 코드의 오류는 컴파일러가 세 단계를 거치며 찾아내게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자체를 컴파일할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구문 오류와 같은 간단한 오류를 찾아낼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템플릿의 사용을 볼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 수가 적절한지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타입으로 추론한 인자가 실제로 그런지 알아낼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마지막으로 템플릿을 인스턴스화할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타입과 관련된 오류를 찾아낼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53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5" grpId="0"/>
      <p:bldP spid="18" grpId="0"/>
      <p:bldP spid="22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Template Compilation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템플릿은 사용할 때 인스턴스화가 일어난다는 사실을 되새겨보자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여러 파일에서 동일한 인자로 같은 템플릿을 사용하면 어떤 일이 일어날까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파일에서 동일한 인자로 같은 템플릿을 사용함으로써 발생할 수 있는 문제점에는 어떤 것들이 있을까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67D81-CFD7-4F4B-8EBF-1F7A746A0145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C++11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이후에서는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extern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선언을통해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인스턴스화에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대한 추가 비용을 피하는 것이 가능하다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07DC23D-516D-4B4A-A666-39D5989D55F6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3F8430-7E40-4BDE-9D0A-F9D928B36C91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컴파일러에서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extern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템플릿 선언을 보면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그 파일 내의 인스턴스화에 대해서는 코드를 생성하지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A2F4FAE-A6CF-4CDC-9197-B3E024A1765B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4BE14F-F7EA-460F-8743-08B7021F5675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한 인스턴스화에 대해 여러 번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extern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선언을 할 수 있지만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정의는 반드시 하나여야만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C909F19-F8AA-4485-98D0-47D1BE279C3C}"/>
              </a:ext>
            </a:extLst>
          </p:cNvPr>
          <p:cNvCxnSpPr/>
          <p:nvPr/>
        </p:nvCxnSpPr>
        <p:spPr>
          <a:xfrm>
            <a:off x="886408" y="59030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6ED9E5-C7DE-4229-A17B-18D0CAE9D78E}"/>
              </a:ext>
            </a:extLst>
          </p:cNvPr>
          <p:cNvSpPr txBox="1"/>
          <p:nvPr/>
        </p:nvSpPr>
        <p:spPr>
          <a:xfrm>
            <a:off x="1601756" y="56628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extern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선언은 해당 인스턴스화를 사용하는 모든 코드보다 반드시 앞서 나와야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64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0" grpId="0"/>
      <p:bldP spid="19" grpId="0"/>
      <p:bldP spid="23" grpId="0"/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Function 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25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숫자를 비교하여 앞 인자가 뒤 인자보다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작은지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큰지 알려주는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68451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44434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부동 소수점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문자열에 대한 비교를 해당 함수를 지원해야 한다면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54540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52139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하다 못해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어떤 타입을 비교하기 원하고 있을지 알 수 없다면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422006-F6E4-426E-8779-4274FF89B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42" y="1754859"/>
            <a:ext cx="764011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8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Template Compilation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컴파일러가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명시적인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인스턴스화 정의를 보게 될 경우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컴파일러는 곧바로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코드를 생성한다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 템플릿에 대한 명시적 인스턴스화 정의는 해당 템플릿의 모든 멤버를 인스턴스화한다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7632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25230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보통의 클래스 템플릿 인스턴스화와 달리 사용하지 않는 멤버도 인스턴스화한다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353138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329122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이는 컴파일러에서 인스턴스화 정의를 볼 때 프로그램에서 어느 멤버 함수를 사용하는지 알 수가 없기 때문이다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29957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05940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이것 때문에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명시적 인스턴스화는 해당 템플릿의 모든 멤버와 호환이 되는 타입에 대해서만 사용이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94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Template Compilation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템플릿 인스턴스화의 선언과 정의를 실제로 사용하면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다음과 같은 형태를 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76AAA0-D83C-4785-A5F2-BFEE4DDB5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431" y="1754859"/>
            <a:ext cx="6975138" cy="461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Function 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15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임의 타입에 대한 함수 정의를 생성할 수 있는 일종의 청사진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(Blueprint)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함수 템플릿이라고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9798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7396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템플릿을 정의할 때는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template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사용한 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매개변수 목록을 붙인다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941B2D-8FE4-4BA9-949C-8937804F7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442" y="1754859"/>
            <a:ext cx="7821116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2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Function 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템플릿 매개변수 목록은 함수 매개변수 목록과 매우 유사하게 행동한다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매개변수처럼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매개변수는 클래스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템플릿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정의에 사용할 타입이나 값을 나타낸다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템플릿을 사용할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매개변수와 결합할 템플릿 인자를 암시적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지정해야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매개변수와 달리 템플릿 매개변수와 인자와의 결합은 반드시 컴파일 시점에만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77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5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Function 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기본적으로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템플릿을 호출하면 컴파일러에서는 호출 인자를 사용하여 템플릿 인자를 추론한다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423455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399439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호출의 템플릿 인자는 각각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double, string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자동 추론된다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476396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컴파일러에서는 추론한 템플릿 매개변수를 사용하여 함수 템플릿의 특정 버전을 인스턴스화한다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583525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559509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템플릿 정의에 쓰인 템플릿 매개변수 대신 실제 템플릿 인자를 사용하여 새 템플릿 인스턴스를 만든다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6A3234-F8E6-42BC-A4E3-9B74091BB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784" y="1729932"/>
            <a:ext cx="7392432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Function 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템플릿에는 타입 매개변수가 존재할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타입 매개변수는 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class/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typename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 뒤에 나타나야만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매개변수로 보통의 타입처럼 반환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타입 지정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선언 등을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 매개변수에서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class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키워드로의 선언과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typename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키워드로의 선언이 차이가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키워드는 서로 의미가 완전히 같으므로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차이점은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59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Function 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템플릿은 타입 매개변수 외에도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비타입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매개변수를 가지는 것도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비타입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매개변수는 타입이 아닌 값 자체를 나타낸다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비타입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class/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typename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같은 키워드가 아닌 특정 타입 이름을 사용하여 지정한다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 매개변수처럼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비타입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매개변수도 템플릿을 인스턴스화할 때 특정 값으로 대체된다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값은 사용자가 지정한 값일수도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추론한 값일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값은 반드시 상수 표현식이어야 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정의 안에서 상수 값이다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68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1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Function Template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문자열을 비교하는 함수를 만들어보자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매개변수는 포인터일 수 없으며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2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개만 존재해야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7B0BCA-C221-410C-9CDD-51ACE436A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520" y="1754859"/>
            <a:ext cx="866896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8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2267</Words>
  <Application>Microsoft Office PowerPoint</Application>
  <PresentationFormat>와이드스크린</PresentationFormat>
  <Paragraphs>205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Arial</vt:lpstr>
      <vt:lpstr>맑은 고딕</vt:lpstr>
      <vt:lpstr>야놀자 야체 R</vt:lpstr>
      <vt:lpstr>야놀자 야체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1775</cp:revision>
  <dcterms:created xsi:type="dcterms:W3CDTF">2017-02-13T14:50:04Z</dcterms:created>
  <dcterms:modified xsi:type="dcterms:W3CDTF">2020-03-01T13:48:20Z</dcterms:modified>
</cp:coreProperties>
</file>