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71" r:id="rId2"/>
    <p:sldId id="270" r:id="rId3"/>
    <p:sldId id="294" r:id="rId4"/>
    <p:sldId id="273" r:id="rId5"/>
    <p:sldId id="274" r:id="rId6"/>
    <p:sldId id="295" r:id="rId7"/>
    <p:sldId id="275" r:id="rId8"/>
    <p:sldId id="276" r:id="rId9"/>
    <p:sldId id="296" r:id="rId10"/>
    <p:sldId id="283" r:id="rId11"/>
    <p:sldId id="282" r:id="rId12"/>
    <p:sldId id="284" r:id="rId13"/>
    <p:sldId id="298" r:id="rId14"/>
    <p:sldId id="277" r:id="rId15"/>
    <p:sldId id="278" r:id="rId16"/>
    <p:sldId id="279" r:id="rId17"/>
    <p:sldId id="280" r:id="rId18"/>
    <p:sldId id="28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야놀자 야체 B" panose="02020603020101020101" pitchFamily="18" charset="-127"/>
      <p:bold r:id="rId32"/>
    </p:embeddedFont>
    <p:embeddedFont>
      <p:font typeface="야놀자 야체 R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9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버퍼를 사용하는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장치에 기록할 때는 시간이 많이 소요되기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OS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이런 시간을 줄이기 위해 여러 출력 연산을 모아 한 번에 장치에 기록한다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버퍼는 프로그램이 종료되는 시점이나 버퍼가 가득차면 자동으로 비워진다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비정상적으로 종료되면 출력 버퍼가 자동으로 비워지지 않아서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마치 코드가 실행되지 않은 것처럼 보이는 경우도 생길 수 있으니 조심해야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2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서로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묶여있다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48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cinTiedStream</a:t>
            </a:r>
            <a:r>
              <a:rPr lang="en-US" altLang="ko-KR" dirty="0"/>
              <a:t>, &amp;std::</a:t>
            </a:r>
            <a:r>
              <a:rPr lang="en-US" altLang="ko-KR" dirty="0" err="1"/>
              <a:t>cout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secondTiedStream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), (</a:t>
            </a:r>
            <a:r>
              <a:rPr lang="en-US" altLang="ko-KR" dirty="0" err="1"/>
              <a:t>thirdTiedStream</a:t>
            </a:r>
            <a:r>
              <a:rPr lang="en-US" altLang="ko-KR" dirty="0"/>
              <a:t>, &amp;std::</a:t>
            </a:r>
            <a:r>
              <a:rPr lang="en-US" altLang="ko-KR" dirty="0" err="1"/>
              <a:t>cerr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en-US" altLang="ko-KR" dirty="0" err="1"/>
              <a:t>nullptr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4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스트림을 사용하기 전에 오류 상태가 아닌지 확인하는 것이 좋다</a:t>
            </a:r>
            <a:r>
              <a:rPr lang="en-US" altLang="ko-KR" dirty="0"/>
              <a:t>. (</a:t>
            </a:r>
            <a:r>
              <a:rPr lang="ko-KR" altLang="en-US" dirty="0"/>
              <a:t>스트림 객체를 조건으로 사용하면</a:t>
            </a:r>
            <a:r>
              <a:rPr lang="en-US" altLang="ko-KR" dirty="0"/>
              <a:t>, </a:t>
            </a:r>
            <a:r>
              <a:rPr lang="ko-KR" altLang="en-US" dirty="0"/>
              <a:t>손쉽게 이를 해결할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00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스트림의 상태에 따라</a:t>
            </a:r>
            <a:r>
              <a:rPr lang="en-US" altLang="ko-KR" dirty="0"/>
              <a:t>, </a:t>
            </a:r>
            <a:r>
              <a:rPr lang="ko-KR" altLang="en-US" dirty="0"/>
              <a:t>스트림에 취해야 할 행동이 달라질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goodbit</a:t>
            </a:r>
            <a:r>
              <a:rPr lang="ko-KR" altLang="en-US" dirty="0"/>
              <a:t>는 항상 값이 </a:t>
            </a:r>
            <a:r>
              <a:rPr lang="en-US" altLang="ko-KR" dirty="0"/>
              <a:t>0</a:t>
            </a:r>
            <a:r>
              <a:rPr lang="ko-KR" altLang="en-US" dirty="0"/>
              <a:t>으로 정의되는 것이 보장된다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97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goodbit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설정되어 있다는 것은 스트림이 유효한 상태임을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스트림의 일관성이 깨진 것을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스트림에 대해 동시에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수행한다고 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 초기화를 하지 않았을 때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failbit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이후에 수행되는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있을 경우 해당 연산을 수행할 수도 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 나중에 발생하는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연산도 수행할 수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clear </a:t>
            </a:r>
            <a:r>
              <a:rPr lang="ko-KR" altLang="en-US" dirty="0"/>
              <a:t>멤버 함수에는 </a:t>
            </a:r>
            <a:r>
              <a:rPr lang="en-US" altLang="ko-KR" dirty="0"/>
              <a:t>flags </a:t>
            </a:r>
            <a:r>
              <a:rPr lang="ko-KR" altLang="en-US" dirty="0"/>
              <a:t>매개변수를 취하는 버전도 있으며</a:t>
            </a:r>
            <a:r>
              <a:rPr lang="en-US" altLang="ko-KR" dirty="0"/>
              <a:t>, </a:t>
            </a:r>
            <a:r>
              <a:rPr lang="ko-KR" altLang="en-US" dirty="0"/>
              <a:t>이 경우에는 스트림의 상태를 매개변수 값으로 재설정하게 된다</a:t>
            </a:r>
            <a:r>
              <a:rPr lang="en-US" altLang="ko-KR" dirty="0"/>
              <a:t>. (flags</a:t>
            </a:r>
            <a:r>
              <a:rPr lang="ko-KR" altLang="en-US" dirty="0"/>
              <a:t>에 여러 상태를 추가하고 싶으면</a:t>
            </a:r>
            <a:r>
              <a:rPr lang="en-US" altLang="ko-KR" dirty="0"/>
              <a:t>, </a:t>
            </a:r>
            <a:r>
              <a:rPr lang="ko-KR" altLang="en-US" dirty="0"/>
              <a:t>비트 연산자를 사용하자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3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8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파일의 이름은 </a:t>
            </a:r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객체나 </a:t>
            </a:r>
            <a:r>
              <a:rPr lang="en-US" altLang="ko-KR" dirty="0"/>
              <a:t>C </a:t>
            </a:r>
            <a:r>
              <a:rPr lang="ko-KR" altLang="en-US" dirty="0"/>
              <a:t>형식 문자열로 지정할 수 있다</a:t>
            </a:r>
            <a:r>
              <a:rPr lang="en-US" altLang="ko-KR" dirty="0"/>
              <a:t>. (C++11 </a:t>
            </a:r>
            <a:r>
              <a:rPr lang="ko-KR" altLang="en-US" dirty="0"/>
              <a:t>이전에는 </a:t>
            </a:r>
            <a:r>
              <a:rPr lang="en-US" altLang="ko-KR" dirty="0"/>
              <a:t>C </a:t>
            </a:r>
            <a:r>
              <a:rPr lang="ko-KR" altLang="en-US" dirty="0"/>
              <a:t>형식 문자열만 가능했다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파일을 열 때</a:t>
            </a:r>
            <a:r>
              <a:rPr lang="en-US" altLang="ko-KR" dirty="0"/>
              <a:t>, </a:t>
            </a:r>
            <a:r>
              <a:rPr lang="ko-KR" altLang="en-US" dirty="0"/>
              <a:t>사용할 모드를 명시적으로 지정하지 않으면 기본 모드가 적용된다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적용되는 기본 모드는 스트림의 타입에 따라 다르다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ifstream</a:t>
            </a:r>
            <a:r>
              <a:rPr lang="ko-KR" altLang="en-US" dirty="0"/>
              <a:t>은 </a:t>
            </a:r>
            <a:r>
              <a:rPr lang="en-US" altLang="ko-KR" dirty="0"/>
              <a:t>in, </a:t>
            </a:r>
            <a:r>
              <a:rPr lang="en-US" altLang="ko-KR" dirty="0" err="1"/>
              <a:t>ofstream</a:t>
            </a:r>
            <a:r>
              <a:rPr lang="ko-KR" altLang="en-US" dirty="0"/>
              <a:t>은 </a:t>
            </a:r>
            <a:r>
              <a:rPr lang="en-US" altLang="ko-KR" dirty="0"/>
              <a:t>out, </a:t>
            </a:r>
            <a:r>
              <a:rPr lang="en-US" altLang="ko-KR" dirty="0" err="1"/>
              <a:t>fstream</a:t>
            </a:r>
            <a:r>
              <a:rPr lang="ko-KR" altLang="en-US" dirty="0"/>
              <a:t>은 </a:t>
            </a:r>
            <a:r>
              <a:rPr lang="en-US" altLang="ko-KR" dirty="0"/>
              <a:t>(in | out)</a:t>
            </a:r>
            <a:r>
              <a:rPr lang="ko-KR" altLang="en-US" dirty="0"/>
              <a:t>을 기본으로 취한다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0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실패한다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문제점이 없다</a:t>
            </a:r>
            <a:r>
              <a:rPr lang="en-US" altLang="ko-KR" dirty="0"/>
              <a:t>. </a:t>
            </a:r>
            <a:r>
              <a:rPr lang="en-US" altLang="ko-KR" dirty="0" err="1"/>
              <a:t>fstream</a:t>
            </a:r>
            <a:r>
              <a:rPr lang="en-US" altLang="ko-KR" dirty="0"/>
              <a:t> </a:t>
            </a:r>
            <a:r>
              <a:rPr lang="ko-KR" altLang="en-US" dirty="0"/>
              <a:t>객체는 소멸 시 </a:t>
            </a:r>
            <a:r>
              <a:rPr lang="en-US" altLang="ko-KR" dirty="0"/>
              <a:t>close</a:t>
            </a:r>
            <a:r>
              <a:rPr lang="ko-KR" altLang="en-US" dirty="0"/>
              <a:t>를 자동으로 호출한다</a:t>
            </a:r>
            <a:r>
              <a:rPr lang="en-US" altLang="ko-KR" dirty="0"/>
              <a:t>. (</a:t>
            </a:r>
            <a:r>
              <a:rPr lang="ko-KR" altLang="en-US" dirty="0"/>
              <a:t>연관된 파일이 존재할 경우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2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I/O </a:t>
            </a:r>
            <a:r>
              <a:rPr lang="ko-KR" altLang="en-US" dirty="0"/>
              <a:t>연산을 이진 형식으로 처리하는 것과 텍스트 형식으로 처리하는 것의 차이점에는 </a:t>
            </a:r>
            <a:r>
              <a:rPr lang="ko-KR" altLang="en-US" dirty="0" err="1"/>
              <a:t>개행</a:t>
            </a:r>
            <a:r>
              <a:rPr lang="ko-KR" altLang="en-US" dirty="0"/>
              <a:t> 문자를 처리하는 방식밖에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258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out</a:t>
            </a:r>
            <a:r>
              <a:rPr lang="ko-KR" altLang="en-US" dirty="0"/>
              <a:t>을 지정하면</a:t>
            </a:r>
            <a:r>
              <a:rPr lang="en-US" altLang="ko-KR" dirty="0"/>
              <a:t>, </a:t>
            </a:r>
            <a:r>
              <a:rPr lang="en-US" altLang="ko-KR" dirty="0" err="1"/>
              <a:t>trunc</a:t>
            </a:r>
            <a:r>
              <a:rPr lang="ko-KR" altLang="en-US" dirty="0"/>
              <a:t>를 지정하지 않아도 파일 내용이 </a:t>
            </a:r>
            <a:r>
              <a:rPr lang="ko-KR" altLang="en-US" dirty="0" err="1"/>
              <a:t>지워지기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파일 내용을 보존하려면 반드시 </a:t>
            </a:r>
            <a:r>
              <a:rPr lang="en-US" altLang="ko-KR" dirty="0"/>
              <a:t>app</a:t>
            </a:r>
            <a:r>
              <a:rPr lang="ko-KR" altLang="en-US" dirty="0"/>
              <a:t>을 함께 지정하거나 </a:t>
            </a:r>
            <a:r>
              <a:rPr lang="en-US" altLang="ko-KR" dirty="0"/>
              <a:t>in</a:t>
            </a:r>
            <a:r>
              <a:rPr lang="ko-KR" altLang="en-US" dirty="0"/>
              <a:t>을 함께 지정해야 한다</a:t>
            </a:r>
            <a:r>
              <a:rPr lang="en-US" altLang="ko-KR" dirty="0"/>
              <a:t>. (app</a:t>
            </a:r>
            <a:r>
              <a:rPr lang="ko-KR" altLang="en-US" dirty="0"/>
              <a:t>을 지정하면 파일 끝에만 내용을 추가할 수 있으며</a:t>
            </a:r>
            <a:r>
              <a:rPr lang="en-US" altLang="ko-KR" dirty="0"/>
              <a:t>, in</a:t>
            </a:r>
            <a:r>
              <a:rPr lang="ko-KR" altLang="en-US" dirty="0"/>
              <a:t>을 함께 지정하면 입출력이 전부 가능해진다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263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타입들은 </a:t>
            </a:r>
            <a:r>
              <a:rPr lang="en-US" altLang="ko-KR" dirty="0" err="1"/>
              <a:t>sstream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627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연산 말고도</a:t>
            </a:r>
            <a:r>
              <a:rPr lang="en-US" altLang="ko-KR" dirty="0"/>
              <a:t>, </a:t>
            </a:r>
            <a:r>
              <a:rPr lang="ko-KR" altLang="en-US" dirty="0"/>
              <a:t>문자열 스트림 역시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내 타입을 상속받기 때문에</a:t>
            </a:r>
            <a:r>
              <a:rPr lang="en-US" altLang="ko-KR" dirty="0"/>
              <a:t>, </a:t>
            </a:r>
            <a:r>
              <a:rPr lang="ko-KR" altLang="en-US" dirty="0"/>
              <a:t>공통적으로 제공되는 연산을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96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사용자로부터 한 줄을 입력 받은 후</a:t>
            </a:r>
            <a:r>
              <a:rPr lang="en-US" altLang="ko-KR" dirty="0"/>
              <a:t>, </a:t>
            </a:r>
            <a:r>
              <a:rPr lang="ko-KR" altLang="en-US" dirty="0"/>
              <a:t>해당 줄에 있는 단어들을 추출해내는 과정을 계속 반복한다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967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21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표준 입력에서 값을 읽어오는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std::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표준 출력으로 값을 쓰는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A2. ‘&lt;&lt;‘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내용을 쓰는 연산자이며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‘&gt;&gt;’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내용을 읽어오는 연산자이다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A3.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지정한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한 줄을 읽어 지정한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넣는다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 err="1"/>
              <a:t>wchar_t</a:t>
            </a:r>
            <a:r>
              <a:rPr lang="ko-KR" altLang="en-US" dirty="0"/>
              <a:t>에 대해 동작하는 스트림 타입임을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표에 있는 타입들은 각각 </a:t>
            </a:r>
            <a:r>
              <a:rPr lang="en-US" altLang="ko-KR" dirty="0" err="1"/>
              <a:t>iostream</a:t>
            </a:r>
            <a:r>
              <a:rPr lang="en-US" altLang="ko-KR" dirty="0"/>
              <a:t>/</a:t>
            </a:r>
            <a:r>
              <a:rPr lang="en-US" altLang="ko-KR" dirty="0" err="1"/>
              <a:t>fstream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20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std::</a:t>
            </a:r>
            <a:r>
              <a:rPr lang="en-US" altLang="ko-KR" dirty="0" err="1"/>
              <a:t>wcin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해당 타입들은 </a:t>
            </a:r>
            <a:r>
              <a:rPr lang="en-US" altLang="ko-KR" dirty="0" err="1"/>
              <a:t>sstream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wchar_t</a:t>
            </a:r>
            <a:r>
              <a:rPr lang="en-US" altLang="ko-KR" dirty="0"/>
              <a:t> </a:t>
            </a:r>
            <a:r>
              <a:rPr lang="ko-KR" altLang="en-US" dirty="0"/>
              <a:t>데이터를 처리할 수 있는 객체로는 </a:t>
            </a:r>
            <a:r>
              <a:rPr lang="en-US" altLang="ko-KR" dirty="0" err="1"/>
              <a:t>wcin</a:t>
            </a:r>
            <a:r>
              <a:rPr lang="en-US" altLang="ko-KR" dirty="0"/>
              <a:t>, </a:t>
            </a:r>
            <a:r>
              <a:rPr lang="en-US" altLang="ko-KR" dirty="0" err="1"/>
              <a:t>wcout</a:t>
            </a:r>
            <a:r>
              <a:rPr lang="en-US" altLang="ko-KR" dirty="0"/>
              <a:t>, </a:t>
            </a:r>
            <a:r>
              <a:rPr lang="en-US" altLang="ko-KR" dirty="0" err="1"/>
              <a:t>wcerr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6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wcharArr</a:t>
            </a:r>
            <a:r>
              <a:rPr lang="en-US" altLang="ko-KR" dirty="0"/>
              <a:t>’</a:t>
            </a:r>
            <a:r>
              <a:rPr lang="ko-KR" altLang="en-US" dirty="0"/>
              <a:t>에 문자열을 대입할 때</a:t>
            </a:r>
            <a:r>
              <a:rPr lang="en-US" altLang="ko-KR" dirty="0"/>
              <a:t>, </a:t>
            </a:r>
            <a:r>
              <a:rPr lang="ko-KR" altLang="en-US" dirty="0"/>
              <a:t>대입하는 문자열이 와이드 문자열이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정상 실행되었다면</a:t>
            </a:r>
            <a:r>
              <a:rPr lang="en-US" altLang="ko-KR" dirty="0"/>
              <a:t>, </a:t>
            </a:r>
            <a:r>
              <a:rPr lang="ko-KR" altLang="en-US" dirty="0"/>
              <a:t>첫 출력은 알 수 없는 문자가</a:t>
            </a:r>
            <a:r>
              <a:rPr lang="en-US" altLang="ko-KR" dirty="0"/>
              <a:t>, </a:t>
            </a:r>
            <a:r>
              <a:rPr lang="ko-KR" altLang="en-US" dirty="0"/>
              <a:t>마지막 출력은 </a:t>
            </a:r>
            <a:r>
              <a:rPr lang="en-US" altLang="ko-KR" dirty="0"/>
              <a:t>‘</a:t>
            </a:r>
            <a:r>
              <a:rPr lang="ko-KR" altLang="en-US" dirty="0"/>
              <a:t>안</a:t>
            </a:r>
            <a:r>
              <a:rPr lang="en-US" altLang="ko-KR" dirty="0"/>
              <a:t>‘</a:t>
            </a:r>
            <a:r>
              <a:rPr lang="ko-KR" altLang="en-US" dirty="0"/>
              <a:t>이 출력될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9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풀어 말하면</a:t>
            </a:r>
            <a:r>
              <a:rPr lang="en-US" altLang="ko-KR" dirty="0"/>
              <a:t>, </a:t>
            </a:r>
            <a:r>
              <a:rPr lang="ko-KR" altLang="en-US" dirty="0"/>
              <a:t>콘솔 창</a:t>
            </a:r>
            <a:r>
              <a:rPr lang="en-US" altLang="ko-KR" dirty="0"/>
              <a:t>, </a:t>
            </a:r>
            <a:r>
              <a:rPr lang="ko-KR" altLang="en-US" dirty="0"/>
              <a:t>디스크 파일이나 메모리 내 </a:t>
            </a:r>
            <a:r>
              <a:rPr lang="en-US" altLang="ko-KR" dirty="0"/>
              <a:t>string</a:t>
            </a:r>
            <a:r>
              <a:rPr lang="ko-KR" altLang="en-US" dirty="0"/>
              <a:t>에 관계없이 </a:t>
            </a:r>
            <a:r>
              <a:rPr lang="en-US" altLang="ko-KR" dirty="0"/>
              <a:t>‘&gt;&gt;’ </a:t>
            </a:r>
            <a:r>
              <a:rPr lang="ko-KR" altLang="en-US" dirty="0"/>
              <a:t>연산자를 사용하여 값을 읽어올 수 있다</a:t>
            </a:r>
            <a:r>
              <a:rPr lang="en-US" altLang="ko-KR" dirty="0"/>
              <a:t>. (char</a:t>
            </a:r>
            <a:r>
              <a:rPr lang="ko-KR" altLang="en-US" dirty="0"/>
              <a:t>와 </a:t>
            </a:r>
            <a:r>
              <a:rPr lang="en-US" altLang="ko-KR" dirty="0" err="1"/>
              <a:t>wchar_t</a:t>
            </a:r>
            <a:r>
              <a:rPr lang="ko-KR" altLang="en-US" dirty="0"/>
              <a:t>도 마찬가지다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getline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istream</a:t>
            </a:r>
            <a:r>
              <a:rPr lang="en-US" altLang="ko-KR" dirty="0"/>
              <a:t> </a:t>
            </a:r>
            <a:r>
              <a:rPr lang="ko-KR" altLang="en-US" dirty="0"/>
              <a:t>타입 매개변수를 취하지만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 err="1"/>
              <a:t>ifstream</a:t>
            </a:r>
            <a:r>
              <a:rPr lang="en-US" altLang="ko-KR" dirty="0"/>
              <a:t>/</a:t>
            </a:r>
            <a:r>
              <a:rPr lang="en-US" altLang="ko-KR" dirty="0" err="1"/>
              <a:t>istringstream</a:t>
            </a:r>
            <a:r>
              <a:rPr lang="en-US" altLang="ko-KR" dirty="0"/>
              <a:t> </a:t>
            </a:r>
            <a:r>
              <a:rPr lang="ko-KR" altLang="en-US" dirty="0"/>
              <a:t>타입의 객체를 주는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02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2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읽거나 쓰면 해당 객체의 상태가 변경되므로 참조자는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아니어야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추가로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객체를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참조자에 결합시킬 수 없다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22 </a:t>
            </a:r>
            <a:r>
              <a:rPr lang="en-US" altLang="ko-KR" sz="4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Stream)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unitbuf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출력할 때마다 버퍼를 비우게 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0222AA-2DF4-4503-9916-4358F77B4606}"/>
              </a:ext>
            </a:extLst>
          </p:cNvPr>
          <p:cNvCxnSpPr/>
          <p:nvPr/>
        </p:nvCxnSpPr>
        <p:spPr>
          <a:xfrm>
            <a:off x="886408" y="51766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4C189C-9408-4C60-9479-ED850819BEAA}"/>
              </a:ext>
            </a:extLst>
          </p:cNvPr>
          <p:cNvSpPr txBox="1"/>
          <p:nvPr/>
        </p:nvSpPr>
        <p:spPr>
          <a:xfrm>
            <a:off x="1601756" y="49364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unitbuf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조작자가 설정된 이후에 발생하는 출력 연산은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버퍼를 비우게 만든다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13FCB-582C-4670-BAE3-ED31190665AD}"/>
              </a:ext>
            </a:extLst>
          </p:cNvPr>
          <p:cNvCxnSpPr/>
          <p:nvPr/>
        </p:nvCxnSpPr>
        <p:spPr>
          <a:xfrm>
            <a:off x="886408" y="594620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91E22F-88C0-4251-BC13-F2CA7B739429}"/>
              </a:ext>
            </a:extLst>
          </p:cNvPr>
          <p:cNvSpPr txBox="1"/>
          <p:nvPr/>
        </p:nvSpPr>
        <p:spPr>
          <a:xfrm>
            <a:off x="1601756" y="570604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nounitbuf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조작자는 스트림의 버퍼 상태를 일반적인 상태로 되돌린다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E1620-4079-4A66-B20C-060172EE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189" y="1754860"/>
            <a:ext cx="5167622" cy="28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모든 출력 스트림에서는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프로그램에서 기록할 데이터를 담는 데 사용되는 버퍼를 관리한다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것을 출력하려 할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그것이 즉시 출력될 수도 있지만 나중에 여러 출력 연산과 묶여 출력될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EACD1-0C5E-45F8-A246-55AFC74036A8}"/>
              </a:ext>
            </a:extLst>
          </p:cNvPr>
          <p:cNvSpPr txBox="1"/>
          <p:nvPr/>
        </p:nvSpPr>
        <p:spPr>
          <a:xfrm>
            <a:off x="279918" y="252908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endl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flush/ends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명시적으로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버퍼를 비울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8416FE-FA57-411D-A1CA-B01CDB4396E6}"/>
              </a:ext>
            </a:extLst>
          </p:cNvPr>
          <p:cNvCxnSpPr/>
          <p:nvPr/>
        </p:nvCxnSpPr>
        <p:spPr>
          <a:xfrm>
            <a:off x="886408" y="6337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D23E11-7822-48E9-8C0D-60CE68C2A57E}"/>
              </a:ext>
            </a:extLst>
          </p:cNvPr>
          <p:cNvSpPr txBox="1"/>
          <p:nvPr/>
        </p:nvSpPr>
        <p:spPr>
          <a:xfrm>
            <a:off x="1601756" y="6097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조작자의 차이점은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A12A71-0634-45BF-8651-0C5CAF41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469" y="3360210"/>
            <a:ext cx="581106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출력 스트림을 다른 입력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스트림이나 출력 스트림에 묶을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묶은 스트림에서 입출력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수행하면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 스트림과 연관된 버퍼가 먼저 비워진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후에 연산이 수행된다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604B53-2BD9-417E-8762-CF4FC4815FA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BBAEA-7942-47B1-825A-37315D8E01F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스트림은 한 번에 최대 한 스트림과 묶일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1978E8-3D99-420E-8587-64DCDA8A47A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88CFF3-C9F0-43DC-B874-8BCD0C7D7A9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하나의 출력 스트림에 여러 스트림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묶는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포인터 변수는 어떤 객체를 가리키고 있을까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변수는 제외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3DA3DC-7904-4AE9-BD2E-812393B8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1" y="1754859"/>
            <a:ext cx="7401958" cy="16671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F90E8A-2601-4DDD-AD3E-DA3552DD1CC9}"/>
              </a:ext>
            </a:extLst>
          </p:cNvPr>
          <p:cNvSpPr txBox="1"/>
          <p:nvPr/>
        </p:nvSpPr>
        <p:spPr>
          <a:xfrm>
            <a:off x="279918" y="372987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수행한 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std::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객체와 묶여 있는 스트림은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처리할 때는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언제든지 오류가 발생할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오류는 수정이 가능한 오류이지만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오류는 프로그램에서 수정할 수 있는 범위를 넘어선 오류일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클래스에서는 오류 발생 유무와 오류의 종류를 알아볼 수 있는 함수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플래그를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다양한 함수와 플래그를 통해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조건 상태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(condition state)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접근하고 조작하는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44DB8-4FA5-4CCE-AAB6-4AFB79EA9B31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한번 오류가 발생하면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스트림에 대해 수행하는 이후의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연산은 실패한다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4F09C-62D0-4F57-84E1-0E5E23235E8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121EBE-087F-4371-9469-6DDD7ED5EB4B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오류 상태가 아닐 때만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스트림을 읽거나 쓰는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스트림을 조건으로 사용하게 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스트림이 유효한지에 대한 여부를 알아볼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그런데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단순히 유효 여부 뿐만 아니라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어떤 상태에 놓여있는지 알고 싶다면 어떻게 해야 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9DBD6-10A6-4E61-8FFF-46F4DC43C498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라이브러리는 스트림 상태 정보 저장을 위해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라는 타입을 정의한다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04252-F684-4CD5-87CB-40E3AE6B63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B6527-9361-4788-AB2C-FB77A138BFE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타입은 시스템에 의존적인 정수 타입이다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7C915C-5FF8-43FA-AF2D-81CC821E0331}"/>
              </a:ext>
            </a:extLst>
          </p:cNvPr>
          <p:cNvCxnSpPr/>
          <p:nvPr/>
        </p:nvCxnSpPr>
        <p:spPr>
          <a:xfrm>
            <a:off x="886408" y="43709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7AF1F-D1A2-4A4C-A6AA-E23B507E1684}"/>
              </a:ext>
            </a:extLst>
          </p:cNvPr>
          <p:cNvSpPr txBox="1"/>
          <p:nvPr/>
        </p:nvSpPr>
        <p:spPr>
          <a:xfrm>
            <a:off x="1601756" y="41307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가지는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가지의 상수 값들을 정의한다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6D5F39-1FF4-4AA0-9F9D-F0FAE90B5EA6}"/>
              </a:ext>
            </a:extLst>
          </p:cNvPr>
          <p:cNvCxnSpPr/>
          <p:nvPr/>
        </p:nvCxnSpPr>
        <p:spPr>
          <a:xfrm>
            <a:off x="886408" y="51461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47B0A8-98B6-46F1-B2F5-E71219536E33}"/>
              </a:ext>
            </a:extLst>
          </p:cNvPr>
          <p:cNvSpPr txBox="1"/>
          <p:nvPr/>
        </p:nvSpPr>
        <p:spPr>
          <a:xfrm>
            <a:off x="1601756" y="49059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상수 값은 특정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상태를 나타내며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비트 연산자를 통해 여러 값들에 대해 연산하는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9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2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정의되어 있는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상수 값에는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상수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값에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망가졌음을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failbit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I/O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연산이 실패했음을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파일 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(EOF)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도달했음을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goodbit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아무런 오류도 존재하지 않음을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값이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임이 보장되는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goodbit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스트림에 실패가 없음을 나타낸다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따라서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goodbit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설정되어 있을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스트림을 조건으로 사용하는 표현식은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9DBD6-10A6-4E61-8FFF-46F4DC43C498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eofbit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 하나라도 설정되어 있다면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스트림은 유효한 상태가 아니다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04252-F684-4CD5-87CB-40E3AE6B63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B6527-9361-4788-AB2C-FB77A138BFE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스트림의 완전성이 깨지는 경우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7C915C-5FF8-43FA-AF2D-81CC821E0331}"/>
              </a:ext>
            </a:extLst>
          </p:cNvPr>
          <p:cNvCxnSpPr/>
          <p:nvPr/>
        </p:nvCxnSpPr>
        <p:spPr>
          <a:xfrm>
            <a:off x="886408" y="43709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7AF1F-D1A2-4A4C-A6AA-E23B507E1684}"/>
              </a:ext>
            </a:extLst>
          </p:cNvPr>
          <p:cNvSpPr txBox="1"/>
          <p:nvPr/>
        </p:nvSpPr>
        <p:spPr>
          <a:xfrm>
            <a:off x="1601756" y="41307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연산이 논리적인 이유로 실패했을 때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6D5F39-1FF4-4AA0-9F9D-F0FAE90B5EA6}"/>
              </a:ext>
            </a:extLst>
          </p:cNvPr>
          <p:cNvCxnSpPr/>
          <p:nvPr/>
        </p:nvCxnSpPr>
        <p:spPr>
          <a:xfrm>
            <a:off x="886408" y="51461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47B0A8-98B6-46F1-B2F5-E71219536E33}"/>
              </a:ext>
            </a:extLst>
          </p:cNvPr>
          <p:cNvSpPr txBox="1"/>
          <p:nvPr/>
        </p:nvSpPr>
        <p:spPr>
          <a:xfrm>
            <a:off x="1601756" y="49059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파일 끝에 도달했을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eofbit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모두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2EB7B6-1122-4674-B6E2-63D60BD9A308}"/>
              </a:ext>
            </a:extLst>
          </p:cNvPr>
          <p:cNvCxnSpPr/>
          <p:nvPr/>
        </p:nvCxnSpPr>
        <p:spPr>
          <a:xfrm>
            <a:off x="886408" y="59213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097D91-7F43-489E-BF6F-A25D9439C383}"/>
              </a:ext>
            </a:extLst>
          </p:cNvPr>
          <p:cNvSpPr txBox="1"/>
          <p:nvPr/>
        </p:nvSpPr>
        <p:spPr>
          <a:xfrm>
            <a:off x="1601756" y="56811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세 플래그 중 하나라도 설정되어 있는 상태이면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조건 표현식은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false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2" grpId="0"/>
      <p:bldP spid="26" grpId="0"/>
      <p:bldP spid="28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클래스에는 스트림의 상태를 조회할 수 있는 멤버 함수들이 정의되어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멤버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stream.eof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stream.fail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failbit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stream.bad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stream.good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유효한 상태이면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스트림을 유효한 상태로 재설정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stream.setstate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(flags)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지정 상태를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flags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stream.rdstate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현재 상태를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값으로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3. File I/O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라이브러리에는 파일 입출력을 위한 세 가지 타입이 정의되어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파일에서 내용을 읽는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604B53-2BD9-417E-8762-CF4FC4815FA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BBAEA-7942-47B1-825A-37315D8E01F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 내용을 기록하는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1978E8-3D99-420E-8587-64DCDA8A47A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88CFF3-C9F0-43DC-B874-8BCD0C7D7A9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 대해 내용을 읽거나 쓰는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84797-BD3F-433F-BCD9-388F0BA48527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 입출력을 위한 타입들은 기본적으로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클래스가 제공하는 공통 연산을 모두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579209-FB66-4D78-A65F-308BF4020C1E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0250A3-60ED-4A5B-90D0-5C0B489C0F1C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공통 연산을 제외하고도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스트림과 연관된 파일을 관리하기 위한 다양한 연산들을 지원한다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  <p:bldP spid="19" grpId="0"/>
      <p:bldP spid="1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I/O Classes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입출력을 직접 처리하지 않고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 정의한 타입을 통해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타입들은 파일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콘솔 등의 장치에 대한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지원한다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특정 타입은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읽고 쓰기 위해 메모리 상에서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기본적으로 내장 타입 값이나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자주 쓰이는 클래스 객체를 읽고 쓰는 연산을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 입출력 타입의 전용 연산들을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아무 파일과도 결합하지 않은 스트림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f(s);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이름이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파일을 찾아서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explicit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생성자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f(s, mode);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지정한 모드로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이름이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파일을 열어서 스트림과 결합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mode)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지정한 모드로 열어 스트림과 결합시킨다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f.close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스트림과 결합한 파일을 닫는다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f.is_open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스트림과 연관된 파일을 성공적으로 열고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아직 닫지 않았으면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7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어떤 파일과 연관되어 있을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파일을 열려고 시도하면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파일을 여는 데 실패하면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스트림에 대해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failbit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설정된다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7CCCE-52ED-4EE6-8794-9281F6546D9C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438981-7EC3-4498-A304-F1103C86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16" y="3355560"/>
            <a:ext cx="6638368" cy="33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파일을 열 때는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파일을 어떤 방법으로 열 것인지 명시해줄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여는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방식에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읽기 전용으로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쓰기 전용으로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app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쓰기 전에 항상 파일의 끝을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ate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연 후에 바로 파일의 끝을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trunc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파일의 내용을 모두 지운다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binary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I/O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연산을 이진 형식으로 처리한다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82FE56-2F10-466C-A5D3-720BA05C55FB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D8A1F9-EB6B-4572-BFEB-BCAC9517F8C2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이진 형식으로 처리하는 것과 텍스트 형식으로 처리하는 것의 차이는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8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파일을 열 때 설정할 수 있는 모드에는 제약 사항이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71D79C-5C9C-42D2-A70C-019DC39AACD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096F4-29AE-4257-A7B2-1E1F372571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out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오로지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ofstream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객체에만 지정할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FACA3-77F3-4224-BE14-608D9B9B86A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12B83-6D67-41E4-A854-A6E59CDB738B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오로지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ifstream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객체에만 지정할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1DF05E-3465-4A30-BA09-B1CEC05FA9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5D2247-CE03-4751-B705-041176FF487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trunc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out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모드를 함께 지정할 때만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AD3371-D42E-4721-ACD3-2300093F360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C5BD03-1438-4382-8251-D3F4442D483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app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trunc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지정되지 않았을 때만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app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암시적으로 파일을 쓰기 형식으로 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191CAF-B129-484F-ABAB-459283796407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E23EE9-78E6-439E-B5F9-14397A0E660A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ate/binary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모든 파일 스트림 객체에 지정할 수 있으며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모드와 자유롭게 조합될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메모리 상에서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처리할 수 있는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타입도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71D79C-5C9C-42D2-A70C-019DC39AACD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096F4-29AE-4257-A7B2-1E1F372571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타입들을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문자열을 마치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스트림처럼 읽고 쓰는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FACA3-77F3-4224-BE14-608D9B9B86A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12B83-6D67-41E4-A854-A6E59CDB738B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 상에서 문자열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(string)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읽는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1DF05E-3465-4A30-BA09-B1CEC05FA9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5D2247-CE03-4751-B705-041176FF487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내용을 문자열에 기록하는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AD3371-D42E-4721-ACD3-2300093F360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C5BD03-1438-4382-8251-D3F4442D483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문자열에 대해 읽거나 쓰는 연산을 수행할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6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문자열 스트림에서 연관된 문자열을 관리하기 위해 존재하는 연산들을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아무런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과도 결합하지 않은 스트림을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객체의 복사본을 담는 스트림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explicit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생성자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strm.str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스트림에서 담고 있는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객체의 복사본을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strm.str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스트림에 복사해서 넣음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코드는 무엇을 하는 코드일까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6EFAFE-3B0A-4107-8C4C-7936EADB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9" y="1754859"/>
            <a:ext cx="656364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조건을 만족하는 코드를 작성하려고 한다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어떻게 작성해야 할까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1179D4-F6D5-439F-937B-D06E31CF4D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A968D1-7407-4270-A3D5-BB2FD463B6D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좌표를 나타내는 멤버인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C03ED7-F121-4EF4-AD5D-4C98B97E43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2C0E46-D046-4EEB-85F0-284E54735BE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“(x, y)”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문자열을 반환해주는 멤버 함수를 정의해야 한다</a:t>
            </a:r>
            <a:r>
              <a:rPr lang="en-US" altLang="ko-KR" sz="240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EC7F6-7D00-4AAD-BB48-B08D5827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448" y="3294005"/>
            <a:ext cx="6015104" cy="31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이미 알고 있는 것들을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스트림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입력 연산을 제공하고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스트림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출력 연산을 제공한다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std::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역할을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있어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‘&lt;&lt;’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‘&gt;&gt;’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어떤 역할을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1EA32-E8FB-4F02-9D88-CF2FB58FE16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8BB98-43EF-4A1C-A35E-CDDEAFE29A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어떤 역할을 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5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외에도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많은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스트림에서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wiostream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파일에서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파일에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73048C-F4A2-4E97-8A6F-75497938438A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768609-A064-4160-9A9B-D4FE13306E0F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접두사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‘w’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무슨 의미를 가질까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메모리 상에서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읽고 쓰는 데 사용할 수 있는 타입도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2DD7644-6B77-4B12-B3C3-3A4C552C134B}"/>
              </a:ext>
            </a:extLst>
          </p:cNvPr>
          <p:cNvSpPr txBox="1"/>
          <p:nvPr/>
        </p:nvSpPr>
        <p:spPr>
          <a:xfrm>
            <a:off x="279918" y="42396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와이드 문자를 사용하는 언어를 지원하기 위한 타입과 객체들도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78D830-BE6C-4698-9C62-45AA7059AA8A}"/>
              </a:ext>
            </a:extLst>
          </p:cNvPr>
          <p:cNvCxnSpPr/>
          <p:nvPr/>
        </p:nvCxnSpPr>
        <p:spPr>
          <a:xfrm>
            <a:off x="886408" y="53109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2261DD-8D1C-4F0A-B119-992B01D6AFE9}"/>
              </a:ext>
            </a:extLst>
          </p:cNvPr>
          <p:cNvSpPr txBox="1"/>
          <p:nvPr/>
        </p:nvSpPr>
        <p:spPr>
          <a:xfrm>
            <a:off x="1601756" y="50707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타입과 객체는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wchar_t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데이터를 처리할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BC5414-5204-4542-B886-96F47187B451}"/>
              </a:ext>
            </a:extLst>
          </p:cNvPr>
          <p:cNvCxnSpPr/>
          <p:nvPr/>
        </p:nvCxnSpPr>
        <p:spPr>
          <a:xfrm>
            <a:off x="886408" y="60804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8BAE3-2679-4EA1-ADB4-DD81F7C10AE9}"/>
              </a:ext>
            </a:extLst>
          </p:cNvPr>
          <p:cNvSpPr txBox="1"/>
          <p:nvPr/>
        </p:nvSpPr>
        <p:spPr>
          <a:xfrm>
            <a:off x="1601756" y="58403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한글로 된 문자열을 콘솔에서 읽기 위해서는 어떻게 해야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문제점이 없다면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4D20C-BB6C-4D3A-BBE2-2744BCC3A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01" y="1754859"/>
            <a:ext cx="607779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개념적으로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장치의 종류나 문자의 크기 등은 사용할 수 있는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연산에 영향을 주지 않는다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요소에 관계없이 동일한 연산을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작업을 처리할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스트림 정의 시 상속을 활용했기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종류 간 발생하는 차이를 무시할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상속받는 쪽의 클래스 객체는 마치 상속 대상 클래스와 같은 타입의 객체인 것처럼 사용이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 객체는 복사 및 대입이 불가능하다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타입을 매개변수나 반환 타입으로 사용하는 것은 불가능하다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처리하는 함수는 참조자를 통해 스트림을 전달하고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7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73588-DA41-4B91-87F5-41217C71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1754859"/>
            <a:ext cx="68684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9883</TotalTime>
  <Words>2512</Words>
  <Application>Microsoft Office PowerPoint</Application>
  <PresentationFormat>와이드스크린</PresentationFormat>
  <Paragraphs>271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야놀자 야체 B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4832</cp:revision>
  <dcterms:created xsi:type="dcterms:W3CDTF">2017-02-13T14:50:04Z</dcterms:created>
  <dcterms:modified xsi:type="dcterms:W3CDTF">2019-06-04T10:05:15Z</dcterms:modified>
</cp:coreProperties>
</file>