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sldIdLst>
    <p:sldId id="271" r:id="rId2"/>
    <p:sldId id="288" r:id="rId3"/>
    <p:sldId id="289" r:id="rId4"/>
    <p:sldId id="292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1" r:id="rId35"/>
    <p:sldId id="322" r:id="rId36"/>
    <p:sldId id="323" r:id="rId37"/>
    <p:sldId id="324" r:id="rId38"/>
    <p:sldId id="325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야놀자 야체 B" panose="02020603020101020101" pitchFamily="18" charset="-127"/>
      <p:bold r:id="rId43"/>
    </p:embeddedFont>
    <p:embeddedFont>
      <p:font typeface="야놀자 야체 R" panose="02020603020101020101" pitchFamily="18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생성자가 사용자에 의해 선언되었으며</a:t>
            </a:r>
            <a:r>
              <a:rPr lang="en-US" altLang="ko-KR" dirty="0"/>
              <a:t>, </a:t>
            </a:r>
            <a:r>
              <a:rPr lang="ko-KR" altLang="en-US" dirty="0"/>
              <a:t>첫 선언에 명시적으로 </a:t>
            </a:r>
            <a:r>
              <a:rPr lang="en-US" altLang="ko-KR" dirty="0"/>
              <a:t>default</a:t>
            </a:r>
            <a:r>
              <a:rPr lang="ko-KR" altLang="en-US" dirty="0"/>
              <a:t>로 지정되지 않았으면 사용자가 제공한 생성자라고 가정한다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STL </a:t>
            </a:r>
            <a:r>
              <a:rPr lang="ko-KR" altLang="en-US" dirty="0"/>
              <a:t>컨테이너에서 크기를 취하는 생성자</a:t>
            </a:r>
            <a:r>
              <a:rPr lang="en-US" altLang="ko-KR" dirty="0"/>
              <a:t>/Resize</a:t>
            </a:r>
            <a:r>
              <a:rPr lang="ko-KR" altLang="en-US" dirty="0"/>
              <a:t> 호출로 인해 사용 메모리를 증가시킬 때</a:t>
            </a:r>
            <a:r>
              <a:rPr lang="en-US" altLang="ko-KR" dirty="0"/>
              <a:t>, </a:t>
            </a:r>
            <a:r>
              <a:rPr lang="ko-KR" altLang="en-US" dirty="0"/>
              <a:t>모든 요소는 값 초기화된다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33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0 (C++11 </a:t>
            </a:r>
            <a:r>
              <a:rPr lang="ko-KR" altLang="en-US" dirty="0"/>
              <a:t>이후로는</a:t>
            </a:r>
            <a:r>
              <a:rPr lang="en-US" altLang="ko-KR" dirty="0"/>
              <a:t>, </a:t>
            </a:r>
            <a:r>
              <a:rPr lang="ko-KR" altLang="en-US" dirty="0"/>
              <a:t>해당 경우에 </a:t>
            </a:r>
            <a:r>
              <a:rPr lang="en-US" altLang="ko-KR" dirty="0"/>
              <a:t>A</a:t>
            </a:r>
            <a:r>
              <a:rPr lang="ko-KR" altLang="en-US" dirty="0"/>
              <a:t>의 생성자를 부르기 전에 이미 영 초기화를 수행한다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(C++11 </a:t>
            </a:r>
            <a:r>
              <a:rPr lang="ko-KR" altLang="en-US" dirty="0"/>
              <a:t>이전이었다면 미정의 값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위 코드에서 </a:t>
            </a:r>
            <a:r>
              <a:rPr lang="en-US" altLang="ko-KR" dirty="0"/>
              <a:t>“B{}.</a:t>
            </a:r>
            <a:r>
              <a:rPr lang="en-US" altLang="ko-KR" dirty="0" err="1"/>
              <a:t>a.i</a:t>
            </a:r>
            <a:r>
              <a:rPr lang="en-US" altLang="ko-KR" dirty="0"/>
              <a:t>” </a:t>
            </a:r>
            <a:r>
              <a:rPr lang="ko-KR" altLang="en-US" dirty="0"/>
              <a:t>였다면</a:t>
            </a:r>
            <a:r>
              <a:rPr lang="en-US" altLang="ko-KR" dirty="0"/>
              <a:t>, A </a:t>
            </a:r>
            <a:r>
              <a:rPr lang="ko-KR" altLang="en-US" dirty="0"/>
              <a:t>클래스의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멤버를 호출하면 미정의 값이 나온다</a:t>
            </a:r>
            <a:r>
              <a:rPr lang="en-US" altLang="ko-KR" dirty="0"/>
              <a:t>! (</a:t>
            </a:r>
            <a:r>
              <a:rPr lang="ko-KR" altLang="en-US" dirty="0"/>
              <a:t>위 코드에서 </a:t>
            </a:r>
            <a:r>
              <a:rPr lang="en-US" altLang="ko-KR" dirty="0"/>
              <a:t>B </a:t>
            </a:r>
            <a:r>
              <a:rPr lang="ko-KR" altLang="en-US" dirty="0"/>
              <a:t>클래스는 </a:t>
            </a:r>
            <a:r>
              <a:rPr lang="en-US" altLang="ko-KR" dirty="0"/>
              <a:t>POD </a:t>
            </a:r>
            <a:r>
              <a:rPr lang="ko-KR" altLang="en-US" dirty="0"/>
              <a:t>이므로</a:t>
            </a:r>
            <a:r>
              <a:rPr lang="en-US" altLang="ko-KR" dirty="0"/>
              <a:t>, B{}</a:t>
            </a:r>
            <a:r>
              <a:rPr lang="ko-KR" altLang="en-US" dirty="0"/>
              <a:t>로 초기화하면 집합 초기화가 수행된다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따라서</a:t>
            </a:r>
            <a:r>
              <a:rPr lang="en-US" altLang="ko-KR" dirty="0"/>
              <a:t>, A </a:t>
            </a:r>
            <a:r>
              <a:rPr lang="ko-KR" altLang="en-US" dirty="0"/>
              <a:t>객체를 값 초기화하게 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2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클래스가 아닌 타입에 대한 값 초기화</a:t>
            </a:r>
            <a:r>
              <a:rPr lang="en-US" altLang="ko-KR" dirty="0"/>
              <a:t>, </a:t>
            </a:r>
            <a:r>
              <a:rPr lang="ko-KR" altLang="en-US" dirty="0"/>
              <a:t>클래스 객체를 값 초기화할 때</a:t>
            </a:r>
            <a:r>
              <a:rPr lang="en-US" altLang="ko-KR" dirty="0"/>
              <a:t>, </a:t>
            </a:r>
            <a:r>
              <a:rPr lang="ko-KR" altLang="en-US" dirty="0"/>
              <a:t>내부에 생성자가 없는 멤버</a:t>
            </a:r>
            <a:r>
              <a:rPr lang="en-US" altLang="ko-KR" dirty="0"/>
              <a:t>(Initializer</a:t>
            </a:r>
            <a:r>
              <a:rPr lang="ko-KR" altLang="en-US" dirty="0"/>
              <a:t>가 없는 </a:t>
            </a:r>
            <a:r>
              <a:rPr lang="en-US" altLang="ko-KR" dirty="0"/>
              <a:t>Aggregate </a:t>
            </a:r>
            <a:r>
              <a:rPr lang="ko-KR" altLang="en-US" dirty="0"/>
              <a:t>멤버의 요소에 대한 값 초기화 포함</a:t>
            </a:r>
            <a:r>
              <a:rPr lang="en-US" altLang="ko-KR" dirty="0"/>
              <a:t>)</a:t>
            </a:r>
            <a:r>
              <a:rPr lang="ko-KR" altLang="en-US" dirty="0"/>
              <a:t>에 대한 값 초기화에 대해서 영 초기화가 일어난다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Padding </a:t>
            </a:r>
            <a:r>
              <a:rPr lang="ko-KR" altLang="en-US" dirty="0"/>
              <a:t>값의 초기화는 </a:t>
            </a:r>
            <a:r>
              <a:rPr lang="en-US" altLang="ko-KR" dirty="0" err="1"/>
              <a:t>memcmp</a:t>
            </a:r>
            <a:r>
              <a:rPr lang="en-US" altLang="ko-KR" dirty="0"/>
              <a:t> </a:t>
            </a:r>
            <a:r>
              <a:rPr lang="ko-KR" altLang="en-US" dirty="0"/>
              <a:t>같은 비교에서 중요할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490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000 (</a:t>
            </a:r>
            <a:r>
              <a:rPr lang="en-US" altLang="ko-KR" dirty="0" err="1"/>
              <a:t>nullptr</a:t>
            </a:r>
            <a:r>
              <a:rPr lang="ko-KR" altLang="en-US" dirty="0"/>
              <a:t>은 </a:t>
            </a:r>
            <a:r>
              <a:rPr lang="en-US" altLang="ko-KR" dirty="0"/>
              <a:t>delete</a:t>
            </a:r>
            <a:r>
              <a:rPr lang="ko-KR" altLang="en-US" dirty="0"/>
              <a:t>해도 괜찮기 때문에</a:t>
            </a:r>
            <a:r>
              <a:rPr lang="en-US" altLang="ko-KR" dirty="0"/>
              <a:t>, </a:t>
            </a:r>
            <a:r>
              <a:rPr lang="ko-KR" altLang="en-US" dirty="0"/>
              <a:t>수행에는 전혀 이상이 없다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전역 변수의 경우</a:t>
            </a:r>
            <a:r>
              <a:rPr lang="en-US" altLang="ko-KR" dirty="0"/>
              <a:t>, </a:t>
            </a:r>
            <a:r>
              <a:rPr lang="ko-KR" altLang="en-US" dirty="0"/>
              <a:t>영 초기화 수행 후 기본 초기화가 수행된다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비클래스 타입은 아무 일도 하지 않으며</a:t>
            </a:r>
            <a:r>
              <a:rPr lang="en-US" altLang="ko-KR" dirty="0"/>
              <a:t>, </a:t>
            </a:r>
            <a:r>
              <a:rPr lang="ko-KR" altLang="en-US" dirty="0"/>
              <a:t>클래스 타입은 기본 생성자가 호출된다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1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int a(3); </a:t>
            </a:r>
            <a:r>
              <a:rPr lang="ko-KR" altLang="en-US" dirty="0"/>
              <a:t>는 함수 선언이다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함수적 캐스팅이란 </a:t>
            </a:r>
            <a:r>
              <a:rPr lang="en-US" altLang="ko-KR" dirty="0"/>
              <a:t>T(expr) </a:t>
            </a:r>
            <a:r>
              <a:rPr lang="ko-KR" altLang="en-US" dirty="0"/>
              <a:t>또는 </a:t>
            </a:r>
            <a:r>
              <a:rPr lang="en-US" altLang="ko-KR" dirty="0"/>
              <a:t>T{ expr } </a:t>
            </a:r>
            <a:r>
              <a:rPr lang="ko-KR" altLang="en-US" dirty="0"/>
              <a:t>형식을 말한다</a:t>
            </a:r>
            <a:r>
              <a:rPr lang="en-US" altLang="ko-KR" dirty="0"/>
              <a:t>. (</a:t>
            </a:r>
            <a:r>
              <a:rPr lang="ko-KR" altLang="en-US" dirty="0"/>
              <a:t>직접 초기화에서는 </a:t>
            </a:r>
            <a:r>
              <a:rPr lang="en-US" altLang="ko-KR" dirty="0"/>
              <a:t>T(expr)</a:t>
            </a:r>
            <a:r>
              <a:rPr lang="ko-KR" altLang="en-US" dirty="0"/>
              <a:t>를 의미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람다 표현식에서</a:t>
            </a:r>
            <a:r>
              <a:rPr lang="en-US" altLang="ko-KR" dirty="0"/>
              <a:t>, </a:t>
            </a:r>
            <a:r>
              <a:rPr lang="ko-KR" altLang="en-US" dirty="0"/>
              <a:t>복사로 </a:t>
            </a:r>
            <a:r>
              <a:rPr lang="en-US" altLang="ko-KR" dirty="0"/>
              <a:t>Catch</a:t>
            </a:r>
            <a:r>
              <a:rPr lang="ko-KR" altLang="en-US" dirty="0"/>
              <a:t>된 변수의 멤버들이 초기화될 때도 직접 초기화가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4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C++20</a:t>
            </a:r>
            <a:r>
              <a:rPr lang="ko-KR" altLang="en-US" dirty="0"/>
              <a:t>부터는 배열 타입도 직접 초기화 시 집합 초기화처럼 초기화된다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집합 초기화와 달리 </a:t>
            </a:r>
            <a:r>
              <a:rPr lang="en-US" altLang="ko-KR" dirty="0"/>
              <a:t>Narrowing </a:t>
            </a:r>
            <a:r>
              <a:rPr lang="ko-KR" altLang="en-US" dirty="0"/>
              <a:t>변환이 허용되고</a:t>
            </a:r>
            <a:r>
              <a:rPr lang="en-US" altLang="ko-KR" dirty="0"/>
              <a:t>, </a:t>
            </a:r>
            <a:r>
              <a:rPr lang="ko-KR" altLang="en-US" dirty="0"/>
              <a:t>초기 값이 없는 요소는 모두 값 초기화 된다는 차이점이 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초기화되는 타입이 집합 클래스인 경우</a:t>
            </a:r>
            <a:r>
              <a:rPr lang="en-US" altLang="ko-KR" dirty="0"/>
              <a:t>, </a:t>
            </a:r>
            <a:r>
              <a:rPr lang="ko-KR" altLang="en-US" dirty="0"/>
              <a:t>집합 초기화처럼 초기화된다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위와 비슷하게 </a:t>
            </a:r>
            <a:r>
              <a:rPr lang="en-US" altLang="ko-KR" dirty="0"/>
              <a:t>Narrowing </a:t>
            </a:r>
            <a:r>
              <a:rPr lang="ko-KR" altLang="en-US" dirty="0"/>
              <a:t>변환이 허용되고</a:t>
            </a:r>
            <a:r>
              <a:rPr lang="en-US" altLang="ko-KR" dirty="0"/>
              <a:t>, </a:t>
            </a:r>
            <a:r>
              <a:rPr lang="ko-KR" altLang="en-US" dirty="0"/>
              <a:t>지정 초기화</a:t>
            </a:r>
            <a:r>
              <a:rPr lang="en-US" altLang="ko-KR" dirty="0"/>
              <a:t>(Designated initializer)</a:t>
            </a:r>
            <a:r>
              <a:rPr lang="ko-KR" altLang="en-US" dirty="0"/>
              <a:t>가 허용되지 않으며</a:t>
            </a:r>
            <a:r>
              <a:rPr lang="en-US" altLang="ko-KR" dirty="0"/>
              <a:t>, </a:t>
            </a:r>
            <a:r>
              <a:rPr lang="ko-KR" altLang="en-US" dirty="0"/>
              <a:t>임시 값이 참조자에 결합되어도 수명이 연장되지 않으며</a:t>
            </a:r>
            <a:r>
              <a:rPr lang="en-US" altLang="ko-KR" dirty="0"/>
              <a:t>, </a:t>
            </a:r>
            <a:r>
              <a:rPr lang="ko-KR" altLang="en-US" dirty="0"/>
              <a:t>중괄호 생략</a:t>
            </a:r>
            <a:r>
              <a:rPr lang="en-US" altLang="ko-KR" dirty="0"/>
              <a:t>(Brace elision)</a:t>
            </a:r>
            <a:r>
              <a:rPr lang="ko-KR" altLang="en-US" dirty="0"/>
              <a:t>이 허용되지 않으며</a:t>
            </a:r>
            <a:r>
              <a:rPr lang="en-US" altLang="ko-KR" dirty="0"/>
              <a:t>, </a:t>
            </a:r>
            <a:r>
              <a:rPr lang="ko-KR" altLang="en-US" dirty="0"/>
              <a:t>초기 값이 없는 요소는 모두 값</a:t>
            </a:r>
            <a:r>
              <a:rPr lang="en-US" altLang="ko-KR" dirty="0"/>
              <a:t> </a:t>
            </a:r>
            <a:r>
              <a:rPr lang="ko-KR" altLang="en-US" dirty="0"/>
              <a:t>초기화된다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C++17 </a:t>
            </a:r>
            <a:r>
              <a:rPr lang="ko-KR" altLang="en-US" dirty="0"/>
              <a:t>이후만 직접 초기화 상황에 대해 </a:t>
            </a:r>
            <a:r>
              <a:rPr lang="en-US" altLang="ko-KR" dirty="0"/>
              <a:t>Copy elision</a:t>
            </a:r>
            <a:r>
              <a:rPr lang="ko-KR" altLang="en-US" dirty="0"/>
              <a:t>이 강제된다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6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vecNumbers</a:t>
            </a:r>
            <a:r>
              <a:rPr lang="en-US" altLang="ko-KR" dirty="0"/>
              <a:t>’</a:t>
            </a:r>
            <a:r>
              <a:rPr lang="ko-KR" altLang="en-US" dirty="0"/>
              <a:t>는 함수 선언이다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</a:t>
            </a:r>
            <a:r>
              <a:rPr lang="ko-KR" altLang="en-US" dirty="0"/>
              <a:t>에서는 모호함이 발생했을 때</a:t>
            </a:r>
            <a:r>
              <a:rPr lang="en-US" altLang="ko-KR" dirty="0"/>
              <a:t>, </a:t>
            </a:r>
            <a:r>
              <a:rPr lang="ko-KR" altLang="en-US" dirty="0"/>
              <a:t>함수 선언을 더 우위에 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454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main </a:t>
            </a:r>
            <a:r>
              <a:rPr lang="ko-KR" altLang="en-US" dirty="0"/>
              <a:t>함수의 각 문장들은 변수 선언이다</a:t>
            </a:r>
            <a:r>
              <a:rPr lang="en-US" altLang="ko-KR" dirty="0"/>
              <a:t>. (M </a:t>
            </a:r>
            <a:r>
              <a:rPr lang="en-US" altLang="ko-KR" dirty="0" err="1"/>
              <a:t>m</a:t>
            </a:r>
            <a:r>
              <a:rPr lang="en-US" altLang="ko-KR" dirty="0"/>
              <a:t>; L n; L l(m); </a:t>
            </a:r>
            <a:r>
              <a:rPr lang="ko-KR" altLang="en-US" dirty="0"/>
              <a:t>과 같다</a:t>
            </a:r>
            <a:r>
              <a:rPr lang="en-US" altLang="ko-KR" dirty="0"/>
              <a:t>.) </a:t>
            </a:r>
            <a:r>
              <a:rPr lang="ko-KR" altLang="en-US" dirty="0"/>
              <a:t>즉</a:t>
            </a:r>
            <a:r>
              <a:rPr lang="en-US" altLang="ko-KR" dirty="0"/>
              <a:t>, L(n)</a:t>
            </a:r>
            <a:r>
              <a:rPr lang="ko-KR" altLang="en-US" dirty="0"/>
              <a:t>은 잘못된 문장이다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</a:t>
            </a:r>
            <a:r>
              <a:rPr lang="ko-KR" altLang="en-US" dirty="0"/>
              <a:t>에서는 모호함이 발생했을 때</a:t>
            </a:r>
            <a:r>
              <a:rPr lang="en-US" altLang="ko-KR" dirty="0"/>
              <a:t>, </a:t>
            </a:r>
            <a:r>
              <a:rPr lang="ko-KR" altLang="en-US" dirty="0"/>
              <a:t>변수 선언을 더 우위에 둔다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75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Type obj = </a:t>
            </a:r>
            <a:r>
              <a:rPr lang="en-US" altLang="ko-KR" dirty="0" err="1"/>
              <a:t>otherObj</a:t>
            </a:r>
            <a:r>
              <a:rPr lang="en-US" altLang="ko-KR" dirty="0"/>
              <a:t>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Type obj = { </a:t>
            </a:r>
            <a:r>
              <a:rPr lang="en-US" altLang="ko-KR" dirty="0" err="1"/>
              <a:t>otherObj</a:t>
            </a:r>
            <a:r>
              <a:rPr lang="en-US" altLang="ko-KR" dirty="0"/>
              <a:t> }; (※ C++11 </a:t>
            </a:r>
            <a:r>
              <a:rPr lang="ko-KR" altLang="en-US" dirty="0"/>
              <a:t>이후부터는 </a:t>
            </a:r>
            <a:r>
              <a:rPr lang="en-US" altLang="ko-KR" dirty="0"/>
              <a:t>List Initialization</a:t>
            </a:r>
            <a:r>
              <a:rPr lang="ko-KR" altLang="en-US" dirty="0"/>
              <a:t>이다</a:t>
            </a:r>
            <a:r>
              <a:rPr lang="en-US" altLang="ko-KR" dirty="0"/>
              <a:t>!)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func</a:t>
            </a:r>
            <a:r>
              <a:rPr lang="en-US" altLang="ko-KR" dirty="0"/>
              <a:t>(obj);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return obj;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throw obj </a:t>
            </a:r>
            <a:r>
              <a:rPr lang="ko-KR" altLang="en-US" dirty="0"/>
              <a:t>또는 </a:t>
            </a:r>
            <a:r>
              <a:rPr lang="en-US" altLang="ko-KR" dirty="0"/>
              <a:t>catch (Type obj)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집합 초기화 도중</a:t>
            </a:r>
            <a:r>
              <a:rPr lang="en-US" altLang="ko-KR" dirty="0"/>
              <a:t>, </a:t>
            </a:r>
            <a:r>
              <a:rPr lang="ko-KR" altLang="en-US" dirty="0"/>
              <a:t>초기 값이 있는 요소를 초기화할 때는 복사 초기화를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1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클래스 초기화 목록에 나타나는 것도 초기화로 간주된다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C++17 </a:t>
            </a:r>
            <a:r>
              <a:rPr lang="ko-KR" altLang="en-US" dirty="0"/>
              <a:t>이후만 복사 초기화 상황에 대해 </a:t>
            </a:r>
            <a:r>
              <a:rPr lang="en-US" altLang="ko-KR" dirty="0"/>
              <a:t>Copy elision</a:t>
            </a:r>
            <a:r>
              <a:rPr lang="ko-KR" altLang="en-US" dirty="0"/>
              <a:t>이 강제된다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관련 있는 타입이란</a:t>
            </a:r>
            <a:r>
              <a:rPr lang="en-US" altLang="ko-KR" dirty="0"/>
              <a:t>, </a:t>
            </a:r>
            <a:r>
              <a:rPr lang="ko-KR" altLang="en-US" dirty="0"/>
              <a:t>동일한 타입이거나 자신의 자식 타입인 경우를 뜻한다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C++17</a:t>
            </a:r>
            <a:r>
              <a:rPr lang="ko-KR" altLang="en-US" dirty="0"/>
              <a:t>까지는</a:t>
            </a:r>
            <a:r>
              <a:rPr lang="en-US" altLang="ko-KR" dirty="0"/>
              <a:t>, 3</a:t>
            </a:r>
            <a:r>
              <a:rPr lang="ko-KR" altLang="en-US" dirty="0"/>
              <a:t>번 경우에 한해</a:t>
            </a:r>
            <a:r>
              <a:rPr lang="en-US" altLang="ko-KR" dirty="0"/>
              <a:t>, </a:t>
            </a:r>
            <a:r>
              <a:rPr lang="ko-KR" altLang="en-US" dirty="0"/>
              <a:t>관련 있는 타입으로 변환된 값을 위 슬라이드의 </a:t>
            </a:r>
            <a:r>
              <a:rPr lang="en-US" altLang="ko-KR" dirty="0"/>
              <a:t>1</a:t>
            </a:r>
            <a:r>
              <a:rPr lang="ko-KR" altLang="en-US" dirty="0"/>
              <a:t>번 상황을 수행하기도 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 때까지는 사용되지 않더라도 접근 가능한 복사</a:t>
            </a:r>
            <a:r>
              <a:rPr lang="en-US" altLang="ko-KR" dirty="0"/>
              <a:t>/</a:t>
            </a:r>
            <a:r>
              <a:rPr lang="ko-KR" altLang="en-US" dirty="0"/>
              <a:t>이동 생성자가 존재해야 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T</a:t>
            </a:r>
            <a:r>
              <a:rPr lang="ko-KR" altLang="en-US" dirty="0"/>
              <a:t>라는 타입을 표현식 </a:t>
            </a:r>
            <a:r>
              <a:rPr lang="en-US" altLang="ko-KR" dirty="0"/>
              <a:t>E</a:t>
            </a:r>
            <a:r>
              <a:rPr lang="ko-KR" altLang="en-US" dirty="0"/>
              <a:t>로 복사 초기화할 수 있으면</a:t>
            </a:r>
            <a:r>
              <a:rPr lang="en-US" altLang="ko-KR" dirty="0"/>
              <a:t>, E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로 암시적 변환이 가능하다고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30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b </a:t>
            </a:r>
            <a:r>
              <a:rPr lang="ko-KR" altLang="en-US" dirty="0"/>
              <a:t>변수의 초기화는 잘못 되었다</a:t>
            </a:r>
            <a:r>
              <a:rPr lang="en-US" altLang="ko-KR" dirty="0"/>
              <a:t>. A</a:t>
            </a:r>
            <a:r>
              <a:rPr lang="ko-KR" altLang="en-US" dirty="0"/>
              <a:t>의 생성자는 </a:t>
            </a:r>
            <a:r>
              <a:rPr lang="en-US" altLang="ko-KR" dirty="0"/>
              <a:t>Explicit</a:t>
            </a:r>
            <a:r>
              <a:rPr lang="ko-KR" altLang="en-US" dirty="0"/>
              <a:t>이다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17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b </a:t>
            </a:r>
            <a:r>
              <a:rPr lang="ko-KR" altLang="en-US" dirty="0"/>
              <a:t>변수와 </a:t>
            </a:r>
            <a:r>
              <a:rPr lang="en-US" altLang="ko-KR" dirty="0"/>
              <a:t>d </a:t>
            </a:r>
            <a:r>
              <a:rPr lang="ko-KR" altLang="en-US" dirty="0"/>
              <a:t>변수의 초기화는 잘못되었다</a:t>
            </a:r>
            <a:r>
              <a:rPr lang="en-US" altLang="ko-KR" dirty="0"/>
              <a:t>. (b</a:t>
            </a:r>
            <a:r>
              <a:rPr lang="ko-KR" altLang="en-US" dirty="0"/>
              <a:t>는 사용자 정의를 </a:t>
            </a:r>
            <a:r>
              <a:rPr lang="en-US" altLang="ko-KR" dirty="0"/>
              <a:t>2</a:t>
            </a:r>
            <a:r>
              <a:rPr lang="ko-KR" altLang="en-US" dirty="0"/>
              <a:t>번 이상 요구하고 있으며</a:t>
            </a:r>
            <a:r>
              <a:rPr lang="en-US" altLang="ko-KR" dirty="0"/>
              <a:t>, d</a:t>
            </a:r>
            <a:r>
              <a:rPr lang="ko-KR" altLang="en-US" dirty="0"/>
              <a:t>는 복사 생성자가 </a:t>
            </a:r>
            <a:r>
              <a:rPr lang="en-US" altLang="ko-KR" dirty="0"/>
              <a:t>explicit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복사 초기화는 </a:t>
            </a:r>
            <a:r>
              <a:rPr lang="en-US" altLang="ko-KR" dirty="0"/>
              <a:t>Non-explicit </a:t>
            </a:r>
            <a:r>
              <a:rPr lang="ko-KR" altLang="en-US" dirty="0"/>
              <a:t>생성자</a:t>
            </a:r>
            <a:r>
              <a:rPr lang="en-US" altLang="ko-KR" dirty="0"/>
              <a:t>/Non-explicit Conversion</a:t>
            </a:r>
            <a:r>
              <a:rPr lang="ko-KR" altLang="en-US" dirty="0"/>
              <a:t>만 고려한다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975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Type obj{ </a:t>
            </a:r>
            <a:r>
              <a:rPr lang="en-US" altLang="ko-KR" dirty="0" err="1"/>
              <a:t>args</a:t>
            </a:r>
            <a:r>
              <a:rPr lang="en-US" altLang="ko-KR" dirty="0"/>
              <a:t>… };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Type{ </a:t>
            </a:r>
            <a:r>
              <a:rPr lang="en-US" altLang="ko-KR" dirty="0" err="1"/>
              <a:t>args</a:t>
            </a:r>
            <a:r>
              <a:rPr lang="en-US" altLang="ko-KR" dirty="0"/>
              <a:t>… };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new Type{ </a:t>
            </a:r>
            <a:r>
              <a:rPr lang="en-US" altLang="ko-KR" dirty="0" err="1"/>
              <a:t>args</a:t>
            </a:r>
            <a:r>
              <a:rPr lang="en-US" altLang="ko-KR" dirty="0"/>
              <a:t>… };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class T { F f{ </a:t>
            </a:r>
            <a:r>
              <a:rPr lang="en-US" altLang="ko-KR" dirty="0" err="1"/>
              <a:t>args</a:t>
            </a:r>
            <a:r>
              <a:rPr lang="en-US" altLang="ko-KR" dirty="0"/>
              <a:t>… }; };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T::T() : f{ </a:t>
            </a:r>
            <a:r>
              <a:rPr lang="en-US" altLang="ko-KR" dirty="0" err="1"/>
              <a:t>args</a:t>
            </a:r>
            <a:r>
              <a:rPr lang="en-US" altLang="ko-KR" dirty="0"/>
              <a:t>… } { … }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집합 초기화 도중</a:t>
            </a:r>
            <a:r>
              <a:rPr lang="en-US" altLang="ko-KR" dirty="0"/>
              <a:t>, </a:t>
            </a:r>
            <a:r>
              <a:rPr lang="ko-KR" altLang="en-US" dirty="0"/>
              <a:t>초기 값이 있는 요소를 초기화할 때는 복사 초기화를 사용한다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903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Type a = { </a:t>
            </a:r>
            <a:r>
              <a:rPr lang="en-US" altLang="ko-KR" dirty="0" err="1"/>
              <a:t>args</a:t>
            </a:r>
            <a:r>
              <a:rPr lang="en-US" altLang="ko-KR" dirty="0"/>
              <a:t>… 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en-US" altLang="ko-KR" dirty="0" err="1"/>
              <a:t>func</a:t>
            </a:r>
            <a:r>
              <a:rPr lang="en-US" altLang="ko-KR" dirty="0"/>
              <a:t>( { </a:t>
            </a:r>
            <a:r>
              <a:rPr lang="en-US" altLang="ko-KR" dirty="0" err="1"/>
              <a:t>args</a:t>
            </a:r>
            <a:r>
              <a:rPr lang="en-US" altLang="ko-KR" dirty="0"/>
              <a:t>… }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 return { </a:t>
            </a:r>
            <a:r>
              <a:rPr lang="en-US" altLang="ko-KR" dirty="0" err="1"/>
              <a:t>args</a:t>
            </a:r>
            <a:r>
              <a:rPr lang="en-US" altLang="ko-KR" dirty="0"/>
              <a:t>… 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obj[ { </a:t>
            </a:r>
            <a:r>
              <a:rPr lang="en-US" altLang="ko-KR" dirty="0" err="1"/>
              <a:t>args</a:t>
            </a:r>
            <a:r>
              <a:rPr lang="en-US" altLang="ko-KR" dirty="0"/>
              <a:t>… } 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5. obj = { </a:t>
            </a:r>
            <a:r>
              <a:rPr lang="en-US" altLang="ko-KR" dirty="0" err="1"/>
              <a:t>args</a:t>
            </a:r>
            <a:r>
              <a:rPr lang="en-US" altLang="ko-KR" dirty="0"/>
              <a:t>…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U( { </a:t>
            </a:r>
            <a:r>
              <a:rPr lang="en-US" altLang="ko-KR" dirty="0" err="1"/>
              <a:t>args</a:t>
            </a:r>
            <a:r>
              <a:rPr lang="en-US" altLang="ko-KR" dirty="0"/>
              <a:t>… } ) (※ </a:t>
            </a:r>
            <a:r>
              <a:rPr lang="ko-KR" altLang="en-US" dirty="0"/>
              <a:t>여기서 </a:t>
            </a:r>
            <a:r>
              <a:rPr lang="en-US" altLang="ko-KR" dirty="0"/>
              <a:t>U</a:t>
            </a:r>
            <a:r>
              <a:rPr lang="ko-KR" altLang="en-US" dirty="0"/>
              <a:t>가 목록 초기화되는 것이 아니라</a:t>
            </a:r>
            <a:r>
              <a:rPr lang="en-US" altLang="ko-KR" dirty="0"/>
              <a:t>, </a:t>
            </a:r>
            <a:r>
              <a:rPr lang="ko-KR" altLang="en-US" dirty="0"/>
              <a:t>변환 연산의 매개변수가 목록 초기화된다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226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복사 목록 초기화는 직접 목록 초기화와 달리 </a:t>
            </a:r>
            <a:r>
              <a:rPr lang="en-US" altLang="ko-KR" dirty="0"/>
              <a:t>Non-explicit </a:t>
            </a:r>
            <a:r>
              <a:rPr lang="ko-KR" altLang="en-US" dirty="0"/>
              <a:t>생성자만 호출 가능하다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Explicit </a:t>
            </a:r>
            <a:r>
              <a:rPr lang="ko-KR" altLang="en-US" dirty="0"/>
              <a:t>생성자도 </a:t>
            </a:r>
            <a:r>
              <a:rPr lang="en-US" altLang="ko-KR" dirty="0"/>
              <a:t>Resolution</a:t>
            </a:r>
            <a:r>
              <a:rPr lang="ko-KR" altLang="en-US" dirty="0"/>
              <a:t>의 고려 대상에 포함은 된다</a:t>
            </a:r>
            <a:r>
              <a:rPr lang="en-US" altLang="ko-KR" dirty="0"/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목록 초기화 시</a:t>
            </a:r>
            <a:r>
              <a:rPr lang="en-US" altLang="ko-KR" dirty="0"/>
              <a:t>, </a:t>
            </a:r>
            <a:r>
              <a:rPr lang="ko-KR" altLang="en-US" dirty="0"/>
              <a:t>중괄호 리스트 요소는 반드시 왼쪽부터 순서대로 평가된다</a:t>
            </a:r>
            <a:r>
              <a:rPr lang="en-US" altLang="ko-KR" dirty="0"/>
              <a:t>. </a:t>
            </a:r>
            <a:r>
              <a:rPr lang="en-US" altLang="ko-KR"/>
              <a:t>(</a:t>
            </a:r>
            <a:r>
              <a:rPr lang="ko-KR" altLang="en-US"/>
              <a:t>함수 </a:t>
            </a:r>
            <a:r>
              <a:rPr lang="ko-KR" altLang="en-US" dirty="0"/>
              <a:t>호출 평가식의 평가 순서를 알 수 없는 것과 대조적이다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7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sz="12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</a:t>
            </a:r>
            <a:r>
              <a:rPr lang="en-US" altLang="ko-KR" sz="1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인자로만 호출 가능한 생성자에는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받는 생성자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매개변수가 </a:t>
            </a:r>
            <a:r>
              <a:rPr lang="en-US" altLang="ko-KR" sz="1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이고 나머지에 기본 인자가 있는 생성자가 있다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생성자가 아니더라도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항상 중괄호 리스트가 있을 때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먼저 </a:t>
            </a:r>
            <a:r>
              <a:rPr lang="en-US" altLang="ko-KR" sz="1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선호한다</a:t>
            </a:r>
            <a:r>
              <a:rPr lang="en-US" altLang="ko-KR" sz="1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50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마지막 내용은 당연하겠지만</a:t>
            </a:r>
            <a:r>
              <a:rPr lang="en-US" altLang="ko-KR" dirty="0"/>
              <a:t>,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 err="1"/>
              <a:t>참조자거나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에 대한</a:t>
            </a:r>
            <a:r>
              <a:rPr lang="en-US" altLang="ko-KR" dirty="0"/>
              <a:t> </a:t>
            </a:r>
            <a:r>
              <a:rPr lang="en-US" altLang="ko-KR" dirty="0" err="1"/>
              <a:t>lvalue</a:t>
            </a:r>
            <a:r>
              <a:rPr lang="ko-KR" altLang="en-US" dirty="0"/>
              <a:t> </a:t>
            </a:r>
            <a:r>
              <a:rPr lang="ko-KR" altLang="en-US" dirty="0" err="1"/>
              <a:t>참조자여야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063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상수 표현식 값이 목표 타입에서 </a:t>
            </a:r>
            <a:r>
              <a:rPr lang="en-US" altLang="ko-KR" dirty="0"/>
              <a:t>“</a:t>
            </a:r>
            <a:r>
              <a:rPr lang="ko-KR" altLang="en-US" dirty="0"/>
              <a:t>정확하게</a:t>
            </a:r>
            <a:r>
              <a:rPr lang="en-US" altLang="ko-KR" dirty="0"/>
              <a:t>” </a:t>
            </a:r>
            <a:r>
              <a:rPr lang="ko-KR" altLang="en-US" dirty="0"/>
              <a:t>표현될 수 있으며</a:t>
            </a:r>
            <a:r>
              <a:rPr lang="en-US" altLang="ko-KR" dirty="0"/>
              <a:t>, </a:t>
            </a:r>
            <a:r>
              <a:rPr lang="ko-KR" altLang="en-US" dirty="0"/>
              <a:t>그 어떠한 </a:t>
            </a:r>
            <a:r>
              <a:rPr lang="en-US" altLang="ko-KR" dirty="0"/>
              <a:t>Overflow</a:t>
            </a:r>
            <a:r>
              <a:rPr lang="ko-KR" altLang="en-US" dirty="0"/>
              <a:t>도 발생하지 않으면 축소 변환이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449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중괄호 리스트에 대한 타입이 없다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타입 추론이 불가능하다</a:t>
            </a:r>
            <a:r>
              <a:rPr lang="en-US" altLang="ko-KR" dirty="0"/>
              <a:t>. (auto</a:t>
            </a:r>
            <a:r>
              <a:rPr lang="ko-KR" altLang="en-US" dirty="0"/>
              <a:t>의 경우는 제외</a:t>
            </a:r>
            <a:r>
              <a:rPr lang="en-US" altLang="ko-KR" dirty="0"/>
              <a:t>. auto </a:t>
            </a:r>
            <a:r>
              <a:rPr lang="ko-KR" altLang="en-US" dirty="0"/>
              <a:t>키워드는 </a:t>
            </a:r>
            <a:r>
              <a:rPr lang="en-US" altLang="ko-KR" dirty="0" err="1"/>
              <a:t>initializer_list</a:t>
            </a:r>
            <a:r>
              <a:rPr lang="ko-KR" altLang="en-US" dirty="0"/>
              <a:t>로 추론한다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C++14 </a:t>
            </a:r>
            <a:r>
              <a:rPr lang="ko-KR" altLang="en-US" dirty="0"/>
              <a:t>이후로 요소가 하나일 경우 해당 요소 타입으로 추론한다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문제점이 없다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‘b’ </a:t>
            </a:r>
            <a:r>
              <a:rPr lang="ko-KR" altLang="en-US" dirty="0"/>
              <a:t>초기화 시 우변에서는 복사 생성자가 호출되고</a:t>
            </a:r>
            <a:r>
              <a:rPr lang="en-US" altLang="ko-KR" dirty="0"/>
              <a:t>, ‘d’</a:t>
            </a:r>
            <a:r>
              <a:rPr lang="ko-KR" altLang="en-US" dirty="0"/>
              <a:t> 초기화 시 우변에서는 </a:t>
            </a:r>
            <a:r>
              <a:rPr lang="en-US" altLang="ko-KR" dirty="0" err="1"/>
              <a:t>initializer_list</a:t>
            </a:r>
            <a:r>
              <a:rPr lang="ko-KR" altLang="en-US" dirty="0"/>
              <a:t>를 받는 생성자가 호출된다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중괄호 리스트가 타입이 없기 때문에</a:t>
            </a:r>
            <a:r>
              <a:rPr lang="en-US" altLang="ko-KR" dirty="0"/>
              <a:t>, Overload Resolution</a:t>
            </a:r>
            <a:r>
              <a:rPr lang="ko-KR" altLang="en-US" dirty="0"/>
              <a:t>이 일어날 때</a:t>
            </a:r>
            <a:r>
              <a:rPr lang="en-US" altLang="ko-KR" dirty="0"/>
              <a:t> </a:t>
            </a:r>
            <a:r>
              <a:rPr lang="ko-KR" altLang="en-US" dirty="0"/>
              <a:t>특별한 규칙을 따르게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12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</a:t>
            </a:r>
            <a:r>
              <a:rPr lang="en-US" altLang="ko-KR" dirty="0"/>
              <a:t>, </a:t>
            </a:r>
            <a:r>
              <a:rPr lang="ko-KR" altLang="en-US" dirty="0"/>
              <a:t>영 초기화</a:t>
            </a:r>
            <a:r>
              <a:rPr lang="en-US" altLang="ko-KR" dirty="0"/>
              <a:t>(Zero-initialization), </a:t>
            </a:r>
            <a:r>
              <a:rPr lang="ko-KR" altLang="en-US" dirty="0"/>
              <a:t>기본 초기화</a:t>
            </a:r>
            <a:r>
              <a:rPr lang="en-US" altLang="ko-KR" dirty="0"/>
              <a:t>(Default initialization), </a:t>
            </a:r>
            <a:r>
              <a:rPr lang="ko-KR" altLang="en-US" dirty="0"/>
              <a:t>정적 초기화</a:t>
            </a:r>
            <a:r>
              <a:rPr lang="en-US" altLang="ko-KR" dirty="0"/>
              <a:t>, </a:t>
            </a:r>
            <a:r>
              <a:rPr lang="ko-KR" altLang="en-US" dirty="0"/>
              <a:t>동적 초기화 등등이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226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int a[];</a:t>
            </a:r>
            <a:r>
              <a:rPr lang="ko-KR" altLang="en-US" dirty="0"/>
              <a:t>를 클래스의 인스턴스 데이터 멤버로 할 수 없다</a:t>
            </a:r>
            <a:r>
              <a:rPr lang="en-US" altLang="ko-KR" dirty="0"/>
              <a:t>. </a:t>
            </a:r>
            <a:r>
              <a:rPr lang="ko-KR" altLang="en-US" dirty="0"/>
              <a:t>불완전 타입이기 때문이다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집합 초기화를 클래스에 적용할 때는 정적 데이터 멤버 </a:t>
            </a:r>
            <a:r>
              <a:rPr lang="en-US" altLang="ko-KR" dirty="0"/>
              <a:t>(+ </a:t>
            </a:r>
            <a:r>
              <a:rPr lang="ko-KR" altLang="en-US" dirty="0"/>
              <a:t>이름이 없는 비트 필드</a:t>
            </a:r>
            <a:r>
              <a:rPr lang="en-US" altLang="ko-KR" dirty="0"/>
              <a:t>)</a:t>
            </a:r>
            <a:r>
              <a:rPr lang="ko-KR" altLang="en-US" dirty="0"/>
              <a:t>가 무시된다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초기 값 수가 초기화 가능한 요소 수보다 많으면</a:t>
            </a:r>
            <a:r>
              <a:rPr lang="en-US" altLang="ko-KR" dirty="0"/>
              <a:t>, </a:t>
            </a:r>
            <a:r>
              <a:rPr lang="ko-KR" altLang="en-US" dirty="0"/>
              <a:t>오류가 발생한다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적으면 나머지 요소들에 대해 빈 리스트 형태로 목록 초기화를 한다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값 초기화를 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공용체에</a:t>
            </a:r>
            <a:r>
              <a:rPr lang="en-US" altLang="ko-KR" dirty="0"/>
              <a:t> </a:t>
            </a:r>
            <a:r>
              <a:rPr lang="ko-KR" altLang="en-US" dirty="0"/>
              <a:t>대해 집합 초기화를 수행하면</a:t>
            </a:r>
            <a:r>
              <a:rPr lang="en-US" altLang="ko-KR" dirty="0"/>
              <a:t>, </a:t>
            </a:r>
            <a:r>
              <a:rPr lang="ko-KR" altLang="en-US" dirty="0"/>
              <a:t>첫 요소만 초기화된다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289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중괄호 생략을 </a:t>
            </a:r>
            <a:r>
              <a:rPr lang="en-US" altLang="ko-KR" dirty="0"/>
              <a:t>Brace elision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요소가 존재하지 않는 집합 타입 요소는 빈 중괄호를 활용할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486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705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당연하게도</a:t>
            </a:r>
            <a:r>
              <a:rPr lang="en-US" altLang="ko-KR" dirty="0"/>
              <a:t>, </a:t>
            </a:r>
            <a:r>
              <a:rPr lang="ko-KR" altLang="en-US" dirty="0"/>
              <a:t>축소 변환은 허용되지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생략된 멤버는 빈 리스트를 통해 목록 초기화된다</a:t>
            </a:r>
            <a:r>
              <a:rPr lang="en-US" altLang="ko-KR" dirty="0"/>
              <a:t>. (</a:t>
            </a:r>
            <a:r>
              <a:rPr lang="ko-KR" altLang="en-US" dirty="0"/>
              <a:t>공용체의 경우 지정자를 하나만 놓을 수 있는데</a:t>
            </a:r>
            <a:r>
              <a:rPr lang="en-US" altLang="ko-KR" dirty="0"/>
              <a:t>, </a:t>
            </a:r>
            <a:r>
              <a:rPr lang="ko-KR" altLang="en-US" dirty="0"/>
              <a:t>지정자에 대응되는 요소로 초기화된다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마지막 사항에 대해서</a:t>
            </a:r>
            <a:r>
              <a:rPr lang="en-US" altLang="ko-KR" dirty="0"/>
              <a:t>, C</a:t>
            </a:r>
            <a:r>
              <a:rPr lang="ko-KR" altLang="en-US" dirty="0"/>
              <a:t>는 모두 허용한다</a:t>
            </a:r>
            <a:r>
              <a:rPr lang="en-US" altLang="ko-KR" dirty="0"/>
              <a:t>. (C</a:t>
            </a:r>
            <a:r>
              <a:rPr lang="ko-KR" altLang="en-US" dirty="0"/>
              <a:t>에서는 지정자와 일반적 초기화 방식의 혼용도 허용한다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060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T&amp; ref = o; </a:t>
            </a:r>
            <a:r>
              <a:rPr lang="ko-KR" altLang="en-US" dirty="0"/>
              <a:t>또는 </a:t>
            </a:r>
            <a:r>
              <a:rPr lang="fr-FR" altLang="ko-KR" dirty="0"/>
              <a:t>T&amp; ref = { arg1, arg2, ... }; </a:t>
            </a:r>
            <a:r>
              <a:rPr lang="ko-KR" altLang="en-US" dirty="0"/>
              <a:t>또는 </a:t>
            </a:r>
            <a:r>
              <a:rPr lang="fr-FR" altLang="ko-KR" dirty="0"/>
              <a:t>T&amp; ref ( object ) ; </a:t>
            </a:r>
            <a:r>
              <a:rPr lang="ko-KR" altLang="en-US" dirty="0"/>
              <a:t>또는 </a:t>
            </a:r>
            <a:r>
              <a:rPr lang="fr-FR" altLang="ko-KR" dirty="0"/>
              <a:t>T&amp; ref { arg1, arg2, ... } 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altLang="ko-KR" dirty="0"/>
              <a:t>T&amp;&amp; ref = object ; </a:t>
            </a:r>
            <a:r>
              <a:rPr lang="ko-KR" altLang="en-US" dirty="0"/>
              <a:t>또는 </a:t>
            </a:r>
            <a:r>
              <a:rPr lang="fr-FR" altLang="ko-KR" dirty="0"/>
              <a:t>T&amp;&amp; ref = { arg1, arg2, ... }; </a:t>
            </a:r>
            <a:r>
              <a:rPr lang="ko-KR" altLang="en-US" dirty="0"/>
              <a:t>또는 </a:t>
            </a:r>
            <a:r>
              <a:rPr lang="fr-FR" altLang="ko-KR" dirty="0"/>
              <a:t>T&amp;&amp; ref ( object ) ; </a:t>
            </a:r>
            <a:r>
              <a:rPr lang="ko-KR" altLang="en-US" dirty="0"/>
              <a:t>또는 </a:t>
            </a:r>
            <a:r>
              <a:rPr lang="fr-FR" altLang="ko-KR" dirty="0"/>
              <a:t>T&amp;&amp; ref { arg1, arg2, ... } ;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fn</a:t>
            </a:r>
            <a:r>
              <a:rPr lang="en-US" altLang="ko-KR" dirty="0"/>
              <a:t> ( object ) </a:t>
            </a:r>
            <a:r>
              <a:rPr lang="ko-KR" altLang="en-US" dirty="0"/>
              <a:t>또는 </a:t>
            </a:r>
            <a:r>
              <a:rPr lang="en-US" altLang="ko-KR" dirty="0" err="1"/>
              <a:t>fn</a:t>
            </a:r>
            <a:r>
              <a:rPr lang="en-US" altLang="ko-KR" dirty="0"/>
              <a:t> ( { arg1, arg2, ... }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284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참조자에 초기 값이 없어도 되는 경우는 매개변수 선언</a:t>
            </a:r>
            <a:r>
              <a:rPr lang="en-US" altLang="ko-KR" dirty="0"/>
              <a:t>, </a:t>
            </a:r>
            <a:r>
              <a:rPr lang="ko-KR" altLang="en-US" dirty="0"/>
              <a:t>반환 타입 선언</a:t>
            </a:r>
            <a:r>
              <a:rPr lang="en-US" altLang="ko-KR" dirty="0"/>
              <a:t>, </a:t>
            </a:r>
            <a:r>
              <a:rPr lang="ko-KR" altLang="en-US" dirty="0"/>
              <a:t>클래스 데이터 멤버 선언</a:t>
            </a:r>
            <a:r>
              <a:rPr lang="en-US" altLang="ko-KR" dirty="0"/>
              <a:t>, extern </a:t>
            </a:r>
            <a:r>
              <a:rPr lang="ko-KR" altLang="en-US" dirty="0"/>
              <a:t>키워드와 함께 선언하는 경우밖에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147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 err="1"/>
              <a:t>참조자</a:t>
            </a:r>
            <a:r>
              <a:rPr lang="ko-KR" altLang="en-US" dirty="0"/>
              <a:t> 유형에 무관하게</a:t>
            </a:r>
            <a:r>
              <a:rPr lang="en-US" altLang="ko-KR" dirty="0"/>
              <a:t>, </a:t>
            </a:r>
            <a:r>
              <a:rPr lang="ko-KR" altLang="en-US" dirty="0"/>
              <a:t>반드시 초기 값은 </a:t>
            </a:r>
            <a:r>
              <a:rPr lang="ko-KR" altLang="en-US" dirty="0" err="1"/>
              <a:t>참조자</a:t>
            </a:r>
            <a:r>
              <a:rPr lang="ko-KR" altLang="en-US" dirty="0"/>
              <a:t> 타입보다 </a:t>
            </a:r>
            <a:r>
              <a:rPr lang="en-US" altLang="ko-KR" dirty="0"/>
              <a:t>Equally or Less cv-qualified</a:t>
            </a:r>
            <a:r>
              <a:rPr lang="ko-KR" altLang="en-US" dirty="0"/>
              <a:t>여야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9844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예외 사항을 일반화해보면</a:t>
            </a:r>
            <a:r>
              <a:rPr lang="en-US" altLang="ko-KR" dirty="0"/>
              <a:t>, </a:t>
            </a:r>
            <a:r>
              <a:rPr lang="ko-KR" altLang="en-US" dirty="0"/>
              <a:t>첫 결합한 참조자가 아닌 이상</a:t>
            </a:r>
            <a:r>
              <a:rPr lang="en-US" altLang="ko-KR" dirty="0"/>
              <a:t>, </a:t>
            </a:r>
            <a:r>
              <a:rPr lang="ko-KR" altLang="en-US" dirty="0"/>
              <a:t>다른 참조자에 임시 객체를 전달하더라도 수명이 연장되지 않음을 알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C++14</a:t>
            </a:r>
            <a:r>
              <a:rPr lang="ko-KR" altLang="en-US" dirty="0"/>
              <a:t>까지는</a:t>
            </a:r>
            <a:r>
              <a:rPr lang="en-US" altLang="ko-KR" dirty="0"/>
              <a:t>, </a:t>
            </a:r>
            <a:r>
              <a:rPr lang="ko-KR" altLang="en-US" dirty="0"/>
              <a:t>생성자 초기화 목록에서 참조자와 결합한 임시 객체는 생성자가 끝날 때까지 유효했다</a:t>
            </a:r>
            <a:r>
              <a:rPr lang="en-US" altLang="ko-KR" dirty="0"/>
              <a:t>. (</a:t>
            </a:r>
            <a:r>
              <a:rPr lang="ko-KR" altLang="en-US" dirty="0"/>
              <a:t>그 이후는 생성자 호출 표현식이 끝날 때까지 유효하다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092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‘b’ </a:t>
            </a:r>
            <a:r>
              <a:rPr lang="ko-KR" altLang="en-US" dirty="0"/>
              <a:t>객체 속의 </a:t>
            </a:r>
            <a:r>
              <a:rPr lang="en-US" altLang="ko-KR" dirty="0"/>
              <a:t>Pair</a:t>
            </a:r>
            <a:r>
              <a:rPr lang="ko-KR" altLang="en-US" dirty="0"/>
              <a:t>는 </a:t>
            </a:r>
            <a:r>
              <a:rPr lang="en-US" altLang="ko-KR" dirty="0"/>
              <a:t>Dangling Reference</a:t>
            </a:r>
            <a:r>
              <a:rPr lang="ko-KR" altLang="en-US" dirty="0"/>
              <a:t>이다</a:t>
            </a:r>
            <a:r>
              <a:rPr lang="en-US" altLang="ko-KR" dirty="0"/>
              <a:t>. new </a:t>
            </a:r>
            <a:r>
              <a:rPr lang="ko-KR" altLang="en-US" dirty="0"/>
              <a:t>표현식이 끝나면 </a:t>
            </a:r>
            <a:r>
              <a:rPr lang="en-US" altLang="ko-KR" dirty="0"/>
              <a:t>Pair</a:t>
            </a:r>
            <a:r>
              <a:rPr lang="ko-KR" altLang="en-US" dirty="0"/>
              <a:t>가 사라진다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‘ref’</a:t>
            </a:r>
            <a:r>
              <a:rPr lang="ko-KR" altLang="en-US" dirty="0"/>
              <a:t>도 </a:t>
            </a:r>
            <a:r>
              <a:rPr lang="en-US" altLang="ko-KR" dirty="0"/>
              <a:t>Dangling Reference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표현식 끝의 세미콜론이 지나면 임시 </a:t>
            </a:r>
            <a:r>
              <a:rPr lang="en-US" altLang="ko-KR" dirty="0" err="1"/>
              <a:t>ofstream</a:t>
            </a:r>
            <a:r>
              <a:rPr lang="en-US" altLang="ko-KR" dirty="0"/>
              <a:t> </a:t>
            </a:r>
            <a:r>
              <a:rPr lang="ko-KR" altLang="en-US" dirty="0"/>
              <a:t>객체가 사라진다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10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15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36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불가능하다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“</a:t>
            </a:r>
            <a:r>
              <a:rPr lang="ko-KR" altLang="en-US" dirty="0"/>
              <a:t>사용자가 제공한</a:t>
            </a:r>
            <a:r>
              <a:rPr lang="en-US" altLang="ko-KR" dirty="0"/>
              <a:t>” </a:t>
            </a:r>
            <a:r>
              <a:rPr lang="ko-KR" altLang="en-US" dirty="0"/>
              <a:t>기본 생성자가 있는 클래스 타입에 한해서 가능하다</a:t>
            </a:r>
            <a:r>
              <a:rPr lang="en-US" altLang="ko-KR" dirty="0"/>
              <a:t>. (</a:t>
            </a:r>
            <a:r>
              <a:rPr lang="ko-KR" altLang="en-US" dirty="0"/>
              <a:t>사실 수정된 표준에 의하면 클래스 타입이기만 하면 되지만</a:t>
            </a:r>
            <a:r>
              <a:rPr lang="en-US" altLang="ko-KR" dirty="0"/>
              <a:t>, POD </a:t>
            </a:r>
            <a:r>
              <a:rPr lang="ko-KR" altLang="en-US" dirty="0"/>
              <a:t>타입과 구분이 가지 않는다는 문제점이 있다</a:t>
            </a:r>
            <a:r>
              <a:rPr lang="en-US" altLang="ko-KR" dirty="0"/>
              <a:t>. POD </a:t>
            </a:r>
            <a:r>
              <a:rPr lang="ko-KR" altLang="en-US" dirty="0"/>
              <a:t>타입은 기본 초기화시 아무런 작업도 수행하지 않는다</a:t>
            </a:r>
            <a:r>
              <a:rPr lang="en-US" altLang="ko-KR" dirty="0"/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기본 생성자는 여러 개일 수 있다</a:t>
            </a:r>
            <a:r>
              <a:rPr lang="en-US" altLang="ko-KR" dirty="0"/>
              <a:t>. </a:t>
            </a:r>
            <a:r>
              <a:rPr lang="ko-KR" altLang="en-US" dirty="0"/>
              <a:t>모든 매개변수에 기본 인자가 있는 생성자가 있으면</a:t>
            </a:r>
            <a:r>
              <a:rPr lang="en-US" altLang="ko-KR" dirty="0"/>
              <a:t>, </a:t>
            </a:r>
            <a:r>
              <a:rPr lang="ko-KR" altLang="en-US" dirty="0"/>
              <a:t>기본 생성자가 여러 개일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사용하려는 순간 모호함이 발생할 수 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static/thread-local object</a:t>
            </a:r>
            <a:r>
              <a:rPr lang="ko-KR" altLang="en-US" dirty="0"/>
              <a:t>들은 영 초기화가 이루어진다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0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미정의이다</a:t>
            </a:r>
            <a:r>
              <a:rPr lang="en-US" altLang="ko-KR" dirty="0"/>
              <a:t>. </a:t>
            </a:r>
            <a:r>
              <a:rPr lang="ko-KR" altLang="en-US" dirty="0"/>
              <a:t>다음 슬라이드를 참고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(“y = x” </a:t>
            </a:r>
            <a:r>
              <a:rPr lang="ko-KR" altLang="en-US" dirty="0"/>
              <a:t>자체로도 </a:t>
            </a:r>
            <a:r>
              <a:rPr lang="ko-KR" altLang="en-US" dirty="0" err="1"/>
              <a:t>미정의이며</a:t>
            </a:r>
            <a:r>
              <a:rPr lang="en-US" altLang="ko-KR" dirty="0"/>
              <a:t>, </a:t>
            </a:r>
            <a:r>
              <a:rPr lang="en-US" altLang="ko-KR" dirty="0" err="1"/>
              <a:t>Func</a:t>
            </a:r>
            <a:r>
              <a:rPr lang="en-US" altLang="ko-KR" dirty="0"/>
              <a:t>(true)</a:t>
            </a:r>
            <a:r>
              <a:rPr lang="ko-KR" altLang="en-US" dirty="0"/>
              <a:t>를 호출하는 순간 미정의이다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Func</a:t>
            </a:r>
            <a:r>
              <a:rPr lang="en-US" altLang="ko-KR" dirty="0"/>
              <a:t>(false)</a:t>
            </a:r>
            <a:r>
              <a:rPr lang="ko-KR" altLang="en-US" dirty="0"/>
              <a:t>는 미정의가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57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C++</a:t>
            </a:r>
            <a:r>
              <a:rPr lang="ko-KR" altLang="en-US" dirty="0"/>
              <a:t>에서는 어떤 객체를 </a:t>
            </a:r>
            <a:r>
              <a:rPr lang="en-US" altLang="ko-KR" dirty="0"/>
              <a:t>X </a:t>
            </a:r>
            <a:r>
              <a:rPr lang="ko-KR" altLang="en-US" dirty="0"/>
              <a:t>주소에서 시작하는 </a:t>
            </a:r>
            <a:r>
              <a:rPr lang="en-US" altLang="ko-KR" dirty="0"/>
              <a:t>unsigned char </a:t>
            </a:r>
            <a:r>
              <a:rPr lang="ko-KR" altLang="en-US" dirty="0"/>
              <a:t>값이 </a:t>
            </a:r>
            <a:r>
              <a:rPr lang="en-US" altLang="ko-KR" dirty="0" err="1"/>
              <a:t>sizeof</a:t>
            </a:r>
            <a:r>
              <a:rPr lang="en-US" altLang="ko-KR" dirty="0"/>
              <a:t>(T) </a:t>
            </a:r>
            <a:r>
              <a:rPr lang="ko-KR" altLang="en-US" dirty="0"/>
              <a:t>길이의 </a:t>
            </a:r>
            <a:r>
              <a:rPr lang="en-US" altLang="ko-KR" dirty="0"/>
              <a:t>Sequence</a:t>
            </a:r>
            <a:r>
              <a:rPr lang="ko-KR" altLang="en-US" dirty="0"/>
              <a:t>로 표현한다</a:t>
            </a:r>
            <a:r>
              <a:rPr lang="en-US" altLang="ko-KR" dirty="0"/>
              <a:t>. (</a:t>
            </a:r>
            <a:r>
              <a:rPr lang="ko-KR" altLang="en-US" dirty="0"/>
              <a:t>이를 </a:t>
            </a:r>
            <a:r>
              <a:rPr lang="en-US" altLang="ko-KR" dirty="0"/>
              <a:t>Object representation</a:t>
            </a:r>
            <a:r>
              <a:rPr lang="ko-KR" altLang="en-US" dirty="0"/>
              <a:t>이라 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unsigned char</a:t>
            </a:r>
            <a:r>
              <a:rPr lang="ko-KR" altLang="en-US" dirty="0"/>
              <a:t>와 </a:t>
            </a:r>
            <a:r>
              <a:rPr lang="en-US" altLang="ko-KR" dirty="0"/>
              <a:t>std::byte</a:t>
            </a:r>
            <a:r>
              <a:rPr lang="ko-KR" altLang="en-US" dirty="0"/>
              <a:t>는 메모리와 아주 밀접한 관련이 있는 타입이다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C++17 </a:t>
            </a:r>
            <a:r>
              <a:rPr lang="ko-KR" altLang="en-US" dirty="0"/>
              <a:t>이후에는 예외사항이 </a:t>
            </a:r>
            <a:r>
              <a:rPr lang="en-US" altLang="ko-KR" dirty="0"/>
              <a:t>std::byte </a:t>
            </a:r>
            <a:r>
              <a:rPr lang="ko-KR" altLang="en-US" dirty="0"/>
              <a:t>타입에 대해서도 적용된다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타입 </a:t>
            </a:r>
            <a:r>
              <a:rPr lang="en-US" altLang="ko-KR" dirty="0"/>
              <a:t>T </a:t>
            </a:r>
            <a:r>
              <a:rPr lang="ko-KR" altLang="en-US" dirty="0"/>
              <a:t>객체의 값을 담는 비트들의 집합을 객체의 </a:t>
            </a:r>
            <a:r>
              <a:rPr lang="en-US" altLang="ko-KR" dirty="0"/>
              <a:t>Value Representation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C++11</a:t>
            </a:r>
            <a:r>
              <a:rPr lang="ko-KR" altLang="en-US" dirty="0"/>
              <a:t>까지는</a:t>
            </a:r>
            <a:r>
              <a:rPr lang="en-US" altLang="ko-KR" dirty="0"/>
              <a:t>, cv-qualified </a:t>
            </a:r>
            <a:r>
              <a:rPr lang="ko-KR" altLang="en-US" dirty="0"/>
              <a:t>타입에 대해서도</a:t>
            </a:r>
            <a:r>
              <a:rPr lang="en-US" altLang="ko-KR" dirty="0"/>
              <a:t>, cv-unqualified</a:t>
            </a:r>
            <a:r>
              <a:rPr lang="ko-KR" altLang="en-US" dirty="0"/>
              <a:t> 타입을 통해 기본 초기화를 수행했다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05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빈 중괄호에 대해 목록 초기화가 발생할 때는</a:t>
            </a:r>
            <a:r>
              <a:rPr lang="en-US" altLang="ko-KR" dirty="0"/>
              <a:t>, std::</a:t>
            </a:r>
            <a:r>
              <a:rPr lang="en-US" altLang="ko-KR" dirty="0" err="1"/>
              <a:t>initializer_list</a:t>
            </a:r>
            <a:r>
              <a:rPr lang="ko-KR" altLang="en-US" dirty="0"/>
              <a:t>를 받는 생성자가 있어야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A a(); </a:t>
            </a:r>
            <a:r>
              <a:rPr lang="ko-KR" altLang="en-US" dirty="0"/>
              <a:t>는 허용되지 않는다</a:t>
            </a:r>
            <a:r>
              <a:rPr lang="en-US" altLang="ko-KR" dirty="0"/>
              <a:t>. (</a:t>
            </a:r>
            <a:r>
              <a:rPr lang="ko-KR" altLang="en-US" dirty="0"/>
              <a:t>함수 선언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27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19 - Initialization)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Value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초기화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결과는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생성자가 사용자가 제공한 것이거나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삭제되거나 없는 경우에는 객체는 기본 초기화된다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기본 생성자가 존재할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 대해 영 초기화를 수행한 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Trivial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 않은 기본 생성자가 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존재하는 경우에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한해서 기본 초기화한다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9035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6633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 타입에 대해서는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배열의 모든 요소들에 대해 값 초기화를 수행한다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F4AB20-4A08-4AB0-B481-ACCE7648C35F}"/>
              </a:ext>
            </a:extLst>
          </p:cNvPr>
          <p:cNvCxnSpPr/>
          <p:nvPr/>
        </p:nvCxnSpPr>
        <p:spPr>
          <a:xfrm>
            <a:off x="886408" y="46730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599EEE-01A5-41A4-A216-8C7B6C58717C}"/>
              </a:ext>
            </a:extLst>
          </p:cNvPr>
          <p:cNvSpPr txBox="1"/>
          <p:nvPr/>
        </p:nvSpPr>
        <p:spPr>
          <a:xfrm>
            <a:off x="1601756" y="44329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 외 경우에는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 대해 영 초기화를 수행한다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8D734-1F52-4942-A67C-5645FABDB5CE}"/>
              </a:ext>
            </a:extLst>
          </p:cNvPr>
          <p:cNvSpPr txBox="1"/>
          <p:nvPr/>
        </p:nvSpPr>
        <p:spPr>
          <a:xfrm>
            <a:off x="279917" y="5202480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참조자는 값 초기화가 가능할까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3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Value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C++11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이후로는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합성 기본 생성자에 의한 영 초기화는 클래스 타입인 데이터 멤버에도 적용된다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A56B47-1CD8-40E7-B817-58B95D108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33" y="2585987"/>
            <a:ext cx="5620534" cy="4058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EDB401-CA2F-46F5-8692-F08F3A21AC07}"/>
              </a:ext>
            </a:extLst>
          </p:cNvPr>
          <p:cNvSpPr txBox="1"/>
          <p:nvPr/>
        </p:nvSpPr>
        <p:spPr>
          <a:xfrm>
            <a:off x="279917" y="1754859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Zero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객체의 초기 값을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으로 설정하는 초기화 방식을 영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(Zero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초기화가 아닌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지역적 저장소 기간을 가지는 모든 이름 있는 변수에 대해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초기화보다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선행되어 영 초기화가 발생한다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31339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8937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 배열에 짧은 문자열을 대입할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배열의 나머지 공간은 모두 영 초기화된다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9035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66333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 초기화의 일부분으로써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영 초기화가 수행된다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9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Zero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영 초기화의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스칼라 타입의 객체 초기 값은 정수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“0”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해당 타입으로 변환한 것과 같다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타입의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기초 클래스 멤버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멤버가 영 초기화 되며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Padding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비트 값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초기화 수행 시점에서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생성자는 고려되지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9035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66333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공용체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타입의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첫 이름 있는 멤버가 영 초기화되며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Padding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비트 값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으로 초기화된다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459C4F-F142-49E2-955F-FD047EE6152C}"/>
              </a:ext>
            </a:extLst>
          </p:cNvPr>
          <p:cNvCxnSpPr/>
          <p:nvPr/>
        </p:nvCxnSpPr>
        <p:spPr>
          <a:xfrm>
            <a:off x="886408" y="46730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58D079-E51A-452B-86C0-4CF730763525}"/>
              </a:ext>
            </a:extLst>
          </p:cNvPr>
          <p:cNvSpPr txBox="1"/>
          <p:nvPr/>
        </p:nvSpPr>
        <p:spPr>
          <a:xfrm>
            <a:off x="1601756" y="44329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 타입의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요소가 영 초기화된다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07058E-FE7A-4470-A416-086DE982E3D9}"/>
              </a:ext>
            </a:extLst>
          </p:cNvPr>
          <p:cNvCxnSpPr/>
          <p:nvPr/>
        </p:nvCxnSpPr>
        <p:spPr>
          <a:xfrm>
            <a:off x="886408" y="544264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3D2FC8-4839-448E-8069-9B6AE668C24C}"/>
              </a:ext>
            </a:extLst>
          </p:cNvPr>
          <p:cNvSpPr txBox="1"/>
          <p:nvPr/>
        </p:nvSpPr>
        <p:spPr>
          <a:xfrm>
            <a:off x="1601756" y="520248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 타입의 경우에는 아무 일도 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01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4. Zero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994566-4AC6-4887-9EFA-4A4240AB8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676" y="1754859"/>
            <a:ext cx="5978449" cy="44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Direct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명시적인 생성자 인자로 객체를 초기화하는 것을 직접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(Direct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개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이상의 표현식 리스트가 들어있는 괄호를 통해 초기화를 수행할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비클래스 타입의 객체를 표현식 하나가 들어간 중괄호로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함수적 캐스팅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괄호로 묶인 표현식 리스트로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임시 객체를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715CA3-D296-4E63-A607-90178178B0C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DD1CAE-AB21-41E0-9053-AD7A43F9FD9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static_cast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표현식으로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임시 객체를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67BCC9-72BF-41B0-994D-F6A2BBC30F3B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E5435-9165-4CFF-8C53-71CEF2DF5D41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이상의 표현식 리스트가 포함된 괄호가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new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표현식에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존재할 때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초기화가 발생한다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74F119-9704-478D-A7EA-FF68D7000BBE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87AED4-568D-47AD-89D0-A989662BCDA8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목록에서 괄호로 묶인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 리스트로 멤버를 초기화하는 경우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초기화가 발생한다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Direct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초기화의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타입의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초기화하기 위해 가장 일치하는 생성자가 호출된다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타입은 직접 초기화를 허용하지 않는다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(C++20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까지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DEC8C6-E994-4C3A-91D3-EF647EBEF5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B7F7B0-F62C-4C8F-A2E9-EF42BD68247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비클래스 타입을 클래스 타입으로 초기화하려 하는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가능한 변환을 찾아 변환을 수행한다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FCE55C-8053-4B3B-A922-367727AE0F40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1750DA-943F-4B1C-960B-F614094B34A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동일한 클래스 타입 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 자체가 객체를 초기화하는 데 사용된다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C5945E5-109A-488F-AC2C-34A99552A1B7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3505E7-2F13-47CD-A088-A6FBA2384751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nullptr_t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변환하려고 하는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false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5019B4-7CC6-4A45-86FB-7FC60BDD06CC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589979-1A0D-4CF1-9251-5B0B455228F9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 경우에는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정의된 변환을 사용해서 객체를 초기화한다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9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24" grpId="0"/>
      <p:bldP spid="26" grpId="0"/>
      <p:bldP spid="28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Direct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712A5-4895-4C47-A088-7D09FFD63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9" y="1754859"/>
            <a:ext cx="822122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Direct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3A896-FA56-4319-9B1B-A9DBBD57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934" y="1754859"/>
            <a:ext cx="6684131" cy="4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Copy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통해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초기화하는 것을 복사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(Copy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비참조자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이름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변수와 대입 기호를 함께 초기 값으로 사용할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스칼라 타입의 이름 있는 변수를 중괄호로 감싸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 기호와 함께 초기 값으로 사용할 때 발생한다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(C++11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값으로 인자를 전달할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715CA3-D296-4E63-A607-90178178B0C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DD1CAE-AB21-41E0-9053-AD7A43F9FD9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값으로 반환할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67BCC9-72BF-41B0-994D-F6A2BBC30F3B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E5435-9165-4CFF-8C53-71CEF2DF5D41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throw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하거나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값으로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경우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6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만들면서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 값을 지정하는 것을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F8521-A715-4774-8F0B-AB000E8ACD79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대입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(Assignment)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객체의 현재 값을 지우고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새로운 값으로 바꾸는 과정을 말한다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초기화와는 다른 과정이며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C++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초기화와 대입 개념을 구분해서 생각하는 것이 중요하다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FE397-6576-466B-B8F9-DC80D4433099}"/>
              </a:ext>
            </a:extLst>
          </p:cNvPr>
          <p:cNvSpPr txBox="1"/>
          <p:nvPr/>
        </p:nvSpPr>
        <p:spPr>
          <a:xfrm>
            <a:off x="279917" y="335556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 호출 중에도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매개변수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값에 대해서 초기화가 발생한다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CF0A9-0C5D-4FA5-9825-1F129855D7BE}"/>
              </a:ext>
            </a:extLst>
          </p:cNvPr>
          <p:cNvSpPr txBox="1"/>
          <p:nvPr/>
        </p:nvSpPr>
        <p:spPr>
          <a:xfrm>
            <a:off x="279917" y="418668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(Declarator)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표현식과 함께 값이 제공될 때만 명시적인 초기화로 간주한다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21E8EE-9B25-4669-B7EF-8385A0934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816" y="5017816"/>
            <a:ext cx="4364368" cy="16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Copy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초기화의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동일한 클래스 타입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 자체가 객체를 초기화하는 데 사용된다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관련 있는 클래스 타입일 경우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Non-explicit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생성자 중 가장 잘 맞는 생성자가 호출된다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DEC8C6-E994-4C3A-91D3-EF647EBEF5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B7F7B0-F62C-4C8F-A2E9-EF42BD68247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관련 없는 타입일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잘 맞는 변환을 통해 관련 있는 타입으로 변환한 후 직접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FCE55C-8053-4B3B-A922-367727AE0F40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1750DA-943F-4B1C-960B-F614094B34A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 경우에는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정의된 변환을 사용해서 객체를 초기화한다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24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Copy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92C0E-B06D-49E7-A4A1-35797DC2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023" y="1754859"/>
            <a:ext cx="5613756" cy="45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Copy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A8D7C-9587-4446-8778-770D8EAB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391" y="1754859"/>
            <a:ext cx="7345019" cy="44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중괄호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리스트로 객체를 초기화하는 방식을 목록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(List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이름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변수를 중괄호 리스트로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익명의 임시 객체를 중괄호 리스트로 초기화할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목록 초기화가 발생한다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표현식과 함께 중괄호 리스트 초기 값을 사용할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715CA3-D296-4E63-A607-90178178B0C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DD1CAE-AB21-41E0-9053-AD7A43F9FD9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데이터 멤버를 중괄호 리스트로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67BCC9-72BF-41B0-994D-F6A2BBC30F3B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E5435-9165-4CFF-8C53-71CEF2DF5D41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목록에서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멤버를 중괄호 리스트로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FA89B4-FEBD-4059-B392-65007EDAEB35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16A56F-1DDE-4196-980A-6E5B1EE76916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 경우를 직접 목록 초기화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(Direct-list initialization)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중괄호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리스트로 객체를 초기화하는 방식을 목록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(List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이름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변수를 대입 기호 다음에 나오는 중괄호 리스트로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인자로 중괄호 리스트가 사용되었을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대해 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반환문에 중괄호 리스트가 사용되었을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객체에 대해 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715CA3-D296-4E63-A607-90178178B0C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DD1CAE-AB21-41E0-9053-AD7A43F9FD9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 연산자에 중괄호 리스트가 사용되었을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매개변수에 대해 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67BCC9-72BF-41B0-994D-F6A2BBC30F3B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E5435-9165-4CFF-8C53-71CEF2DF5D41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연산자에 중괄호 리스트가 사용되었을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매개변수에 대해 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FA89B4-FEBD-4059-B392-65007EDAEB35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16A56F-1DDE-4196-980A-6E5B1EE76916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함수형 캐스팅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생성자 호출 도중 인자에 중괄호 리스트가 사용되었을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5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중괄호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리스트로 객체를 초기화하는 방식을 목록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(List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라고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내에서 데이터 멤버를 대입 기호 다음에 나오는 중괄호 리스트로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목록 초기화를 제외한 해당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7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 경우를 복사 목록 초기화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(Copy-list initialization)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FFFC38-BF42-4ED4-B291-FEF60B0D458D}"/>
              </a:ext>
            </a:extLst>
          </p:cNvPr>
          <p:cNvSpPr txBox="1"/>
          <p:nvPr/>
        </p:nvSpPr>
        <p:spPr>
          <a:xfrm>
            <a:off x="279917" y="3294005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목록 초기화와 복사 목록 초기화의 차이점은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8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초기화의 결과는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타입이고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중괄호 리스트에 관련 타입 요소 하나만 있다면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문자 배열이고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중괄호 리스트에 문자열 하나만 있다면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집합 타입이고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 요소가 여러 개 존재할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67BCC9-72BF-41B0-994D-F6A2BBC30F3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E5435-9165-4CFF-8C53-71CEF2DF5D4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인스턴스화된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FA89B4-FEBD-4059-B392-65007EDAEB35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16A56F-1DDE-4196-980A-6E5B1EE7691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 대해서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인자로만 호출 가능한 생성자 중 일치하는 것을 찾아 호출한다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7F43472-A8A6-4C94-85DE-57CC1669C866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5258F6-6795-4F0F-9467-FC828BF3ED98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리스트가 비어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있다면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초기화가 수행된다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2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22" grpId="0"/>
      <p:bldP spid="24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초기화의 결과는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 대해서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(Match)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생성자가 없을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 요소를 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인자로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간주하여 가장 일치하는 생성자를 찾아 호출한다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축소 변환은 허용되지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E3AF2-F549-4129-9F79-AE6D963ED7EA}"/>
              </a:ext>
            </a:extLst>
          </p:cNvPr>
          <p:cNvCxnSpPr/>
          <p:nvPr/>
        </p:nvCxnSpPr>
        <p:spPr>
          <a:xfrm>
            <a:off x="886408" y="313405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CC4435-620E-4ACA-B8D1-3B1E0C8E1758}"/>
              </a:ext>
            </a:extLst>
          </p:cNvPr>
          <p:cNvSpPr txBox="1"/>
          <p:nvPr/>
        </p:nvSpPr>
        <p:spPr>
          <a:xfrm>
            <a:off x="1601756" y="2893895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 타입에 대해서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 하나의 요소만 존재하고 요소에서 기반 타입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(Underlying type)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으로의 변환이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축소 변환이 아니고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목록 초기화인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 객체는 변환 값으로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1AAEEC-FF04-44C9-B59A-F07C598A0AC5}"/>
              </a:ext>
            </a:extLst>
          </p:cNvPr>
          <p:cNvCxnSpPr/>
          <p:nvPr/>
        </p:nvCxnSpPr>
        <p:spPr>
          <a:xfrm>
            <a:off x="886408" y="427309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4AB125-0AAD-4B6B-8472-EB83CB8CDA24}"/>
              </a:ext>
            </a:extLst>
          </p:cNvPr>
          <p:cNvSpPr txBox="1"/>
          <p:nvPr/>
        </p:nvSpPr>
        <p:spPr>
          <a:xfrm>
            <a:off x="1601756" y="403293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 하나의 요소만 존재하고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클래스 타입이 아니거나 요소 타입과 관련 있는 참조 타입일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초기화가 일어난다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축소 변환은 허용되지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C0C942-8188-4027-9952-C047279180E3}"/>
              </a:ext>
            </a:extLst>
          </p:cNvPr>
          <p:cNvCxnSpPr/>
          <p:nvPr/>
        </p:nvCxnSpPr>
        <p:spPr>
          <a:xfrm>
            <a:off x="886408" y="54121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47D30E-C286-4C54-9157-EF2D422C70F8}"/>
              </a:ext>
            </a:extLst>
          </p:cNvPr>
          <p:cNvSpPr txBox="1"/>
          <p:nvPr/>
        </p:nvSpPr>
        <p:spPr>
          <a:xfrm>
            <a:off x="1601756" y="51719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요소 타입과 관련이 없는 참조 타입일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임시 객체에 대해 목록 초기화가 일어난다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8" grpId="0"/>
      <p:bldP spid="26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아래에 해당하는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변환을 축소 변환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(Narrowing conversion)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 소수점형 타입에서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정수형 타입으로의 변환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 double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double, float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으로의 변환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53A495-7BE0-457E-B36B-BBDB33A22AC5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842B02-52C2-439D-AFBA-3D79C4D0E814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</a:t>
            </a:r>
            <a:r>
              <a:rPr lang="en-US" altLang="ko-KR" sz="2400" noProof="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ouble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float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으로의 변환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62D24E-1C04-464B-B118-0E195C07CF6D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25DEC2-B939-4B58-A96D-2658B7AF540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정수형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타입에서 부동 소수점형 타입으로의 변환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DE2766-002F-412D-8366-B97E6D93AA33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F06774-B691-43A6-A751-2998CBD9F2B3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정수형 타입에서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타입의 모든 값을 표현할 수 없는 정수형 타입으로의 변환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72EB9-AD70-470F-8AF3-13C170766DAE}"/>
              </a:ext>
            </a:extLst>
          </p:cNvPr>
          <p:cNvSpPr txBox="1"/>
          <p:nvPr/>
        </p:nvSpPr>
        <p:spPr>
          <a:xfrm>
            <a:off x="279917" y="5598480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초기화에서는 축소 변환에 해당하는 암시적 변환을 금지한다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5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List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목록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초기화에 쓰이는 중괄호 리스트는 표현식이 아니다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중괄호 리스트가 표현식이 아니라는 것은 무엇을 의미할까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A01EBB-43C8-46C3-851A-C5941EFC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902" y="3355560"/>
            <a:ext cx="5356195" cy="33468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60D35D-B737-437F-BA51-C562A04B028D}"/>
              </a:ext>
            </a:extLst>
          </p:cNvPr>
          <p:cNvSpPr txBox="1"/>
          <p:nvPr/>
        </p:nvSpPr>
        <p:spPr>
          <a:xfrm>
            <a:off x="279918" y="252443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7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에는 아래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항목을 포함하는 다양한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초기화 방식들이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 초기화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(Value initialization)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초기화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(Copy initialization)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목록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(List initialization)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B08FB-71C7-4275-A1A2-2559FBC83C9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21CBEC-7DD8-413D-BFF4-8777EEAE9F1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집계 초기화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(Aggregate initialization)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481DAF-E821-482A-837E-7131C60A68B1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99877D-F62F-4D87-8620-E5A7B0644CFA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 초기화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(Reference initialization)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8F5B37-FC7C-4337-ABD4-4C6FC96FA370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6BC749-8737-4F43-B5A3-3E3439E940A2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초기화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(Direct initialization)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1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5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Aggregate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중괄호 리스트를 사용하여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집합 타입을 초기화하는 작업을 집합 초기화라고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초기화는 목록 초기화나 직접 초기화 형태로 수행된다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39081-2F62-41CF-A2C5-AC8A77C94FB5}"/>
              </a:ext>
            </a:extLst>
          </p:cNvPr>
          <p:cNvSpPr txBox="1"/>
          <p:nvPr/>
        </p:nvSpPr>
        <p:spPr>
          <a:xfrm>
            <a:off x="279918" y="252443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집합 초기화의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2DCBC3-C40B-429E-82A6-59BAFB21ABFE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18AE43-B14D-411D-AD00-B3ABA1178CE7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객체 내 요소들은 초기 값 리스트를 통해 복사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E004537-0C9E-4F95-A9B0-41A2C9EAE60F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3F9206-7761-4974-AD81-550F6923BB6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 형태가 아니고 초기 값이 표현식일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값에 대해 요소로의 암시적 변환이 허용된다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9D39C2-AE80-456D-B578-3A149301AB0C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E8FD26-E81C-41A6-9FF4-B1BB684A7B98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 중괄호 리스트가 또 있을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요소에 대해서 목록 초기화가 일어난다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재귀적 집합 초기화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93798A-2653-43E3-8F5B-802CB28FD3BF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60D3C5-0FCB-43FF-B351-07C46D7C4D44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대상이 알 수 없는 크기의 배열일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배열의 크기는 리스트 값의 수로 결정된다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7" grpId="0"/>
      <p:bldP spid="19" grpId="0"/>
      <p:bldP spid="23" grpId="0"/>
      <p:bldP spid="26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Aggregate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집합 초기화가 목록 초기화 형태로 수행될 경우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리스트 내 중첩되는 중괄호는 생략할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328F89-FA04-4A23-8D0F-2A02229A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1754859"/>
            <a:ext cx="6506483" cy="377242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CB1EC6-9BEF-4B34-A2D0-533AC7E52A66}"/>
              </a:ext>
            </a:extLst>
          </p:cNvPr>
          <p:cNvCxnSpPr/>
          <p:nvPr/>
        </p:nvCxnSpPr>
        <p:spPr>
          <a:xfrm>
            <a:off x="886408" y="607535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7DAA0B-831F-4E72-8A09-F293F91394CA}"/>
              </a:ext>
            </a:extLst>
          </p:cNvPr>
          <p:cNvSpPr txBox="1"/>
          <p:nvPr/>
        </p:nvSpPr>
        <p:spPr>
          <a:xfrm>
            <a:off x="1601756" y="583519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요소가 존재하지 않는 집합 타입에 대해서는 중괄호 생략이 불가능하다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6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Aggregate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 타입에 대한 배열은 문자열 상수로 목록 초기화를 수행할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문자열 상수의 길이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널 문자 포함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배열 크기가 클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요소는 영 초기화된다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539A66-D8EE-46FB-85DB-E106C0699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62" y="2524432"/>
            <a:ext cx="80592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Aggregate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C++20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 집합 초기화 시 지정 초기자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(Designated initializer)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A0DDC6-BF14-4BFD-A04F-D1B0D74CD5E5}"/>
              </a:ext>
            </a:extLst>
          </p:cNvPr>
          <p:cNvCxnSpPr/>
          <p:nvPr/>
        </p:nvCxnSpPr>
        <p:spPr>
          <a:xfrm>
            <a:off x="886408" y="45966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1D00C1-3134-4EC4-B769-F8FD01B73A7D}"/>
              </a:ext>
            </a:extLst>
          </p:cNvPr>
          <p:cNvSpPr txBox="1"/>
          <p:nvPr/>
        </p:nvSpPr>
        <p:spPr>
          <a:xfrm>
            <a:off x="1601756" y="43564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‘.x’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것을 지정자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(Designator)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하며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타입의 직접적인 데이터 멤버여야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3C04AA-1470-44D8-8C17-C4F70FE01E60}"/>
              </a:ext>
            </a:extLst>
          </p:cNvPr>
          <p:cNvCxnSpPr/>
          <p:nvPr/>
        </p:nvCxnSpPr>
        <p:spPr>
          <a:xfrm>
            <a:off x="886408" y="53661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FC0E44-E52D-4508-A978-FEB2B1D02C67}"/>
              </a:ext>
            </a:extLst>
          </p:cNvPr>
          <p:cNvSpPr txBox="1"/>
          <p:nvPr/>
        </p:nvSpPr>
        <p:spPr>
          <a:xfrm>
            <a:off x="1601756" y="51260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지정자는 해당 타입에 선언된 멤버 순서대로 나타나야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266A2-A13C-49A2-8483-72678F58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66" y="1750304"/>
            <a:ext cx="4802267" cy="230279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294ACA-539E-4EDD-8C75-12002E9588A0}"/>
              </a:ext>
            </a:extLst>
          </p:cNvPr>
          <p:cNvCxnSpPr/>
          <p:nvPr/>
        </p:nvCxnSpPr>
        <p:spPr>
          <a:xfrm>
            <a:off x="886408" y="61357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4AF3D1-4059-4240-B57F-FCC1582589B4}"/>
              </a:ext>
            </a:extLst>
          </p:cNvPr>
          <p:cNvSpPr txBox="1"/>
          <p:nvPr/>
        </p:nvSpPr>
        <p:spPr>
          <a:xfrm>
            <a:off x="1601756" y="58955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순서가 뒤바뀐 지정자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중첩 지정자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 지정자는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허용되지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Reference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 참조자를 결합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Bind)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초기화를 참조 초기화라고 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상황에 따라 같은 타입의 객체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함수나 해당 타입으로 변환 가능한 객체로 초기화할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B2526-B504-4187-9B82-9E50AC09BB64}"/>
              </a:ext>
            </a:extLst>
          </p:cNvPr>
          <p:cNvSpPr txBox="1"/>
          <p:nvPr/>
        </p:nvSpPr>
        <p:spPr>
          <a:xfrm>
            <a:off x="279918" y="252443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 초기화가 일어나는 경우에는 아래와 같은 경우들이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1914D3-41F9-4974-937D-8EC3228CBD7A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05B74D-A2E0-422D-A541-EE1098F942C7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있는 좌변 값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 참조 변수가 초기화될 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619866-9219-48B4-8F10-6C14AD71524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894A4A-822D-469F-8249-D5A285D14ED2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타입인 경우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91D5C1-E938-4B86-893A-759A6BE5B130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F031A3-79EF-4ADF-BF72-932FE0988DF7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반환문에서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참조자를 반환하는 경우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917B719-4735-43F1-9524-0F0AA11F3C22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63F5B7-56BD-4870-9E22-E7F1B2F05F0D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타입의 데이터 멤버가 생성자 초기 값 목록을 통해 초기화되는 경우</a:t>
            </a:r>
          </a:p>
        </p:txBody>
      </p:sp>
    </p:spTree>
    <p:extLst>
      <p:ext uri="{BB962C8B-B14F-4D97-AF65-F5344CB8AC3E}">
        <p14:creationId xmlns:p14="http://schemas.microsoft.com/office/powerpoint/2010/main" val="17593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5" grpId="0"/>
      <p:bldP spid="30" grpId="0"/>
      <p:bldP spid="32" grpId="0"/>
      <p:bldP spid="34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Reference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 초기화의 결과는 아래와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초기화에 중괄호 리스트가 사용되었을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목록 초기화의 규칙을 따른다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1914D3-41F9-4974-937D-8EC3228CBD7A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05B74D-A2E0-422D-A541-EE1098F942C7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관련 있는 타입의 좌변 값일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값이 가리키는 객체와 결합한다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619866-9219-48B4-8F10-6C14AD71524D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894A4A-822D-469F-8249-D5A285D14ED2}"/>
              </a:ext>
            </a:extLst>
          </p:cNvPr>
          <p:cNvSpPr txBox="1"/>
          <p:nvPr/>
        </p:nvSpPr>
        <p:spPr>
          <a:xfrm>
            <a:off x="1601756" y="4894706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관련 없는 타입인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 대해 좌변 값으로 변환할 수 있는 연산을 찾아 수행한 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반환된 값에 결합한다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2C58AE-EED5-4150-AE50-62CA75304D3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6FF6D0-B8F7-4819-9363-8677568A5B98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초기화되는 참조자의 유형에 따라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방식이 다소 달라진다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CE395-0DF5-4AB4-A90D-1E94017950CC}"/>
              </a:ext>
            </a:extLst>
          </p:cNvPr>
          <p:cNvSpPr txBox="1"/>
          <p:nvPr/>
        </p:nvSpPr>
        <p:spPr>
          <a:xfrm>
            <a:off x="279917" y="3294005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초기화되는 참조자가 좌변 값 참조자인 경우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과정을 따라 초기화를 수행한다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30" grpId="0"/>
      <p:bldP spid="32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Reference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초기화되는 참조자가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좌변 값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 참조자인 경우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과정을 따른다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관련 있는 타입의 비트 필드가 아닌 우변 값이나 좌변 값 함수일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값과 결합한다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47160C-8087-4560-869C-D942DFC86471}"/>
              </a:ext>
            </a:extLst>
          </p:cNvPr>
          <p:cNvCxnSpPr/>
          <p:nvPr/>
        </p:nvCxnSpPr>
        <p:spPr>
          <a:xfrm>
            <a:off x="886408" y="27647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2D1A3F-78CF-4A31-BDC6-C97F92CCF53F}"/>
              </a:ext>
            </a:extLst>
          </p:cNvPr>
          <p:cNvSpPr txBox="1"/>
          <p:nvPr/>
        </p:nvSpPr>
        <p:spPr>
          <a:xfrm>
            <a:off x="1601756" y="252456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관련 없는 타입인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 대해 우변 값이나 좌변 값 함수로 변환할 수 있는 연산을 찾아 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수행한 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반환된 값에 결합한다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97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Reference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참조자와 결합한 임시 객체는 수명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(Lifetime)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연장된다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참조자의 수명이 끝나는 지점까지 임시 객체의 수명도 연장된다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4ED8-7C4D-462D-8974-23EE5DF947FF}"/>
              </a:ext>
            </a:extLst>
          </p:cNvPr>
          <p:cNvSpPr txBox="1"/>
          <p:nvPr/>
        </p:nvSpPr>
        <p:spPr>
          <a:xfrm>
            <a:off x="279917" y="252443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아래의 경우에는 임시 객체의 수명이 연장되지 않는다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09E441-A4A1-4FA5-A7B6-329C35E9E3BE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03F9C3-9BF2-4E3B-BF1B-FFE607ACE95B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반환문에서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형태로 반환하는 임시 객체의 수명은 연장되지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9AA7FC-0AAC-434E-B5E5-ECC309024BA0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6C9BF2-46B2-4FC7-9586-003B1F620432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매개변수와 결합한 임시 객체는 함수의 호출 표현식이 끝나는 순간 사라진다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31B85B-2D0E-4F50-B917-1343E5A69933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EE3542-CEA6-401E-95FF-CA771828B9F7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초기자와 결합한 임시 객체는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 끝나는 순간 사라진다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606C6C-516E-4C6A-A625-3903176C9EC2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D66632-D69E-4933-A083-1290D1690663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집합 타입을 초기화할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초기화 형태로 전달된 임시 객체는 표현식이 끝나는 순간 사라진다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(C++20)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2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5" grpId="0"/>
      <p:bldP spid="23" grpId="0"/>
      <p:bldP spid="25" grpId="0"/>
      <p:bldP spid="27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Reference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34441D-775A-41FF-9113-A857590D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7" y="1754859"/>
            <a:ext cx="7981945" cy="45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초기화를 위해 아래와 같은 초기자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(Initializer)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활용할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02B48C-5DE2-4CB3-B1AD-74B0044F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80" y="1754859"/>
            <a:ext cx="2829320" cy="115268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E484FE-A0CB-4904-88DA-BAE2DAF96DE9}"/>
              </a:ext>
            </a:extLst>
          </p:cNvPr>
          <p:cNvCxnSpPr/>
          <p:nvPr/>
        </p:nvCxnSpPr>
        <p:spPr>
          <a:xfrm>
            <a:off x="886408" y="345561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673636-5E90-472C-B720-50EA7DD7F2BD}"/>
              </a:ext>
            </a:extLst>
          </p:cNvPr>
          <p:cNvSpPr txBox="1"/>
          <p:nvPr/>
        </p:nvSpPr>
        <p:spPr>
          <a:xfrm>
            <a:off x="1601756" y="321545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문맥에 따라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실행되는 초기화가 달라지게 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1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Default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초기자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(Initializer)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도 존재하지 않을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기본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(Default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일어난다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지역적인 저장소 기간을 가지는 변수가 초기자 없이 선언만 되었을 때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초기자가 없는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new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표현식으로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생성될 때 발생한다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호출된 생성자의 초기 값 목록에 명시되지 않은 기초 클래스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자신의 인스턴스 데이터 멤버에 대해 발생한다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B07554-B751-4767-ACFF-A6BC658C28C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65C72D-25FE-4DC8-B13B-A9B354B77344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방식의 초기화가 전혀 발생하지 않았을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9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Default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초기화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결과는 아래와 같다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POD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클래스 타입일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생성자 중 하나가 선택되어 호출된다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 타입일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배열의 모든 요소는 동일하게 기본 초기화된다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나머지 타입에 대해서는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 어떤 작업도 수행되지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자동 저장소 기간을 가지는 객체는 미정의 값을 가진다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8FA57-AE87-45C4-9C11-2054BD826BB4}"/>
              </a:ext>
            </a:extLst>
          </p:cNvPr>
          <p:cNvSpPr txBox="1"/>
          <p:nvPr/>
        </p:nvSpPr>
        <p:spPr>
          <a:xfrm>
            <a:off x="279917" y="4063578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참조자는 기본 초기화가 가능할까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D9AC2-846C-4FBE-94C0-C5934BAB9C3D}"/>
              </a:ext>
            </a:extLst>
          </p:cNvPr>
          <p:cNvSpPr txBox="1"/>
          <p:nvPr/>
        </p:nvSpPr>
        <p:spPr>
          <a:xfrm>
            <a:off x="279916" y="4894706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const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타입의 경우에도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초기화가 가능할까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4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Default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2F848C-46A5-4A26-90FB-D1EFA99E0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85" y="1754859"/>
            <a:ext cx="576342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2. Default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C++14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초기화로 생성된 미정의 값을 사용하는 것은 미정의 행동을 불러일으킨다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unsigned char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미정의 값을 다른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char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값에 할당하는 것은 미정의가 아니다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삼중 조건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연산자의 결과로 발생한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char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값은 해당하지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unsigned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char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타입으로의 캐스팅 결과로 미정의 값이 발생했을 때는 해당하지 않는다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8FA57-AE87-45C4-9C11-2054BD826BB4}"/>
              </a:ext>
            </a:extLst>
          </p:cNvPr>
          <p:cNvSpPr txBox="1"/>
          <p:nvPr/>
        </p:nvSpPr>
        <p:spPr>
          <a:xfrm>
            <a:off x="279917" y="4063578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이렇게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unsigned char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 대해서 예외가 적용되는 것이 많을까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3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Value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빈 초기자로 변수가 생성될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 초기화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(Value initialization)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일어난다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C66C1A-EEC6-4A04-A4D0-02DECC2B596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41FEC-48CA-4443-A679-5949F0FFE99E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 괄호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중괄호로 구성된 초기자로 무명의 임시 객체를 생성할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초기화가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BE520-93E5-4E17-92F1-89EEEF5816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EDAE4A-498B-4C70-BDD4-EF2910B169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 괄호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중괄호로 구성된 초기자가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new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 존재할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5DF096-5445-4964-A56A-FAFD77CC019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938BDB-9D19-493B-9C94-D6979F197CF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초기 값 목록에서 빈 괄호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중괄호를 데이터 멤버에 사용할 때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 초기화가 발생한다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1467B3-E2EA-467C-89AB-1735581F89A2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3425C5-8D96-43B1-B7F6-4A0C8220701D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이름 있는 변수를 빈 중괄호로 구성된 초기자로 초기화할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 초기화가 발생한다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C47D8-B270-4453-889A-88E567E504F9}"/>
              </a:ext>
            </a:extLst>
          </p:cNvPr>
          <p:cNvSpPr txBox="1"/>
          <p:nvPr/>
        </p:nvSpPr>
        <p:spPr>
          <a:xfrm>
            <a:off x="279918" y="4833151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객체의 타입이 집합 타입일 경우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빈 중괄호를 사용하면 값 초기화가 아닌 집합 초기화가 발생한다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C781BA-8BF0-4EAC-8CC2-CB09AB88DA88}"/>
              </a:ext>
            </a:extLst>
          </p:cNvPr>
          <p:cNvSpPr txBox="1"/>
          <p:nvPr/>
        </p:nvSpPr>
        <p:spPr>
          <a:xfrm>
            <a:off x="279917" y="5664279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생성자가 없는 클래스 타입일 경우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 중괄호에 대해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목록 초기화가 발생한다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9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9579</TotalTime>
  <Words>4179</Words>
  <Application>Microsoft Office PowerPoint</Application>
  <PresentationFormat>와이드스크린</PresentationFormat>
  <Paragraphs>353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야놀자 야체 R</vt:lpstr>
      <vt:lpstr>Arial</vt:lpstr>
      <vt:lpstr>맑은 고딕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4666</cp:revision>
  <dcterms:created xsi:type="dcterms:W3CDTF">2017-02-13T14:50:04Z</dcterms:created>
  <dcterms:modified xsi:type="dcterms:W3CDTF">2019-05-28T10:37:13Z</dcterms:modified>
</cp:coreProperties>
</file>