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71" r:id="rId3"/>
    <p:sldId id="290" r:id="rId4"/>
    <p:sldId id="292" r:id="rId5"/>
    <p:sldId id="298" r:id="rId6"/>
    <p:sldId id="295" r:id="rId7"/>
    <p:sldId id="293" r:id="rId8"/>
    <p:sldId id="294" r:id="rId9"/>
    <p:sldId id="296" r:id="rId10"/>
    <p:sldId id="297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1" r:id="rId24"/>
    <p:sldId id="291" r:id="rId25"/>
    <p:sldId id="299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야놀자 야체 B" panose="02020603020101020101" pitchFamily="18" charset="-127"/>
      <p:bold r:id="rId30"/>
    </p:embeddedFont>
    <p:embeddedFont>
      <p:font typeface="야놀자 야체 R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54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(0, 2, 2, 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25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아무런 문제가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첨자 연산자 내 음수는 내장 포인터에 대한 첨자 연산을 수행할 때만 허용된다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(0, 42, 100, 42)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9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끝 지난 포인터부터는 증가 및 </a:t>
            </a:r>
            <a:r>
              <a:rPr lang="ko-KR" altLang="en-US" dirty="0" err="1"/>
              <a:t>역참조</a:t>
            </a:r>
            <a:r>
              <a:rPr lang="ko-KR" altLang="en-US" dirty="0"/>
              <a:t> 연산을 수행하지 말아야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39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포인터의 크기가 시스템</a:t>
            </a:r>
            <a:r>
              <a:rPr lang="en-US" altLang="ko-KR" dirty="0"/>
              <a:t>/</a:t>
            </a:r>
            <a:r>
              <a:rPr lang="ko-KR" altLang="en-US" dirty="0"/>
              <a:t>컴파일러에 따라 달라질 수 있기 때문이다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ptrdiff_t</a:t>
            </a:r>
            <a:r>
              <a:rPr lang="ko-KR" altLang="en-US" dirty="0"/>
              <a:t>에서 표현 가능한 범위를 벗어난 값이 연산 결과일 경우</a:t>
            </a:r>
            <a:r>
              <a:rPr lang="en-US" altLang="ko-KR" dirty="0"/>
              <a:t>, Rounding</a:t>
            </a:r>
            <a:r>
              <a:rPr lang="ko-KR" altLang="en-US" dirty="0"/>
              <a:t>이 일어난다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51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아무런 문제점이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굳이 배열 요소에 대한 포인터가 아니어도 산술</a:t>
            </a:r>
            <a:r>
              <a:rPr lang="en-US" altLang="ko-KR" dirty="0"/>
              <a:t>/</a:t>
            </a:r>
            <a:r>
              <a:rPr lang="ko-KR" altLang="en-US" dirty="0"/>
              <a:t>비교 연산을 수행할 수 있다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 경우에 비교 연산은 특히 조심해야 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널 포인터에 대해서는 </a:t>
            </a:r>
            <a:r>
              <a:rPr lang="en-US" altLang="ko-KR" dirty="0"/>
              <a:t>0</a:t>
            </a:r>
            <a:r>
              <a:rPr lang="ko-KR" altLang="en-US" dirty="0"/>
              <a:t>의 값을 더하거나 뺄 수 있으며</a:t>
            </a:r>
            <a:r>
              <a:rPr lang="en-US" altLang="ko-KR" dirty="0"/>
              <a:t>, </a:t>
            </a:r>
            <a:r>
              <a:rPr lang="ko-KR" altLang="en-US" dirty="0"/>
              <a:t>널 포인터끼리 빼는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206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45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testString</a:t>
            </a:r>
            <a:r>
              <a:rPr lang="ko-KR" altLang="en-US" dirty="0"/>
              <a:t>에 널 문자가 포함되어 있지 않다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bigString</a:t>
            </a:r>
            <a:r>
              <a:rPr lang="en-US" altLang="ko-KR" dirty="0"/>
              <a:t> </a:t>
            </a:r>
            <a:r>
              <a:rPr lang="ko-KR" altLang="en-US" dirty="0"/>
              <a:t>배열의 크기가 너무 작기 때문에</a:t>
            </a:r>
            <a:r>
              <a:rPr lang="en-US" altLang="ko-KR" dirty="0"/>
              <a:t>, </a:t>
            </a:r>
            <a:r>
              <a:rPr lang="ko-KR" altLang="en-US" dirty="0"/>
              <a:t>보안 이슈가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40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522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첫 배열은 </a:t>
            </a:r>
            <a:r>
              <a:rPr lang="en-US" altLang="ko-KR" dirty="0"/>
              <a:t>1</a:t>
            </a:r>
            <a:r>
              <a:rPr lang="ko-KR" altLang="en-US" dirty="0"/>
              <a:t>열의 요소가 지정 값으로 초기화 되고</a:t>
            </a:r>
            <a:r>
              <a:rPr lang="en-US" altLang="ko-KR" dirty="0"/>
              <a:t>, </a:t>
            </a:r>
            <a:r>
              <a:rPr lang="ko-KR" altLang="en-US" dirty="0"/>
              <a:t>두번째 배열은 </a:t>
            </a:r>
            <a:r>
              <a:rPr lang="en-US" altLang="ko-KR" dirty="0"/>
              <a:t>1</a:t>
            </a:r>
            <a:r>
              <a:rPr lang="ko-KR" altLang="en-US" dirty="0"/>
              <a:t>행의 </a:t>
            </a:r>
            <a:r>
              <a:rPr lang="en-US" altLang="ko-KR" dirty="0"/>
              <a:t>2</a:t>
            </a:r>
            <a:r>
              <a:rPr lang="ko-KR" altLang="en-US" dirty="0"/>
              <a:t>열까지의 요소가 지정 값으로 초기화된다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89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상황에 따라</a:t>
            </a:r>
            <a:r>
              <a:rPr lang="en-US" altLang="ko-KR" dirty="0"/>
              <a:t>, </a:t>
            </a:r>
            <a:r>
              <a:rPr lang="ko-KR" altLang="en-US" dirty="0"/>
              <a:t>배열의 성능이 </a:t>
            </a:r>
            <a:r>
              <a:rPr lang="en-US" altLang="ko-KR" dirty="0"/>
              <a:t>vector </a:t>
            </a:r>
            <a:r>
              <a:rPr lang="ko-KR" altLang="en-US" dirty="0"/>
              <a:t>등의 컨테이너보다 더 좋을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8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90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179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포인터로 받게 되면</a:t>
            </a:r>
            <a:r>
              <a:rPr lang="en-US" altLang="ko-KR" dirty="0"/>
              <a:t>, </a:t>
            </a:r>
            <a:r>
              <a:rPr lang="ko-KR" altLang="en-US" dirty="0"/>
              <a:t>이어지는 루프에서는 </a:t>
            </a:r>
            <a:r>
              <a:rPr lang="en-US" altLang="ko-KR" dirty="0"/>
              <a:t>range-based for-loop</a:t>
            </a:r>
            <a:r>
              <a:rPr lang="ko-KR" altLang="en-US" dirty="0"/>
              <a:t>를 처리할 수가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416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아무런 문제점도 없다</a:t>
            </a:r>
            <a:r>
              <a:rPr lang="en-US" altLang="ko-KR" dirty="0"/>
              <a:t>. “0[pointer]”</a:t>
            </a:r>
            <a:r>
              <a:rPr lang="ko-KR" altLang="en-US" dirty="0"/>
              <a:t>는 </a:t>
            </a:r>
            <a:r>
              <a:rPr lang="en-US" altLang="ko-KR" dirty="0"/>
              <a:t>*(0 + pointer)</a:t>
            </a:r>
            <a:r>
              <a:rPr lang="ko-KR" altLang="en-US" dirty="0"/>
              <a:t>와 같고</a:t>
            </a:r>
            <a:r>
              <a:rPr lang="en-US" altLang="ko-KR" dirty="0"/>
              <a:t>, “:&gt;”</a:t>
            </a:r>
            <a:r>
              <a:rPr lang="ko-KR" altLang="en-US" dirty="0"/>
              <a:t>는 </a:t>
            </a:r>
            <a:r>
              <a:rPr lang="en-US" altLang="ko-KR" dirty="0"/>
              <a:t>‘]’</a:t>
            </a:r>
            <a:r>
              <a:rPr lang="ko-KR" altLang="en-US" dirty="0"/>
              <a:t>에 대한 </a:t>
            </a:r>
            <a:r>
              <a:rPr lang="ko-KR" altLang="en-US" dirty="0" err="1"/>
              <a:t>이중자</a:t>
            </a:r>
            <a:r>
              <a:rPr lang="ko-KR" altLang="en-US" dirty="0"/>
              <a:t> 문자이다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and</a:t>
            </a:r>
            <a:r>
              <a:rPr lang="ko-KR" altLang="en-US" dirty="0"/>
              <a:t>와 </a:t>
            </a:r>
            <a:r>
              <a:rPr lang="en-US" altLang="ko-KR" dirty="0"/>
              <a:t>not</a:t>
            </a:r>
            <a:r>
              <a:rPr lang="ko-KR" altLang="en-US" dirty="0"/>
              <a:t>은 각각 </a:t>
            </a:r>
            <a:r>
              <a:rPr lang="en-US" altLang="ko-KR" dirty="0"/>
              <a:t>‘&amp;&amp;’</a:t>
            </a:r>
            <a:r>
              <a:rPr lang="ko-KR" altLang="en-US" dirty="0"/>
              <a:t>과 </a:t>
            </a:r>
            <a:r>
              <a:rPr lang="en-US" altLang="ko-KR" dirty="0"/>
              <a:t>‘!’</a:t>
            </a:r>
            <a:r>
              <a:rPr lang="ko-KR" altLang="en-US" dirty="0"/>
              <a:t>를 대체할 수 있는 문자들이다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(Exceptional C++ Style / Item 32)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100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Segmentation Fault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컴파일러에 따라 다르지만</a:t>
            </a:r>
            <a:r>
              <a:rPr lang="en-US" altLang="ko-KR" dirty="0"/>
              <a:t>) String literal</a:t>
            </a:r>
            <a:r>
              <a:rPr lang="ko-KR" altLang="en-US" dirty="0"/>
              <a:t>은 읽기 전용 메모리 영역에 저장될 수 있으므로</a:t>
            </a:r>
            <a:r>
              <a:rPr lang="en-US" altLang="ko-KR" dirty="0"/>
              <a:t>, </a:t>
            </a:r>
            <a:r>
              <a:rPr lang="ko-KR" altLang="en-US" dirty="0"/>
              <a:t>수정이 불가능할 수도 있다</a:t>
            </a:r>
            <a:r>
              <a:rPr lang="en-US" altLang="ko-KR" dirty="0"/>
              <a:t>. </a:t>
            </a:r>
            <a:r>
              <a:rPr lang="ko-KR" altLang="en-US" dirty="0"/>
              <a:t>수정을 위해서는 문자 배열 등에 </a:t>
            </a:r>
            <a:r>
              <a:rPr lang="en-US" altLang="ko-KR" dirty="0"/>
              <a:t>String literal</a:t>
            </a:r>
            <a:r>
              <a:rPr lang="ko-KR" altLang="en-US" dirty="0"/>
              <a:t>을 복사하는 과정이 필요하다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66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배열에는 객체를 담아야 하기 때문에</a:t>
            </a:r>
            <a:r>
              <a:rPr lang="en-US" altLang="ko-KR" dirty="0"/>
              <a:t>, </a:t>
            </a:r>
            <a:r>
              <a:rPr lang="ko-KR" altLang="en-US" dirty="0"/>
              <a:t>참조자에 대한 배열은 만들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82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널 문자를 넣을 공간이 부족하다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4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Int</a:t>
            </a:r>
            <a:r>
              <a:rPr lang="ko-KR" altLang="en-US" dirty="0"/>
              <a:t>에 대한 포인터 </a:t>
            </a:r>
            <a:r>
              <a:rPr lang="en-US" altLang="ko-KR" dirty="0"/>
              <a:t>10</a:t>
            </a:r>
            <a:r>
              <a:rPr lang="ko-KR" altLang="en-US" dirty="0"/>
              <a:t>개를 담고 있는 배열에 대한 </a:t>
            </a:r>
            <a:r>
              <a:rPr lang="ko-KR" altLang="en-US" dirty="0" err="1"/>
              <a:t>참조자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79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에서는 배열 이름 자체를 상수 취급하기 때문에</a:t>
            </a:r>
            <a:r>
              <a:rPr lang="en-US" altLang="ko-KR" dirty="0"/>
              <a:t>, </a:t>
            </a:r>
            <a:r>
              <a:rPr lang="ko-KR" altLang="en-US" dirty="0"/>
              <a:t>수정 가능한 값이 아니다</a:t>
            </a:r>
            <a:r>
              <a:rPr lang="en-US" altLang="ko-KR" dirty="0"/>
              <a:t>. (</a:t>
            </a:r>
            <a:r>
              <a:rPr lang="ko-KR" altLang="en-US" dirty="0"/>
              <a:t>배열 요소에 대한 </a:t>
            </a:r>
            <a:r>
              <a:rPr lang="en-US" altLang="ko-KR" dirty="0"/>
              <a:t>Base </a:t>
            </a:r>
            <a:r>
              <a:rPr lang="ko-KR" altLang="en-US" dirty="0"/>
              <a:t>주소로 취급하기 때문에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85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이론적으로 생성 가능한 임의의 객체에 대해 그 객체의 크기를 담을 수 있는 타입이다</a:t>
            </a:r>
            <a:r>
              <a:rPr lang="en-US" altLang="ko-KR" dirty="0"/>
              <a:t>. </a:t>
            </a:r>
            <a:r>
              <a:rPr lang="ko-KR" altLang="en-US" dirty="0"/>
              <a:t>시스템에 따라 연결되는 타입이 달라질 수 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이론적으로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ko-KR" altLang="en-US" dirty="0"/>
              <a:t> 타입이 나타낼 수 있는 숫자만큼의 요소 개수를 가지는 배열을 만들 수 있기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94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보안 이슈가 발생한다</a:t>
            </a:r>
            <a:r>
              <a:rPr lang="en-US" altLang="ko-KR" dirty="0"/>
              <a:t>. length</a:t>
            </a:r>
            <a:r>
              <a:rPr lang="ko-KR" altLang="en-US" dirty="0"/>
              <a:t>에 </a:t>
            </a:r>
            <a:r>
              <a:rPr lang="en-US" altLang="ko-KR" dirty="0"/>
              <a:t>SHRT_MIN </a:t>
            </a:r>
            <a:r>
              <a:rPr lang="ko-KR" altLang="en-US" dirty="0"/>
              <a:t>같은 수를 대입한다면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10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이 기능은 뒤에 나올 </a:t>
            </a:r>
            <a:r>
              <a:rPr lang="en-US" altLang="ko-KR" dirty="0"/>
              <a:t>begin/end </a:t>
            </a:r>
            <a:r>
              <a:rPr lang="ko-KR" altLang="en-US" dirty="0"/>
              <a:t>함수를 통한 반복자 연산이 가능하기 때문에 사용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0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42E2-F4D8-4303-A25E-B228EB21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9BFFDC-0A83-4FEB-AEBD-5AE00260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E9842-6865-4A4B-A930-4EF4C41C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211AE-7307-4C37-A825-33B2FAE3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16F0F-34B7-412A-A454-579174D9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0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6C6B-23CC-4484-9BCF-D2F8A58B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85AC9-6BC3-4208-B993-54C8ADFB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214AD-E2BA-46FF-BBF0-81A576CD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7B4C-16F1-4BA0-91C5-29E38FAC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7A81-96D2-4403-A6D5-4BEF0DAC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0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48F6A-E3A6-43D2-9151-06D0BD89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54813-6C83-4CD2-BA9E-8B905FCD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BD38-4984-4816-B5D3-323FA52C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B6F6-14E3-4FB7-B9D1-A04CE02E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35BA5-506C-4F19-95DA-AE3A7564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5F2C-09E1-4C0F-89FB-254FEBD3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C61DF-6EE0-4BC8-BE03-13A75F3BF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378DD-5A08-4023-ACB9-D16EEF65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FD578-8837-4DA6-96A5-327552B8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E5FA4-8E20-478E-AD88-86E2670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08A3D-B138-4AC2-815A-E93B951E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7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C0CF3-BF87-4367-BDF8-59F5F7A3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652D0-E03E-4ADA-B532-FA673138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E09D0-82C1-41A5-826A-42FD65B0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26029-0DF6-4B53-A3A8-9C9B5E16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503D94-3D50-42FC-9C5C-07ECC311C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B9A04-0ED7-44FA-8C42-49C66F1F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3748F4-FE73-4F9A-97A2-6246BEA2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C77BAB-0679-4665-A51C-FB69517A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9E43F-AD5B-440A-8B5E-3CA59D54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64EC2-2DE6-4524-B7D3-7F21035F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689347-593E-4A1C-8CCC-3ED1AB1F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15FF3-8D9D-4C13-9C4E-6020998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09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46F13-0096-4698-94C0-4F8356D3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73168-CA68-475A-B5CF-9C8D4C9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99AF-E17F-4A3F-A85D-1A00A57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09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1AA1-0657-47E3-A960-C795C77B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CEA8B-433B-4A9A-AD57-D8B7131B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0ABF8-850E-4B92-8E9B-B1B3EB36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F6D7B-AA35-42E2-A310-FD7C0945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07584-FD6E-40E3-91F7-9141BDDA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936DD-50D1-4FA6-BBC1-BA3F8E70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DD534-96A1-45C9-BD16-983BEB89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F9F4F-B543-4039-9A47-6126490F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C9868-2959-47BE-A8A6-6A60F2E2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F00E8-818B-45E5-8850-62BCEEEB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E73ED-86F1-444B-BB9B-AE40E1B9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7DFC3-3BCE-43CC-A984-773D7E9D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46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E812E-A71F-4258-BE15-7A763816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A6E6D-5716-43AB-9881-FAE57FEB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13712-3E63-4CE8-A9CA-C78A2851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D5656-033C-4265-9565-0DEB9234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759C6-EEAB-4F6C-A277-D419B666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19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7B5DBD-3E12-4F0A-9ADE-462EF400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5588CC-F263-4B92-9950-3E91F124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D5E1D-59C3-4B59-995D-E3ACD14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CC851-700F-4A05-AEF3-44AC2665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3924C-9E7E-4ACD-BF89-15041D7D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4488D-2B90-49EB-BAA1-CABC5282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FD608-46B5-46F5-9F0C-1E9CF080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54062-BB86-432B-B87C-44046461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17E6C-FC10-4FBB-BC35-85912DB6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5A058-C8E3-4C2F-ACF8-7C446301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6 - Array)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배열과 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배열이 사용되는 대부분의 경우에서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컴파일러는 배열을 첫 요소에 대한 포인터로 치환한다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E69911-0BA7-4396-8A0B-0FC4ADB8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7" y="1754859"/>
            <a:ext cx="7781925" cy="15621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A321D2-0BDD-4618-B77C-2FA99B37301D}"/>
              </a:ext>
            </a:extLst>
          </p:cNvPr>
          <p:cNvCxnSpPr/>
          <p:nvPr/>
        </p:nvCxnSpPr>
        <p:spPr>
          <a:xfrm>
            <a:off x="886408" y="3865031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89435-4F33-4A1C-A51F-C9D7CAC6FE8D}"/>
              </a:ext>
            </a:extLst>
          </p:cNvPr>
          <p:cNvSpPr txBox="1"/>
          <p:nvPr/>
        </p:nvSpPr>
        <p:spPr>
          <a:xfrm>
            <a:off x="1601756" y="36248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대한 연산이 발생했을 때 흔히 이런 변환이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5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배열과 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 연산을 통해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임의의 위치에 있는 배열 요소를 가리킬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886A42-CBF0-49A1-BEE2-F216A97F6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1754859"/>
            <a:ext cx="7800975" cy="24193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CD47C4-FE9F-4648-A0F9-40B74A641304}"/>
              </a:ext>
            </a:extLst>
          </p:cNvPr>
          <p:cNvCxnSpPr/>
          <p:nvPr/>
        </p:nvCxnSpPr>
        <p:spPr>
          <a:xfrm>
            <a:off x="886408" y="4722281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DF1E10-6F92-4B7B-9CE0-58120EA246B3}"/>
              </a:ext>
            </a:extLst>
          </p:cNvPr>
          <p:cNvSpPr txBox="1"/>
          <p:nvPr/>
        </p:nvSpPr>
        <p:spPr>
          <a:xfrm>
            <a:off x="1601756" y="44821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요소들은 순서대로 어떤 값을 가지고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배열과 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8F9FC9-6CBE-46DD-A95F-388B7C2361C8}"/>
              </a:ext>
            </a:extLst>
          </p:cNvPr>
          <p:cNvCxnSpPr/>
          <p:nvPr/>
        </p:nvCxnSpPr>
        <p:spPr>
          <a:xfrm>
            <a:off x="886408" y="55128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41A-1739-4C58-B456-6BD12837F94C}"/>
              </a:ext>
            </a:extLst>
          </p:cNvPr>
          <p:cNvSpPr txBox="1"/>
          <p:nvPr/>
        </p:nvSpPr>
        <p:spPr>
          <a:xfrm>
            <a:off x="1601756" y="5272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 결과로 어떤 것이 출력될까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3097D-42C6-4EC4-9D27-86CDDD27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1750096"/>
            <a:ext cx="7143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배열과 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타입에 대해서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첫 요소에 대한 포인터와 끝 지난 포인터를 쉽게 구할 수 있는 기능이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8F9FC9-6CBE-46DD-A95F-388B7C2361C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41A-1739-4C58-B456-6BD12837F94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begin/end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4C70B0-9BBA-49B2-A413-DA4D00ED3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2524432"/>
            <a:ext cx="7439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배열과 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두 포인터를 빼는 연산이 일어나면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ptrdiff_t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값이 반환된다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15F48-9C55-41FC-92E6-95DF36D27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754859"/>
            <a:ext cx="7429500" cy="21431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EDC006-BB29-41EA-AABB-FAB813B61B3F}"/>
              </a:ext>
            </a:extLst>
          </p:cNvPr>
          <p:cNvCxnSpPr/>
          <p:nvPr/>
        </p:nvCxnSpPr>
        <p:spPr>
          <a:xfrm>
            <a:off x="886408" y="44460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165D7C-4735-4432-9380-B596E6EF2796}"/>
              </a:ext>
            </a:extLst>
          </p:cNvPr>
          <p:cNvSpPr txBox="1"/>
          <p:nvPr/>
        </p:nvSpPr>
        <p:spPr>
          <a:xfrm>
            <a:off x="1601756" y="42058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타입은 왜 필요한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30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배열과 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BD4EE5-FC89-41AA-B9DD-3CB0850A5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1754859"/>
            <a:ext cx="7800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C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타입 문자열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배열과 포인터를 통해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C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문자열을 다룰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7CEC6-3B08-40A4-ACB5-083DD53B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1754859"/>
            <a:ext cx="7296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C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타입 문자열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F60984-3C01-4363-9FAA-59E1CA9EA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1754859"/>
            <a:ext cx="7353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다차원 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에는 다차원 배열이 없다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E8D455-927A-489B-8357-41410E06995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A03AF7-7549-4CBC-998C-DBFDF2C213D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엄밀하게는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배열이 가능한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CC562C-2E87-4410-AB4C-507975A72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2524432"/>
            <a:ext cx="75723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다차원 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2655C9-1131-4D1C-BE87-1976B08F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1754859"/>
            <a:ext cx="7553325" cy="18002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DF7A81-D7D0-4780-9B6F-AD6CEC6CEEC1}"/>
              </a:ext>
            </a:extLst>
          </p:cNvPr>
          <p:cNvCxnSpPr/>
          <p:nvPr/>
        </p:nvCxnSpPr>
        <p:spPr>
          <a:xfrm>
            <a:off x="886408" y="41031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D37723-FA18-4F8B-ABA5-7A7F85458B72}"/>
              </a:ext>
            </a:extLst>
          </p:cNvPr>
          <p:cNvSpPr txBox="1"/>
          <p:nvPr/>
        </p:nvSpPr>
        <p:spPr>
          <a:xfrm>
            <a:off x="1601756" y="38629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식의 차이점은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7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배열은 동일 타입의 익명 객체들을 담는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고정 크기의 컨테이너이다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1433DD-58F0-4019-BDFF-77988199205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7615B-5B82-49CC-9653-B6FA9556235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고정 크기이기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한번 정의한 후에는 크기의 변경이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7217F-CA10-420A-9132-C32737BFE924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배열을 선언할 때는 차원을 지정해야 하며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차원은 반드시 상수 표현식으로 지정해야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5244E8-27DB-4F0D-9904-F40896B7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12" y="3355560"/>
            <a:ext cx="6200775" cy="15430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795570-3602-43F5-997B-6EF2F7B1ED0D}"/>
              </a:ext>
            </a:extLst>
          </p:cNvPr>
          <p:cNvCxnSpPr/>
          <p:nvPr/>
        </p:nvCxnSpPr>
        <p:spPr>
          <a:xfrm>
            <a:off x="886408" y="544668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720251-A4E2-431B-A054-8048C6FA5A28}"/>
              </a:ext>
            </a:extLst>
          </p:cNvPr>
          <p:cNvSpPr txBox="1"/>
          <p:nvPr/>
        </p:nvSpPr>
        <p:spPr>
          <a:xfrm>
            <a:off x="1601756" y="52065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값을 차례대로 첫 요소부터 사용하여 배열 요소를 초기화한다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8D933D-746D-4277-8160-683DE6EE2AC0}"/>
              </a:ext>
            </a:extLst>
          </p:cNvPr>
          <p:cNvCxnSpPr/>
          <p:nvPr/>
        </p:nvCxnSpPr>
        <p:spPr>
          <a:xfrm>
            <a:off x="886408" y="6216255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EAF205-F00E-4771-B3EC-6B4644B0F56C}"/>
              </a:ext>
            </a:extLst>
          </p:cNvPr>
          <p:cNvSpPr txBox="1"/>
          <p:nvPr/>
        </p:nvSpPr>
        <p:spPr>
          <a:xfrm>
            <a:off x="1601756" y="597609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차원이 초기 값 수보다 크면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남는 요소들은 값 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(value-initialized)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5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다차원 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첨자 연산자를 연속해서 사용함으로써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다차원 배열의 요소에 접근할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EE89B-27F3-47D7-A476-705BE80D1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1754859"/>
            <a:ext cx="7505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다차원 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루프를 사용해서 똑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코드를 작성해본다면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8CFD36-809E-4F26-8AE0-0E324F9B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1754859"/>
            <a:ext cx="7248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다차원 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다차원 배열을 훑기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범위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for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문을 활용할 수도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E35E73-AC58-4341-B0AC-01C0BBF75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5" y="1754859"/>
            <a:ext cx="7181850" cy="32480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23A4E9-28AE-4461-87A1-ABDD1E226FFE}"/>
              </a:ext>
            </a:extLst>
          </p:cNvPr>
          <p:cNvCxnSpPr/>
          <p:nvPr/>
        </p:nvCxnSpPr>
        <p:spPr>
          <a:xfrm>
            <a:off x="886408" y="55509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0FF0B0-B048-4751-B4B4-CC94E6012678}"/>
              </a:ext>
            </a:extLst>
          </p:cNvPr>
          <p:cNvSpPr txBox="1"/>
          <p:nvPr/>
        </p:nvSpPr>
        <p:spPr>
          <a:xfrm>
            <a:off x="1601756" y="53107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주의할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안쪽 루프를 제외하고는 루프 변수를 반드시 참조자로 정의해야 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09D5B1-F3FF-4568-9845-6F772BE61413}"/>
              </a:ext>
            </a:extLst>
          </p:cNvPr>
          <p:cNvCxnSpPr/>
          <p:nvPr/>
        </p:nvCxnSpPr>
        <p:spPr>
          <a:xfrm>
            <a:off x="886408" y="632052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E3B4D0-FA6B-40DA-9403-A21B6648BD34}"/>
              </a:ext>
            </a:extLst>
          </p:cNvPr>
          <p:cNvSpPr txBox="1"/>
          <p:nvPr/>
        </p:nvSpPr>
        <p:spPr>
          <a:xfrm>
            <a:off x="1601756" y="60803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퀴즈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31C762-1FCA-44FD-ABAD-CE8F24B7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1754859"/>
            <a:ext cx="8105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퀴즈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8B5721-F939-4F1D-B054-806D887DD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1754859"/>
            <a:ext cx="7724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 값이 주어질 경우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배열의 차원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지정을 생략할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886C12-5430-48F7-AF97-DFF85EC3A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2" y="1754859"/>
            <a:ext cx="7191375" cy="1038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420D2F-CF45-4541-8EE9-848C3AAB22DD}"/>
              </a:ext>
            </a:extLst>
          </p:cNvPr>
          <p:cNvSpPr txBox="1"/>
          <p:nvPr/>
        </p:nvSpPr>
        <p:spPr>
          <a:xfrm>
            <a:off x="279918" y="391169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참조자에 대한 배열을 만들 수 있을까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6368C5-0A58-4FA4-991B-37044298DDA0}"/>
              </a:ext>
            </a:extLst>
          </p:cNvPr>
          <p:cNvCxnSpPr/>
          <p:nvPr/>
        </p:nvCxnSpPr>
        <p:spPr>
          <a:xfrm>
            <a:off x="886408" y="336172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1C6FEF-6FF6-4C3C-9C02-2EE998170244}"/>
              </a:ext>
            </a:extLst>
          </p:cNvPr>
          <p:cNvSpPr txBox="1"/>
          <p:nvPr/>
        </p:nvSpPr>
        <p:spPr>
          <a:xfrm>
            <a:off x="1601756" y="31215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생략 시에는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값의 크기가 차원의 크기가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9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배열을 초기화할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8E3FBA-1F38-4FBD-9569-14C4C85F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1754859"/>
            <a:ext cx="7753350" cy="9810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16723B-76C8-473D-AFFB-0791DE972447}"/>
              </a:ext>
            </a:extLst>
          </p:cNvPr>
          <p:cNvCxnSpPr/>
          <p:nvPr/>
        </p:nvCxnSpPr>
        <p:spPr>
          <a:xfrm>
            <a:off x="886408" y="328400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7C8B51-AB76-4EC2-9A40-98123B4856B6}"/>
              </a:ext>
            </a:extLst>
          </p:cNvPr>
          <p:cNvSpPr txBox="1"/>
          <p:nvPr/>
        </p:nvSpPr>
        <p:spPr>
          <a:xfrm>
            <a:off x="1601756" y="30438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맨 아래의 선언 및 정의에는 어떤 문제가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0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대한 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대한 참조자를 선언하고 정의할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D73A15-AA18-4599-8C6C-4B0C9C48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754859"/>
            <a:ext cx="6705600" cy="10382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C1173A-F122-4461-A7FA-6A1DDA87E8FD}"/>
              </a:ext>
            </a:extLst>
          </p:cNvPr>
          <p:cNvCxnSpPr/>
          <p:nvPr/>
        </p:nvCxnSpPr>
        <p:spPr>
          <a:xfrm>
            <a:off x="886408" y="33411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F1EDB6-12DB-4656-84CE-BEF4CA8117B7}"/>
              </a:ext>
            </a:extLst>
          </p:cNvPr>
          <p:cNvSpPr txBox="1"/>
          <p:nvPr/>
        </p:nvSpPr>
        <p:spPr>
          <a:xfrm>
            <a:off x="1601756" y="31009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괄호가 있을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 안에서 밖으로 있는 것이 편하다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C14BCC-4F4D-40EC-A920-1B7CBB599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137" y="4701693"/>
            <a:ext cx="5419725" cy="390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47879A-8328-4467-8828-637F09E4E815}"/>
              </a:ext>
            </a:extLst>
          </p:cNvPr>
          <p:cNvSpPr txBox="1"/>
          <p:nvPr/>
        </p:nvSpPr>
        <p:spPr>
          <a:xfrm>
            <a:off x="279917" y="387056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변수의 타입은 무엇을 의미할까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2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배열끼리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초기화 및 대입을 수행할 수 없다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596A2-25E6-4A10-B02E-EC3F8099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1754859"/>
            <a:ext cx="7219950" cy="15525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1EBCC7-7083-46FE-A78E-70B4F94E7904}"/>
              </a:ext>
            </a:extLst>
          </p:cNvPr>
          <p:cNvCxnSpPr/>
          <p:nvPr/>
        </p:nvCxnSpPr>
        <p:spPr>
          <a:xfrm>
            <a:off x="886408" y="385550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CB67AB-02C9-42FA-9F9B-5A7FC11F1D2D}"/>
              </a:ext>
            </a:extLst>
          </p:cNvPr>
          <p:cNvSpPr txBox="1"/>
          <p:nvPr/>
        </p:nvSpPr>
        <p:spPr>
          <a:xfrm>
            <a:off x="1601756" y="36153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안될까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2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요소에 접근하기 위해서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첨자 연산자를 사용할 수 있다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5A6B1-D411-40E7-ABC5-48BDC646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754859"/>
            <a:ext cx="7734300" cy="20669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4883DB-1A95-4C47-B363-C1F8C67F729B}"/>
              </a:ext>
            </a:extLst>
          </p:cNvPr>
          <p:cNvCxnSpPr/>
          <p:nvPr/>
        </p:nvCxnSpPr>
        <p:spPr>
          <a:xfrm>
            <a:off x="886408" y="43698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FD0812-C42C-4EED-AC16-0EB20D2B9E08}"/>
              </a:ext>
            </a:extLst>
          </p:cNvPr>
          <p:cNvSpPr txBox="1"/>
          <p:nvPr/>
        </p:nvSpPr>
        <p:spPr>
          <a:xfrm>
            <a:off x="1601756" y="4129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3636BB-D705-4CFD-AF67-A7CF8730DC9E}"/>
              </a:ext>
            </a:extLst>
          </p:cNvPr>
          <p:cNvCxnSpPr/>
          <p:nvPr/>
        </p:nvCxnSpPr>
        <p:spPr>
          <a:xfrm>
            <a:off x="886408" y="513942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8E29B1-DC40-45C1-BD57-05999E7A3DF2}"/>
              </a:ext>
            </a:extLst>
          </p:cNvPr>
          <p:cNvSpPr txBox="1"/>
          <p:nvPr/>
        </p:nvSpPr>
        <p:spPr>
          <a:xfrm>
            <a:off x="1601756" y="4899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차원 정의 및 첨자 연산자를 통한 접근 시에는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문제점을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BE687-4EE7-4160-88D7-3499A953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1754859"/>
            <a:ext cx="7991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배열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 전체를 훑기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범위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for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(range-based for-loop)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사용할 수 있다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33937-DBEA-41F3-9FC8-61243605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1754859"/>
            <a:ext cx="7210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1077</Words>
  <Application>Microsoft Office PowerPoint</Application>
  <PresentationFormat>와이드스크린</PresentationFormat>
  <Paragraphs>124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야놀자 야체 B</vt:lpstr>
      <vt:lpstr>Arial</vt:lpstr>
      <vt:lpstr>야놀자 야체 R</vt:lpstr>
      <vt:lpstr>맑은 고딕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2601</cp:revision>
  <dcterms:created xsi:type="dcterms:W3CDTF">2017-02-13T14:50:04Z</dcterms:created>
  <dcterms:modified xsi:type="dcterms:W3CDTF">2019-01-29T23:37:09Z</dcterms:modified>
</cp:coreProperties>
</file>