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71" r:id="rId2"/>
    <p:sldId id="275" r:id="rId3"/>
    <p:sldId id="288" r:id="rId4"/>
    <p:sldId id="287" r:id="rId5"/>
    <p:sldId id="290" r:id="rId6"/>
    <p:sldId id="289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12192000" cy="6858000"/>
  <p:notesSz cx="6858000" cy="9144000"/>
  <p:embeddedFontLst>
    <p:embeddedFont>
      <p:font typeface="D2Coding" panose="020B0609020101020101" pitchFamily="49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야놀자 야체 B" panose="02020603020101020101" pitchFamily="18" charset="-127"/>
      <p:bold r:id="rId29"/>
    </p:embeddedFont>
    <p:embeddedFont>
      <p:font typeface="야놀자 야체 R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A1. </a:t>
            </a:r>
            <a:r>
              <a:rPr lang="en-US" altLang="ko-KR" dirty="0" err="1"/>
              <a:t>int</a:t>
            </a:r>
            <a:r>
              <a:rPr lang="ko-KR" altLang="en-US" dirty="0"/>
              <a:t>가 </a:t>
            </a:r>
            <a:r>
              <a:rPr lang="en-US" altLang="ko-KR" dirty="0"/>
              <a:t>float</a:t>
            </a:r>
            <a:r>
              <a:rPr lang="ko-KR" altLang="en-US" dirty="0"/>
              <a:t>으로 승격되어 연산이 수행된다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float.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long</a:t>
            </a:r>
            <a:r>
              <a:rPr lang="ko-KR" altLang="en-US" dirty="0"/>
              <a:t>이 </a:t>
            </a: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ko-KR" altLang="en-US" dirty="0"/>
              <a:t>으로 승격되어 연산이 수행된다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en-US" altLang="ko-KR" dirty="0" err="1"/>
              <a:t>int</a:t>
            </a:r>
            <a:r>
              <a:rPr lang="ko-KR" altLang="en-US" dirty="0"/>
              <a:t>가 </a:t>
            </a:r>
            <a:r>
              <a:rPr lang="en-US" altLang="ko-KR" dirty="0"/>
              <a:t>unsigned </a:t>
            </a:r>
            <a:r>
              <a:rPr lang="en-US" altLang="ko-KR" dirty="0" err="1"/>
              <a:t>int</a:t>
            </a:r>
            <a:r>
              <a:rPr lang="ko-KR" altLang="en-US" dirty="0"/>
              <a:t>로 승격되어 연산이 수행된다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unsigned int.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short </a:t>
            </a:r>
            <a:r>
              <a:rPr lang="ko-KR" altLang="en-US" dirty="0"/>
              <a:t>피연산자들이 </a:t>
            </a:r>
            <a:r>
              <a:rPr lang="en-US" altLang="ko-KR" dirty="0" err="1"/>
              <a:t>int</a:t>
            </a:r>
            <a:r>
              <a:rPr lang="ko-KR" altLang="en-US" dirty="0"/>
              <a:t>로 승격되어 연산이 수행된다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int.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 말에 유의하자</a:t>
            </a:r>
            <a:r>
              <a:rPr lang="en-US" altLang="ko-KR" dirty="0"/>
              <a:t>. </a:t>
            </a:r>
            <a:r>
              <a:rPr lang="ko-KR" altLang="en-US" dirty="0"/>
              <a:t>최소 크기가 </a:t>
            </a:r>
            <a:r>
              <a:rPr lang="en-US" altLang="ko-KR" dirty="0" err="1"/>
              <a:t>int</a:t>
            </a:r>
            <a:r>
              <a:rPr lang="ko-KR" altLang="en-US" dirty="0"/>
              <a:t>라는 것은</a:t>
            </a:r>
            <a:r>
              <a:rPr lang="en-US" altLang="ko-KR" dirty="0"/>
              <a:t>, short/char </a:t>
            </a:r>
            <a:r>
              <a:rPr lang="ko-KR" altLang="en-US" dirty="0"/>
              <a:t>값조차 연산 시에는 </a:t>
            </a:r>
            <a:r>
              <a:rPr lang="en-US" altLang="ko-KR" dirty="0" err="1"/>
              <a:t>int</a:t>
            </a:r>
            <a:r>
              <a:rPr lang="ko-KR" altLang="en-US" dirty="0"/>
              <a:t>로 승격된다는 의미이다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2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8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29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A1. </a:t>
            </a:r>
            <a:r>
              <a:rPr lang="ko-KR" altLang="en-US" dirty="0"/>
              <a:t>두 피연산자 모두 </a:t>
            </a:r>
            <a:r>
              <a:rPr lang="en-US" altLang="ko-KR" dirty="0" err="1"/>
              <a:t>int</a:t>
            </a:r>
            <a:r>
              <a:rPr lang="ko-KR" altLang="en-US" dirty="0"/>
              <a:t>로 승격된다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1000000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@(64)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7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진법 표기법과 마찬가지로</a:t>
            </a:r>
            <a:r>
              <a:rPr lang="en-US" altLang="ko-KR" dirty="0"/>
              <a:t>, </a:t>
            </a:r>
            <a:r>
              <a:rPr lang="ko-KR" altLang="en-US" dirty="0"/>
              <a:t>이진 표기 역시 정수 상수에만 사용할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기본적으로는 사용된 진법에 따라 다르다</a:t>
            </a:r>
            <a:r>
              <a:rPr lang="en-US" altLang="ko-KR" dirty="0"/>
              <a:t>. 10</a:t>
            </a:r>
            <a:r>
              <a:rPr lang="ko-KR" altLang="en-US" dirty="0"/>
              <a:t>진 상수의 경우 </a:t>
            </a:r>
            <a:r>
              <a:rPr lang="en-US" altLang="ko-KR" dirty="0"/>
              <a:t>int, long, 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중 가장 작은 타입</a:t>
            </a:r>
            <a:r>
              <a:rPr lang="en-US" altLang="ko-KR" dirty="0"/>
              <a:t>, </a:t>
            </a:r>
            <a:r>
              <a:rPr lang="ko-KR" altLang="en-US" dirty="0"/>
              <a:t>그 외는 </a:t>
            </a:r>
            <a:r>
              <a:rPr lang="en-US" altLang="ko-KR" dirty="0"/>
              <a:t>int, unsigned int, long, unsigned long, long </a:t>
            </a:r>
            <a:r>
              <a:rPr lang="en-US" altLang="ko-KR" dirty="0" err="1"/>
              <a:t>long</a:t>
            </a:r>
            <a:r>
              <a:rPr lang="en-US" altLang="ko-KR" dirty="0"/>
              <a:t>, unsigned 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중 가장 작은 타입으로 결정된다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(short </a:t>
            </a:r>
            <a:r>
              <a:rPr lang="ko-KR" altLang="en-US" dirty="0"/>
              <a:t>상수는 없다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엄밀히 따지면 아니다</a:t>
            </a:r>
            <a:r>
              <a:rPr lang="en-US" altLang="ko-KR" dirty="0"/>
              <a:t>. </a:t>
            </a:r>
            <a:r>
              <a:rPr lang="ko-KR" altLang="en-US" dirty="0"/>
              <a:t>상수는 음수일 수 없기 때문이다</a:t>
            </a:r>
            <a:r>
              <a:rPr lang="en-US" altLang="ko-KR" dirty="0"/>
              <a:t>. (</a:t>
            </a:r>
            <a:r>
              <a:rPr lang="ko-KR" altLang="en-US" dirty="0"/>
              <a:t>부호 있는 타입에 저장하는 것과는 별개이다</a:t>
            </a:r>
            <a:r>
              <a:rPr lang="en-US" altLang="ko-KR" dirty="0"/>
              <a:t>.) ‘-30’</a:t>
            </a:r>
            <a:r>
              <a:rPr lang="ko-KR" altLang="en-US" dirty="0"/>
              <a:t>은 </a:t>
            </a:r>
            <a:r>
              <a:rPr lang="en-US" altLang="ko-KR" dirty="0"/>
              <a:t>’30’</a:t>
            </a:r>
            <a:r>
              <a:rPr lang="ko-KR" altLang="en-US" dirty="0"/>
              <a:t>이라는 </a:t>
            </a:r>
            <a:r>
              <a:rPr lang="en-US" altLang="ko-KR" dirty="0"/>
              <a:t>“</a:t>
            </a:r>
            <a:r>
              <a:rPr lang="ko-KR" altLang="en-US" dirty="0"/>
              <a:t>상수</a:t>
            </a:r>
            <a:r>
              <a:rPr lang="en-US" altLang="ko-KR" dirty="0"/>
              <a:t>”</a:t>
            </a:r>
            <a:r>
              <a:rPr lang="ko-KR" altLang="en-US" dirty="0"/>
              <a:t>에 </a:t>
            </a:r>
            <a:r>
              <a:rPr lang="en-US" altLang="ko-KR" dirty="0"/>
              <a:t>‘-’</a:t>
            </a:r>
            <a:r>
              <a:rPr lang="ko-KR" altLang="en-US" dirty="0"/>
              <a:t>라는 </a:t>
            </a:r>
            <a:r>
              <a:rPr lang="en-US" altLang="ko-KR" dirty="0"/>
              <a:t>“</a:t>
            </a:r>
            <a:r>
              <a:rPr lang="ko-KR" altLang="en-US" dirty="0"/>
              <a:t>연산자</a:t>
            </a:r>
            <a:r>
              <a:rPr lang="en-US" altLang="ko-KR" dirty="0"/>
              <a:t>”</a:t>
            </a:r>
            <a:r>
              <a:rPr lang="ko-KR" altLang="en-US" dirty="0"/>
              <a:t>를 적용시킨 것 뿐이다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0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0xB2DB66ED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실수 상수는 </a:t>
            </a:r>
            <a:r>
              <a:rPr lang="en-US" altLang="ko-KR" dirty="0"/>
              <a:t>double </a:t>
            </a:r>
            <a:r>
              <a:rPr lang="ko-KR" altLang="en-US" dirty="0"/>
              <a:t>타입이다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</a:t>
            </a:r>
            <a:r>
              <a:rPr lang="en-US" altLang="ko-KR" dirty="0" err="1"/>
              <a:t>Hello,World</a:t>
            </a:r>
            <a:r>
              <a:rPr lang="en-US" altLang="ko-KR" dirty="0"/>
              <a:t>!’</a:t>
            </a:r>
            <a:r>
              <a:rPr lang="ko-KR" altLang="en-US" dirty="0"/>
              <a:t> 가 </a:t>
            </a:r>
            <a:r>
              <a:rPr lang="en-US" altLang="ko-KR" dirty="0"/>
              <a:t>3</a:t>
            </a:r>
            <a:r>
              <a:rPr lang="ko-KR" altLang="en-US" dirty="0"/>
              <a:t>번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6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‘Hello,</a:t>
            </a:r>
            <a:r>
              <a:rPr lang="ko-KR" altLang="en-US" dirty="0"/>
              <a:t> </a:t>
            </a:r>
            <a:r>
              <a:rPr lang="en-US" altLang="ko-KR" dirty="0"/>
              <a:t>MOM!</a:t>
            </a:r>
            <a:r>
              <a:rPr lang="ko-KR" altLang="en-US" dirty="0"/>
              <a:t> </a:t>
            </a:r>
            <a:r>
              <a:rPr lang="en-US" altLang="ko-KR" dirty="0"/>
              <a:t>\n’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‘\2344’</a:t>
            </a:r>
            <a:r>
              <a:rPr lang="ko-KR" altLang="en-US" dirty="0"/>
              <a:t>는</a:t>
            </a:r>
            <a:r>
              <a:rPr lang="en-US" altLang="ko-KR" dirty="0"/>
              <a:t> ‘\234’</a:t>
            </a:r>
            <a:r>
              <a:rPr lang="ko-KR" altLang="en-US" dirty="0"/>
              <a:t>와 </a:t>
            </a:r>
            <a:r>
              <a:rPr lang="en-US" altLang="ko-KR" dirty="0"/>
              <a:t>‘4’</a:t>
            </a:r>
            <a:r>
              <a:rPr lang="ko-KR" altLang="en-US" dirty="0"/>
              <a:t>가 합쳐진 문자열 상수이다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6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라이브러리 쪽으로 보면 특수하게 사용할 수 있는 </a:t>
            </a:r>
            <a:r>
              <a:rPr lang="en-US" altLang="ko-KR" dirty="0" err="1"/>
              <a:t>std</a:t>
            </a:r>
            <a:r>
              <a:rPr lang="en-US" altLang="ko-KR" dirty="0"/>
              <a:t>::byte </a:t>
            </a:r>
            <a:r>
              <a:rPr lang="ko-KR" altLang="en-US" dirty="0"/>
              <a:t>타입도 있다</a:t>
            </a:r>
            <a:r>
              <a:rPr lang="en-US" altLang="ko-KR" dirty="0"/>
              <a:t>. (</a:t>
            </a:r>
            <a:r>
              <a:rPr lang="ko-KR" altLang="en-US" dirty="0"/>
              <a:t>메모리 접근용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/</a:t>
            </a:r>
            <a:r>
              <a:rPr lang="ko-KR" altLang="en-US" dirty="0"/>
              <a:t>숫자로 사용 불가</a:t>
            </a:r>
            <a:r>
              <a:rPr lang="en-US" altLang="ko-KR" dirty="0"/>
              <a:t>) (C++17)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바이트로 표기하지 않은 이유는</a:t>
            </a:r>
            <a:r>
              <a:rPr lang="en-US" altLang="ko-KR" dirty="0"/>
              <a:t>, </a:t>
            </a:r>
            <a:r>
              <a:rPr lang="ko-KR" altLang="en-US" dirty="0"/>
              <a:t>바이트도 하드웨어에 따라 크기가 변할 수 있기 때문이다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ko-KR" altLang="en-US" dirty="0"/>
              <a:t>은 사실 </a:t>
            </a:r>
            <a:r>
              <a:rPr lang="en-US" altLang="ko-KR" dirty="0"/>
              <a:t>C</a:t>
            </a:r>
            <a:r>
              <a:rPr lang="ko-KR" altLang="en-US" dirty="0"/>
              <a:t>의 잔재로 남은 것으로</a:t>
            </a:r>
            <a:r>
              <a:rPr lang="en-US" altLang="ko-KR" dirty="0"/>
              <a:t>, C++ </a:t>
            </a:r>
            <a:r>
              <a:rPr lang="ko-KR" altLang="en-US" dirty="0"/>
              <a:t>표준에는 없는 타입이었다</a:t>
            </a:r>
            <a:r>
              <a:rPr lang="en-US" altLang="ko-KR" dirty="0"/>
              <a:t>. C++11 </a:t>
            </a:r>
            <a:r>
              <a:rPr lang="ko-KR" altLang="en-US" dirty="0"/>
              <a:t>이후부터는 표준에 등록되었다</a:t>
            </a:r>
            <a:r>
              <a:rPr lang="en-US" altLang="ko-KR" dirty="0"/>
              <a:t>. (long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의 </a:t>
            </a:r>
            <a:r>
              <a:rPr lang="ko-KR" altLang="en-US" dirty="0" err="1"/>
              <a:t>줄임말이다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72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</a:t>
            </a:r>
            <a:r>
              <a:rPr lang="ko-KR" altLang="en-US" dirty="0"/>
              <a:t>만 사용하면 </a:t>
            </a:r>
            <a:r>
              <a:rPr lang="en-US" altLang="ko-KR" dirty="0"/>
              <a:t>unsigned int, unsigned long, unsigned 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중 가장 작은 타입으로 결정된다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LL</a:t>
            </a:r>
            <a:r>
              <a:rPr lang="ko-KR" altLang="en-US" dirty="0"/>
              <a:t>만 사용하면 </a:t>
            </a: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, unsigned 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중 작은 타입으로 결정된다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UL</a:t>
            </a:r>
            <a:r>
              <a:rPr lang="ko-KR" altLang="en-US" dirty="0"/>
              <a:t>을 사용하면 </a:t>
            </a:r>
            <a:r>
              <a:rPr lang="en-US" altLang="ko-KR" dirty="0"/>
              <a:t>unsigned long </a:t>
            </a:r>
            <a:r>
              <a:rPr lang="ko-KR" altLang="en-US" dirty="0"/>
              <a:t>또는 </a:t>
            </a:r>
            <a:r>
              <a:rPr lang="en-US" altLang="ko-KR" dirty="0"/>
              <a:t>unsigned long </a:t>
            </a:r>
            <a:r>
              <a:rPr lang="en-US" altLang="ko-KR" dirty="0" err="1"/>
              <a:t>long</a:t>
            </a:r>
            <a:r>
              <a:rPr lang="ko-KR" altLang="en-US" dirty="0"/>
              <a:t>이 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9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94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수행 속도가 변할 수 있다</a:t>
            </a:r>
            <a:r>
              <a:rPr lang="en-US" altLang="ko-KR" dirty="0"/>
              <a:t>. (float</a:t>
            </a:r>
            <a:r>
              <a:rPr lang="ko-KR" altLang="en-US" dirty="0"/>
              <a:t>이 시스템에 따라 </a:t>
            </a:r>
            <a:r>
              <a:rPr lang="en-US" altLang="ko-KR" dirty="0"/>
              <a:t>double</a:t>
            </a:r>
            <a:r>
              <a:rPr lang="ko-KR" altLang="en-US" dirty="0"/>
              <a:t>보다 더 빠를 수도</a:t>
            </a:r>
            <a:r>
              <a:rPr lang="en-US" altLang="ko-KR" dirty="0"/>
              <a:t>, </a:t>
            </a:r>
            <a:r>
              <a:rPr lang="ko-KR" altLang="en-US" dirty="0"/>
              <a:t>느릴 수도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무엇보다</a:t>
            </a:r>
            <a:r>
              <a:rPr lang="en-US" altLang="ko-KR" dirty="0"/>
              <a:t>, </a:t>
            </a:r>
            <a:r>
              <a:rPr lang="ko-KR" altLang="en-US" dirty="0"/>
              <a:t>무한 루프에 빠질 가능성이 있다</a:t>
            </a:r>
            <a:r>
              <a:rPr lang="en-US" altLang="ko-KR" dirty="0"/>
              <a:t>. float </a:t>
            </a:r>
            <a:r>
              <a:rPr lang="ko-KR" altLang="en-US" dirty="0"/>
              <a:t>타입이 정밀도의 한계로 인해 </a:t>
            </a:r>
            <a:r>
              <a:rPr lang="en-US" altLang="ko-KR" dirty="0"/>
              <a:t>0 ~ 1e8 </a:t>
            </a:r>
            <a:r>
              <a:rPr lang="ko-KR" altLang="en-US" dirty="0"/>
              <a:t>사이의 모든 정수를 표현할 수 없을 경우</a:t>
            </a:r>
            <a:r>
              <a:rPr lang="en-US" altLang="ko-KR" dirty="0"/>
              <a:t>, (N – 1) == N</a:t>
            </a:r>
            <a:r>
              <a:rPr lang="ko-KR" altLang="en-US" dirty="0"/>
              <a:t>이 되는 수 </a:t>
            </a:r>
            <a:r>
              <a:rPr lang="en-US" altLang="ko-KR" dirty="0"/>
              <a:t>N</a:t>
            </a:r>
            <a:r>
              <a:rPr lang="ko-KR" altLang="en-US" dirty="0"/>
              <a:t>을 마주쳐버릴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(Exception C++ Style </a:t>
            </a:r>
            <a:r>
              <a:rPr lang="en-US" altLang="ko-KR"/>
              <a:t>/ Item 30)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2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A1.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컴파일러에 따라 정의하는 크기가 다를 수 있다</a:t>
            </a:r>
            <a:r>
              <a:rPr lang="en-US" altLang="ko-KR" dirty="0"/>
              <a:t>. </a:t>
            </a:r>
            <a:r>
              <a:rPr lang="ko-KR" altLang="en-US" dirty="0"/>
              <a:t>포인터를 생각해보면</a:t>
            </a:r>
            <a:r>
              <a:rPr lang="en-US" altLang="ko-KR" dirty="0"/>
              <a:t>, 32</a:t>
            </a:r>
            <a:r>
              <a:rPr lang="ko-KR" altLang="en-US" dirty="0"/>
              <a:t>비트 </a:t>
            </a:r>
            <a:r>
              <a:rPr lang="en-US" altLang="ko-KR" dirty="0"/>
              <a:t>OS</a:t>
            </a:r>
            <a:r>
              <a:rPr lang="ko-KR" altLang="en-US" dirty="0"/>
              <a:t>에서는 </a:t>
            </a:r>
            <a:r>
              <a:rPr lang="en-US" altLang="ko-KR" dirty="0"/>
              <a:t>4</a:t>
            </a:r>
            <a:r>
              <a:rPr lang="ko-KR" altLang="en-US" dirty="0"/>
              <a:t>바이트면 충분하지만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OS</a:t>
            </a:r>
            <a:r>
              <a:rPr lang="ko-KR" altLang="en-US" dirty="0"/>
              <a:t>에서는 </a:t>
            </a:r>
            <a:r>
              <a:rPr lang="en-US" altLang="ko-KR" dirty="0"/>
              <a:t>8</a:t>
            </a:r>
            <a:r>
              <a:rPr lang="ko-KR" altLang="en-US" dirty="0"/>
              <a:t>바이트를 가져야 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int16_t, int32_t</a:t>
            </a:r>
            <a:r>
              <a:rPr lang="ko-KR" altLang="en-US" dirty="0"/>
              <a:t> 같은 고정 길이 타입을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en-US" altLang="ko-KR" dirty="0" err="1"/>
              <a:t>float_t</a:t>
            </a:r>
            <a:r>
              <a:rPr lang="en-US" altLang="ko-KR" dirty="0"/>
              <a:t> </a:t>
            </a:r>
            <a:r>
              <a:rPr lang="ko-KR" altLang="en-US" dirty="0"/>
              <a:t>타입은 시스템</a:t>
            </a:r>
            <a:r>
              <a:rPr lang="en-US" altLang="ko-KR" dirty="0"/>
              <a:t>/</a:t>
            </a:r>
            <a:r>
              <a:rPr lang="ko-KR" altLang="en-US" dirty="0"/>
              <a:t>컴파일러에 따라 더 효율적으로 사용할 수 있는 </a:t>
            </a:r>
            <a:r>
              <a:rPr lang="en-US" altLang="ko-KR" dirty="0"/>
              <a:t>float</a:t>
            </a:r>
            <a:r>
              <a:rPr lang="ko-KR" altLang="en-US" dirty="0"/>
              <a:t> 타입이다</a:t>
            </a:r>
            <a:r>
              <a:rPr lang="en-US" altLang="ko-KR" dirty="0"/>
              <a:t>. 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효율성을 위해 이 타입이 </a:t>
            </a:r>
            <a:r>
              <a:rPr lang="en-US" altLang="ko-KR" dirty="0"/>
              <a:t>long double</a:t>
            </a:r>
            <a:r>
              <a:rPr lang="ko-KR" altLang="en-US" dirty="0"/>
              <a:t>로 정의되어 있을 수도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double</a:t>
            </a:r>
            <a:r>
              <a:rPr lang="ko-KR" altLang="en-US" dirty="0"/>
              <a:t>과 </a:t>
            </a:r>
            <a:r>
              <a:rPr lang="en-US" altLang="ko-KR" dirty="0" err="1"/>
              <a:t>double_t</a:t>
            </a:r>
            <a:r>
              <a:rPr lang="en-US" altLang="ko-KR" dirty="0"/>
              <a:t> </a:t>
            </a:r>
            <a:r>
              <a:rPr lang="ko-KR" altLang="en-US" dirty="0"/>
              <a:t>타입의 차이점도 마찬가지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A4. </a:t>
            </a:r>
            <a:r>
              <a:rPr lang="ko-KR" altLang="en-US" dirty="0"/>
              <a:t>해당 최소 크기를 만족하는 정수 타입 중 가장 빠르고 효율적인 타입을 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A5. </a:t>
            </a:r>
            <a:r>
              <a:rPr lang="ko-KR" altLang="en-US" dirty="0"/>
              <a:t>해당 최소 크기를 만족하는 정수 타입 중 가장 작은 타입을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(char)</a:t>
            </a:r>
            <a:r>
              <a:rPr lang="ko-KR" altLang="en-US" dirty="0"/>
              <a:t>는 무조건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와이드 문자를 위한 타입으로</a:t>
            </a:r>
            <a:r>
              <a:rPr lang="en-US" altLang="ko-KR" dirty="0"/>
              <a:t>, </a:t>
            </a:r>
            <a:r>
              <a:rPr lang="ko-KR" altLang="en-US" dirty="0"/>
              <a:t>시스템에서 지원하는 </a:t>
            </a:r>
            <a:r>
              <a:rPr lang="en-US" altLang="ko-KR" dirty="0"/>
              <a:t>Codepoint</a:t>
            </a:r>
            <a:r>
              <a:rPr lang="ko-KR" altLang="en-US" dirty="0"/>
              <a:t>를 모두 지원할 수 있는 크기를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7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signed </a:t>
            </a:r>
            <a:r>
              <a:rPr lang="en-US" altLang="ko-KR" dirty="0" err="1"/>
              <a:t>int</a:t>
            </a:r>
            <a:r>
              <a:rPr lang="ko-KR" altLang="en-US" dirty="0"/>
              <a:t>와 같이 사용해도 상관은 없지만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 err="1"/>
              <a:t>int</a:t>
            </a:r>
            <a:r>
              <a:rPr lang="ko-KR" altLang="en-US" dirty="0"/>
              <a:t>와 같다</a:t>
            </a:r>
            <a:r>
              <a:rPr lang="en-US" altLang="ko-KR" dirty="0"/>
              <a:t>. (</a:t>
            </a:r>
            <a:r>
              <a:rPr lang="ko-KR" altLang="en-US" dirty="0"/>
              <a:t>역사적인 이유로 남아있는 잔재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A1. </a:t>
            </a:r>
            <a:r>
              <a:rPr lang="ko-KR" altLang="en-US" dirty="0"/>
              <a:t>알 수 없다</a:t>
            </a:r>
            <a:r>
              <a:rPr lang="en-US" altLang="ko-KR" dirty="0"/>
              <a:t>. </a:t>
            </a:r>
            <a:r>
              <a:rPr lang="ko-KR" altLang="en-US" dirty="0"/>
              <a:t>컴파일러에 따라 다르다</a:t>
            </a:r>
            <a:r>
              <a:rPr lang="en-US" altLang="ko-KR" dirty="0"/>
              <a:t>. (signed char </a:t>
            </a:r>
            <a:r>
              <a:rPr lang="ko-KR" altLang="en-US" dirty="0"/>
              <a:t>혹은 </a:t>
            </a:r>
            <a:r>
              <a:rPr lang="en-US" altLang="ko-KR" dirty="0"/>
              <a:t>unsigned char </a:t>
            </a:r>
            <a:r>
              <a:rPr lang="ko-KR" altLang="en-US" dirty="0"/>
              <a:t>중에 하나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없는 타입이다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없는 타입이다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0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숫자를 </a:t>
            </a:r>
            <a:r>
              <a:rPr lang="en-US" altLang="ko-KR" dirty="0"/>
              <a:t>bool </a:t>
            </a:r>
            <a:r>
              <a:rPr lang="ko-KR" altLang="en-US" dirty="0"/>
              <a:t>타입 값으로 변환할 수 있기 때문에</a:t>
            </a:r>
            <a:r>
              <a:rPr lang="en-US" altLang="ko-KR" dirty="0"/>
              <a:t>, if </a:t>
            </a:r>
            <a:r>
              <a:rPr lang="ko-KR" altLang="en-US" dirty="0"/>
              <a:t>문의 </a:t>
            </a:r>
            <a:r>
              <a:rPr lang="ko-KR" altLang="en-US" dirty="0" err="1"/>
              <a:t>조건문</a:t>
            </a:r>
            <a:r>
              <a:rPr lang="ko-KR" altLang="en-US" dirty="0"/>
              <a:t> 등에 산술 값</a:t>
            </a:r>
            <a:r>
              <a:rPr lang="en-US" altLang="ko-KR" dirty="0"/>
              <a:t>/</a:t>
            </a:r>
            <a:r>
              <a:rPr lang="ko-KR" altLang="en-US" dirty="0"/>
              <a:t>산술 타입 객체를 사용할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</a:t>
            </a:r>
            <a:r>
              <a:rPr lang="en-US" altLang="ko-KR" dirty="0"/>
              <a:t>, unsigned</a:t>
            </a:r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ko-KR" altLang="en-US" dirty="0"/>
              <a:t>변수에 </a:t>
            </a:r>
            <a:r>
              <a:rPr lang="en-US" altLang="ko-KR" dirty="0"/>
              <a:t>-1</a:t>
            </a:r>
            <a:r>
              <a:rPr lang="ko-KR" altLang="en-US" dirty="0"/>
              <a:t>을 대입하면 </a:t>
            </a:r>
            <a:r>
              <a:rPr lang="en-US" altLang="ko-KR" dirty="0"/>
              <a:t>255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unsigned </a:t>
            </a:r>
            <a:r>
              <a:rPr lang="en-US" altLang="ko-KR" dirty="0" err="1"/>
              <a:t>int</a:t>
            </a:r>
            <a:r>
              <a:rPr lang="ko-KR" altLang="en-US" dirty="0"/>
              <a:t>와 </a:t>
            </a:r>
            <a:r>
              <a:rPr lang="en-US" altLang="ko-KR" dirty="0" err="1"/>
              <a:t>int</a:t>
            </a:r>
            <a:r>
              <a:rPr lang="ko-KR" altLang="en-US" dirty="0"/>
              <a:t>가</a:t>
            </a:r>
            <a:r>
              <a:rPr lang="en-US" altLang="ko-KR" dirty="0"/>
              <a:t> 32</a:t>
            </a:r>
            <a:r>
              <a:rPr lang="ko-KR" altLang="en-US" dirty="0"/>
              <a:t>비트라고 가정하면</a:t>
            </a:r>
            <a:r>
              <a:rPr lang="en-US" altLang="ko-KR" dirty="0"/>
              <a:t>, </a:t>
            </a:r>
            <a:r>
              <a:rPr lang="ko-KR" altLang="en-US" dirty="0"/>
              <a:t>출력 결과는 </a:t>
            </a:r>
            <a:r>
              <a:rPr lang="en-US" altLang="ko-KR" dirty="0"/>
              <a:t>-84, 4294967264, 4294967264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각각 </a:t>
            </a:r>
            <a:r>
              <a:rPr lang="en-US" altLang="ko-KR" dirty="0"/>
              <a:t>4294967264, 32</a:t>
            </a:r>
            <a:r>
              <a:rPr lang="ko-KR" altLang="en-US" dirty="0"/>
              <a:t>가 나온다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Primitive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Types)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퀴즈 타임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5CEA61-BBF0-411E-AE01-E1839E05FA9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86FF6-4E78-4EEE-A23F-0276D5221E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(operator) float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연산이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어떻게 수행될까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BA0A7-1734-4651-9C85-00FB351F823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411C8-A458-41C0-A962-CB47C23046F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long (operator) long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연산이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어떻게 수행될까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2C1572-5652-4083-87A3-0DFD6FCA5BE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7806F6-DFFF-4E71-88B9-6D7AA0492F3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(operator) unsigned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연산이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어떻게 수행될까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D86191-B35F-4230-970B-D0F03D450D7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EFE74E-D21C-4331-BC98-B71266BBE53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short (operator) short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연산이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어떻게 수행될까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산술 타입 간 연산을 수행할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변환 규칙에 유의해야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5CEA61-BBF0-411E-AE01-E1839E05FA9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86FF6-4E78-4EEE-A23F-0276D5221E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산술 연산은 절대로 다른 타입끼리 수행되지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BA0A7-1734-4651-9C85-00FB351F823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411C8-A458-41C0-A962-CB47C23046F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피연산자들의 타입이 다르면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무조건 동일한 타입으로 맞춘 후에 연산이 수행된다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2C1572-5652-4083-87A3-0DFD6FCA5BE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7806F6-DFFF-4E71-88B9-6D7AA0492F3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결과 타입은 연산 수행 시작 직전의 피연산자 타입과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E4B4C-1FA2-42C0-965F-7441EEFA453D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2C3F0-7B8B-4C65-863B-10D5C33112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피연산자의 최소 크기는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0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다음과 같은 순서로 부동 소수점 타입으로의 변환 규칙이 적용된다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5CEA61-BBF0-411E-AE01-E1839E05FA9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86FF6-4E78-4EEE-A23F-0276D5221E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 double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 double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BA0A7-1734-4651-9C85-00FB351F823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411C8-A458-41C0-A962-CB47C23046F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2C1572-5652-4083-87A3-0DFD6FCA5BE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7806F6-DFFF-4E71-88B9-6D7AA0492F3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3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소수점으로의 변환 규칙이 적용되지 않았으면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순서로 정수 변환 규칙을 적용한다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5CEA61-BBF0-411E-AE01-E1839E05FA9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86FF6-4E78-4EEE-A23F-0276D5221E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long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long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BA0A7-1734-4651-9C85-00FB351F823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411C8-A458-41C0-A962-CB47C23046F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2C1572-5652-4083-87A3-0DFD6FCA5BE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7806F6-DFFF-4E71-88B9-6D7AA0492F3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54035C-7F35-4A97-818B-C5AFC7FC68C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67FDD-BBA2-49AF-AC85-9E49D93E9D14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F3C267-8866-4347-A1FB-374B3939B108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5A10AF-80DB-4A3C-A8F9-B0E808D7802B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94CF2-7E2B-4072-8F16-A54824A8B8E7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6DFF24-98A7-4164-A2E5-CAC9AC6A724D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피연산자 중 한쪽이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피연산자를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맞춘다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4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7" grpId="0"/>
      <p:bldP spid="19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변환 규칙도 적용할 수 없는 상태일 경우에는 어떻게 처리될까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AE4F74-E6C0-454F-B53B-01D1E690E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2" y="2528887"/>
            <a:ext cx="6734175" cy="18002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1724AA-75B1-41FC-A7F4-2610E56B22F5}"/>
              </a:ext>
            </a:extLst>
          </p:cNvPr>
          <p:cNvSpPr txBox="1"/>
          <p:nvPr/>
        </p:nvSpPr>
        <p:spPr>
          <a:xfrm>
            <a:off x="279918" y="172630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결과는 무엇이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0C1138-8BEB-451F-AC14-9B91F0E534EB}"/>
              </a:ext>
            </a:extLst>
          </p:cNvPr>
          <p:cNvCxnSpPr/>
          <p:nvPr/>
        </p:nvCxnSpPr>
        <p:spPr>
          <a:xfrm>
            <a:off x="886408" y="484863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012E03-6B34-458F-A53F-477F3B203CA5}"/>
              </a:ext>
            </a:extLst>
          </p:cNvPr>
          <p:cNvSpPr txBox="1"/>
          <p:nvPr/>
        </p:nvSpPr>
        <p:spPr>
          <a:xfrm>
            <a:off x="1601756" y="460847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signed char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타입이었다면 결과는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9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아래와 같은 방법으로 정수 상수를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FDEAC6-4726-4E7C-B8E4-22A58613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1754859"/>
            <a:ext cx="6505575" cy="1362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28A4A-7D94-43C9-88E1-39DC19410CAB}"/>
              </a:ext>
            </a:extLst>
          </p:cNvPr>
          <p:cNvSpPr txBox="1"/>
          <p:nvPr/>
        </p:nvSpPr>
        <p:spPr>
          <a:xfrm>
            <a:off x="279917" y="34248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상수의 타입은 어떻게 결정될까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63AD2-165E-463E-8DD2-8A226F4318FA}"/>
              </a:ext>
            </a:extLst>
          </p:cNvPr>
          <p:cNvSpPr txBox="1"/>
          <p:nvPr/>
        </p:nvSpPr>
        <p:spPr>
          <a:xfrm>
            <a:off x="279918" y="425597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‘-30’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수는 상수인가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B6900C-3C18-4BE5-96CC-B168D8900FAE}"/>
              </a:ext>
            </a:extLst>
          </p:cNvPr>
          <p:cNvCxnSpPr/>
          <p:nvPr/>
        </p:nvCxnSpPr>
        <p:spPr>
          <a:xfrm>
            <a:off x="886408" y="532726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7A47E5-3396-4EE3-A723-424BDDE3DB7B}"/>
              </a:ext>
            </a:extLst>
          </p:cNvPr>
          <p:cNvSpPr txBox="1"/>
          <p:nvPr/>
        </p:nvSpPr>
        <p:spPr>
          <a:xfrm>
            <a:off x="1601756" y="508709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아닐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4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16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진수로 변환하면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EB714-AFD1-467F-8C51-DF199117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5" y="1754859"/>
            <a:ext cx="5924550" cy="476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4EFCB5-B1F9-421B-8E29-36F6B523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450" y="3370145"/>
            <a:ext cx="6515100" cy="495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AEA04-D1A0-4DCE-BB55-CAA985B7689F}"/>
              </a:ext>
            </a:extLst>
          </p:cNvPr>
          <p:cNvSpPr txBox="1"/>
          <p:nvPr/>
        </p:nvSpPr>
        <p:spPr>
          <a:xfrm>
            <a:off x="279917" y="25390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가독성을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기능을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76D61D-2B99-40D9-878E-CFC038A61830}"/>
              </a:ext>
            </a:extLst>
          </p:cNvPr>
          <p:cNvCxnSpPr/>
          <p:nvPr/>
        </p:nvCxnSpPr>
        <p:spPr>
          <a:xfrm>
            <a:off x="886408" y="44135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43A553-EC2E-4D19-8B6D-6F50C0E68AD8}"/>
              </a:ext>
            </a:extLst>
          </p:cNvPr>
          <p:cNvSpPr txBox="1"/>
          <p:nvPr/>
        </p:nvSpPr>
        <p:spPr>
          <a:xfrm>
            <a:off x="1601756" y="41733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이진 상수가 아닌 곳에도 사용할 수 있다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50431C-F8DA-42B0-B098-5DD752629BD5}"/>
              </a:ext>
            </a:extLst>
          </p:cNvPr>
          <p:cNvCxnSpPr/>
          <p:nvPr/>
        </p:nvCxnSpPr>
        <p:spPr>
          <a:xfrm>
            <a:off x="886408" y="518309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72102-6114-4435-993A-1F92B12DB4F7}"/>
              </a:ext>
            </a:extLst>
          </p:cNvPr>
          <p:cNvSpPr txBox="1"/>
          <p:nvPr/>
        </p:nvSpPr>
        <p:spPr>
          <a:xfrm>
            <a:off x="1601756" y="494292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정수가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실수 상수 정의에도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6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실수 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부동소수점 상수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아래와 같이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413A0-6BD4-4CC9-B3BA-95BF204B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1754859"/>
            <a:ext cx="7743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21D09-168B-40C6-84D2-A636EB755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754859"/>
            <a:ext cx="7429500" cy="15335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0F02E1-E75F-42AB-9062-D98333460DB5}"/>
              </a:ext>
            </a:extLst>
          </p:cNvPr>
          <p:cNvCxnSpPr/>
          <p:nvPr/>
        </p:nvCxnSpPr>
        <p:spPr>
          <a:xfrm>
            <a:off x="886408" y="38364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E313B9-3B91-4CA2-9FE0-578B337FCFCC}"/>
              </a:ext>
            </a:extLst>
          </p:cNvPr>
          <p:cNvSpPr txBox="1"/>
          <p:nvPr/>
        </p:nvSpPr>
        <p:spPr>
          <a:xfrm>
            <a:off x="1601756" y="35962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공백 문자나 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문자로 연결된 두 문자열 상수는 하나로 합칠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4FBC8E-1C0E-4C03-98CB-AF77C741109A}"/>
              </a:ext>
            </a:extLst>
          </p:cNvPr>
          <p:cNvCxnSpPr/>
          <p:nvPr/>
        </p:nvCxnSpPr>
        <p:spPr>
          <a:xfrm>
            <a:off x="886408" y="46060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71A9B7-C8F8-4FE1-A3AA-F054FD685CA7}"/>
              </a:ext>
            </a:extLst>
          </p:cNvPr>
          <p:cNvSpPr txBox="1"/>
          <p:nvPr/>
        </p:nvSpPr>
        <p:spPr>
          <a:xfrm>
            <a:off x="1601756" y="43658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 상수가 너무 길 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1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BF62CF-FDCD-4A8F-9161-B9E97030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7" y="1754859"/>
            <a:ext cx="5572125" cy="4762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E2B8AF-6826-4920-A127-12D4378FAE59}"/>
              </a:ext>
            </a:extLst>
          </p:cNvPr>
          <p:cNvCxnSpPr/>
          <p:nvPr/>
        </p:nvCxnSpPr>
        <p:spPr>
          <a:xfrm>
            <a:off x="886408" y="27791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169046-C6CC-4624-A472-3FBE5469D0AF}"/>
              </a:ext>
            </a:extLst>
          </p:cNvPr>
          <p:cNvSpPr txBox="1"/>
          <p:nvPr/>
        </p:nvSpPr>
        <p:spPr>
          <a:xfrm>
            <a:off x="1601756" y="25390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일반화 확장 문자열을 사용하기 위해서는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\x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+ 16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혹은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+ 8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수를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16A67D-4018-4963-AA59-AF50937C9E3C}"/>
              </a:ext>
            </a:extLst>
          </p:cNvPr>
          <p:cNvCxnSpPr/>
          <p:nvPr/>
        </p:nvCxnSpPr>
        <p:spPr>
          <a:xfrm>
            <a:off x="886408" y="35487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F229CB-EE6B-4623-BA13-9938AEFF88FE}"/>
              </a:ext>
            </a:extLst>
          </p:cNvPr>
          <p:cNvSpPr txBox="1"/>
          <p:nvPr/>
        </p:nvSpPr>
        <p:spPr>
          <a:xfrm>
            <a:off x="1601756" y="33085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16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수가 사용될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뒤에 오는 모든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16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숫자를 확장 문자열로 인식한다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420628-1080-4A99-8746-168BA59BAF02}"/>
              </a:ext>
            </a:extLst>
          </p:cNvPr>
          <p:cNvCxnSpPr/>
          <p:nvPr/>
        </p:nvCxnSpPr>
        <p:spPr>
          <a:xfrm>
            <a:off x="886408" y="43183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EDACD6-0522-4E3B-8C35-39C351625ADB}"/>
              </a:ext>
            </a:extLst>
          </p:cNvPr>
          <p:cNvSpPr txBox="1"/>
          <p:nvPr/>
        </p:nvSpPr>
        <p:spPr>
          <a:xfrm>
            <a:off x="1601756" y="40781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8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수가 사용될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자리 까지만 확장 문자열로 인식한다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3537A-97A0-4770-9559-C796F212D242}"/>
              </a:ext>
            </a:extLst>
          </p:cNvPr>
          <p:cNvSpPr txBox="1"/>
          <p:nvPr/>
        </p:nvSpPr>
        <p:spPr>
          <a:xfrm>
            <a:off x="279917" y="484773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\u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+ 16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자리를 사용하면 유니코드 문자를 입력할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기본적으로 아래와 같은 산술 타입들을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81A183-D1A1-429B-98E1-06AE008E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63483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최소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short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32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64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 숫자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double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 숫자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double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유효 숫자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상수에 붙일 수 있는 접미사는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B137C61-52AD-4804-9DA8-21A6B0D9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62266"/>
              </p:ext>
            </p:extLst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접미사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최소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unsigned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AA2808-61EA-49B8-AACE-2EC1DBA6EC0B}"/>
              </a:ext>
            </a:extLst>
          </p:cNvPr>
          <p:cNvCxnSpPr/>
          <p:nvPr/>
        </p:nvCxnSpPr>
        <p:spPr>
          <a:xfrm>
            <a:off x="886408" y="44797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EF80B2-85AE-404B-8C29-83BA37FB7B94}"/>
              </a:ext>
            </a:extLst>
          </p:cNvPr>
          <p:cNvSpPr txBox="1"/>
          <p:nvPr/>
        </p:nvSpPr>
        <p:spPr>
          <a:xfrm>
            <a:off x="1601756" y="42396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‘UL’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‘ULL’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조합해서 사용하는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7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실수 상수에 붙일 수 있는 접미사는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B137C61-52AD-4804-9DA8-21A6B0D9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45352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접미사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고정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long double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</a:t>
            </a:r>
            <a:r>
              <a:rPr lang="en-US" altLang="ko-KR" sz="2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ko-KR" altLang="en-US" sz="2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퀴즈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FB188F-A61C-4D1D-BEFC-35AFA45B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1754859"/>
            <a:ext cx="6419850" cy="2286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686C22-1068-43FB-92ED-A13121E98706}"/>
              </a:ext>
            </a:extLst>
          </p:cNvPr>
          <p:cNvCxnSpPr/>
          <p:nvPr/>
        </p:nvCxnSpPr>
        <p:spPr>
          <a:xfrm>
            <a:off x="886408" y="45889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19654-C2DF-408F-BB41-EE2F00FB0BB8}"/>
              </a:ext>
            </a:extLst>
          </p:cNvPr>
          <p:cNvSpPr txBox="1"/>
          <p:nvPr/>
        </p:nvSpPr>
        <p:spPr>
          <a:xfrm>
            <a:off x="1601756" y="43487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‘number’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타입을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변경하면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수행에 어떤 영향을 끼치게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4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퀴즈 타임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별로 왜 최소 크기가 필요한가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2AD7F4-6C6B-45BB-8F45-C87EC0BF4BD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9AD81E-0FD3-4AF4-925B-19AD3E1EA02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정확하게 특정 크기에 맞는 타입을 사용하고 싶으면 어떻게 해야 하는가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751534-3B4D-4AC0-A73A-622762F3597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A1324B-7C40-41A3-A5FF-1AA44D6C9B0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float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float_t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차이점은 무엇인가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1352BF-C284-4F1A-840F-6E66DB1BAFB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427C8C-E02C-4652-8F2E-869F6CFF9F0F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int_fast16_t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타입은 무슨 의미를 가지는 타입인가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0E4FAB-FA07-489A-B581-8B2B57667D68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7C7A3-5DA3-40CB-ADC7-E77A05E2D7F3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int_least16_t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타입은 무슨 의미를 가지는 타입인가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제공하는 기본 문자 타입과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81A183-D1A1-429B-98E1-06AE008E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86622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최소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bool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해당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wchar_t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char16_t (C++11)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char32_t (C++11)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char8_t (C++20)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06203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16C5F3-659D-4DC8-809D-B98E8CC1E206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5511A2-994A-49CF-B71D-D5ED75854B53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문자 타입들은 유니코드를 지원하기 위한 타입들이다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5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wchar_t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무엇을 위한 타입인가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796A4E-C723-4A88-A65A-0571F830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2585987"/>
            <a:ext cx="7810500" cy="369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FA263-90DE-46CC-9DD2-B269A02A6E5B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문자 타입을 사용하는 방법은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정수 타입은 부호 있는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(signed)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부호 없는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(unsigned)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나뉜다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16C5F3-659D-4DC8-809D-B98E8CC1E20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5511A2-994A-49CF-B71D-D5ED75854B5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기본적으로는 부호 있는 타입으로 사용하며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unsigned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붙이면 부호 없는 타입으로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4ED186-B0DC-49E5-8CC4-2003FB59F79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6107D-D6B2-485D-9559-E3CEB6EAC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예외적으로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줄여서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76C0F-BB88-447B-A4CD-4ECF621E3972}"/>
              </a:ext>
            </a:extLst>
          </p:cNvPr>
          <p:cNvSpPr txBox="1"/>
          <p:nvPr/>
        </p:nvSpPr>
        <p:spPr>
          <a:xfrm>
            <a:off x="279918" y="328976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char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부호 있는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없는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D919A-2F07-45E9-BF9E-7F6BF9896461}"/>
              </a:ext>
            </a:extLst>
          </p:cNvPr>
          <p:cNvSpPr txBox="1"/>
          <p:nvPr/>
        </p:nvSpPr>
        <p:spPr>
          <a:xfrm>
            <a:off x="279917" y="41166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char16_t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부호 있는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없는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A3B2-0F13-4FEE-97CF-58624D101049}"/>
              </a:ext>
            </a:extLst>
          </p:cNvPr>
          <p:cNvSpPr txBox="1"/>
          <p:nvPr/>
        </p:nvSpPr>
        <p:spPr>
          <a:xfrm>
            <a:off x="279917" y="494352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char32_t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부호 있는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없는 타입일까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4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1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특성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char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signed char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같은 타입이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16C5F3-659D-4DC8-809D-B98E8CC1E20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5511A2-994A-49CF-B71D-D5ED75854B5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signed char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산술 연산을 수행할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4ED186-B0DC-49E5-8CC4-2003FB59F795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6107D-D6B2-485D-9559-E3CEB6EACDB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char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메모리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(Object representation)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담을 때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76C0F-BB88-447B-A4CD-4ECF621E3972}"/>
              </a:ext>
            </a:extLst>
          </p:cNvPr>
          <p:cNvSpPr txBox="1"/>
          <p:nvPr/>
        </p:nvSpPr>
        <p:spPr>
          <a:xfrm>
            <a:off x="279918" y="328976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표현에는 주로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표현에는 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D919A-2F07-45E9-BF9E-7F6BF9896461}"/>
              </a:ext>
            </a:extLst>
          </p:cNvPr>
          <p:cNvSpPr txBox="1"/>
          <p:nvPr/>
        </p:nvSpPr>
        <p:spPr>
          <a:xfrm>
            <a:off x="279917" y="41166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산술 연산에는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bool, char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사용하지 않는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A3B2-0F13-4FEE-97CF-58624D101049}"/>
              </a:ext>
            </a:extLst>
          </p:cNvPr>
          <p:cNvSpPr txBox="1"/>
          <p:nvPr/>
        </p:nvSpPr>
        <p:spPr>
          <a:xfrm>
            <a:off x="279917" y="494352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음수가 될 수 없는 상황에서는 부호 없는 타입을 사용하는 것이 좋다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9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1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bool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다른 산술 값을 대입하면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취급된다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A3B2-0F13-4FEE-97CF-58624D101049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소수점 값을 정수 타입 객체에 대입하면 소수점이 버려지고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부분만 대입된다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6A002-92F2-481F-B351-CACB57AF16E7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정수를 부동 소수점 타입 객체에 대입하면 소수부가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F7F948-BE45-48B0-987D-08620C2B8144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448FDA-96AE-49D9-B7B1-01387376A95E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소수점 타입에서 처리할 수 있는 것보다 정수 비트가 많으면 정밀도 소실이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AF81A-E1A7-4CAA-A51D-88305B851AE6}"/>
              </a:ext>
            </a:extLst>
          </p:cNvPr>
          <p:cNvSpPr txBox="1"/>
          <p:nvPr/>
        </p:nvSpPr>
        <p:spPr>
          <a:xfrm>
            <a:off x="279915" y="4188049"/>
            <a:ext cx="1106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없는 타입 객체에 범위가 벗어난 값을 대입하면 최대 값으로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Modulo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수행한 값이 대입된다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5EC6CD-168F-44C4-8EF7-90C1684FC1D4}"/>
              </a:ext>
            </a:extLst>
          </p:cNvPr>
          <p:cNvSpPr txBox="1"/>
          <p:nvPr/>
        </p:nvSpPr>
        <p:spPr>
          <a:xfrm>
            <a:off x="279914" y="501781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부호 있는 타입 객체에 범위가 벗어난 값을 대입하면 결과는 미정의이다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타입 간 변환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(unsigned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정수 타입이라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E454C4-2C0D-435D-9694-9C4F942C7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1754859"/>
            <a:ext cx="6324600" cy="1895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BAE00-EB5F-4BBB-BC0F-ACF27ABCFAA2}"/>
              </a:ext>
            </a:extLst>
          </p:cNvPr>
          <p:cNvSpPr txBox="1"/>
          <p:nvPr/>
        </p:nvSpPr>
        <p:spPr>
          <a:xfrm>
            <a:off x="279918" y="39582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AABF9-F71E-4C2B-9F82-D9643824D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2" y="4789370"/>
            <a:ext cx="6467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1964</Words>
  <Application>Microsoft Office PowerPoint</Application>
  <PresentationFormat>와이드스크린</PresentationFormat>
  <Paragraphs>225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야놀자 야체 R</vt:lpstr>
      <vt:lpstr>Arial</vt:lpstr>
      <vt:lpstr>D2Coding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2466</cp:revision>
  <dcterms:created xsi:type="dcterms:W3CDTF">2017-02-13T14:50:04Z</dcterms:created>
  <dcterms:modified xsi:type="dcterms:W3CDTF">2019-01-21T21:54:13Z</dcterms:modified>
</cp:coreProperties>
</file>