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0"/>
  </p:notesMasterIdLst>
  <p:sldIdLst>
    <p:sldId id="271" r:id="rId2"/>
    <p:sldId id="28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야놀자 야체 B" panose="02020603020101020101" pitchFamily="18" charset="-127"/>
      <p:bold r:id="rId23"/>
    </p:embeddedFont>
    <p:embeddedFont>
      <p:font typeface="야놀자 야체 R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void </a:t>
            </a:r>
            <a:r>
              <a:rPr lang="ko-KR" altLang="en-US" dirty="0"/>
              <a:t>포인터는 예외적으로</a:t>
            </a:r>
            <a:r>
              <a:rPr lang="en-US" altLang="ko-KR" dirty="0"/>
              <a:t>, (void </a:t>
            </a:r>
            <a:r>
              <a:rPr lang="ko-KR" altLang="en-US" dirty="0"/>
              <a:t>포인터 </a:t>
            </a:r>
            <a:r>
              <a:rPr lang="en-US" altLang="ko-KR" dirty="0"/>
              <a:t>== double </a:t>
            </a:r>
            <a:r>
              <a:rPr lang="ko-KR" altLang="en-US" dirty="0"/>
              <a:t>포인터</a:t>
            </a:r>
            <a:r>
              <a:rPr lang="en-US" altLang="ko-KR" dirty="0"/>
              <a:t>) </a:t>
            </a:r>
            <a:r>
              <a:rPr lang="ko-KR" altLang="en-US" dirty="0"/>
              <a:t>같이 타입이 다른 포인터에 대한 연산이 허용된다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void </a:t>
            </a:r>
            <a:r>
              <a:rPr lang="ko-KR" altLang="en-US" dirty="0"/>
              <a:t>포인터는 보통 메모리의 객체에 접근하기보다</a:t>
            </a:r>
            <a:r>
              <a:rPr lang="en-US" altLang="ko-KR" dirty="0"/>
              <a:t>, </a:t>
            </a:r>
            <a:r>
              <a:rPr lang="ko-KR" altLang="en-US" dirty="0"/>
              <a:t>메모리를 메모리 자체로 다루기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5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a</a:t>
            </a:r>
            <a:r>
              <a:rPr lang="ko-KR" altLang="en-US" dirty="0"/>
              <a:t>는 </a:t>
            </a:r>
            <a:r>
              <a:rPr lang="en-US" altLang="ko-KR" dirty="0"/>
              <a:t>int*, b</a:t>
            </a:r>
            <a:r>
              <a:rPr lang="ko-KR" altLang="en-US" dirty="0"/>
              <a:t>는 </a:t>
            </a:r>
            <a:r>
              <a:rPr lang="en-US" altLang="ko-KR" dirty="0"/>
              <a:t>int, c</a:t>
            </a:r>
            <a:r>
              <a:rPr lang="ko-KR" altLang="en-US" dirty="0"/>
              <a:t>는 </a:t>
            </a:r>
            <a:r>
              <a:rPr lang="en-US" altLang="ko-KR" dirty="0"/>
              <a:t>int&amp;, d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5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66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9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다른 객체를 간접적으로 참조할 수 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(More Effective C++, Item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69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 코드는 단순히 코드를 짠 프로그래머 잘못이다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참조자를 사용하면 변수가 </a:t>
            </a:r>
            <a:r>
              <a:rPr lang="en-US" altLang="ko-KR" dirty="0"/>
              <a:t>Null</a:t>
            </a:r>
            <a:r>
              <a:rPr lang="ko-KR" altLang="en-US" dirty="0"/>
              <a:t>일 가능성을 배제할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61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55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60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6</a:t>
            </a:r>
            <a:r>
              <a:rPr lang="ko-KR" altLang="en-US" dirty="0"/>
              <a:t>번째 원소의 값을 </a:t>
            </a:r>
            <a:r>
              <a:rPr lang="en-US" altLang="ko-KR" dirty="0"/>
              <a:t>42</a:t>
            </a:r>
            <a:r>
              <a:rPr lang="ko-KR" altLang="en-US" dirty="0"/>
              <a:t>로 바꾼다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</a:t>
            </a:r>
            <a:r>
              <a:rPr lang="en-US" altLang="ko-KR" dirty="0"/>
              <a:t>, const</a:t>
            </a:r>
            <a:r>
              <a:rPr lang="ko-KR" altLang="en-US" dirty="0"/>
              <a:t>에 대한 참조자나 클래스 상속 관계에 놓인 상황일 경우에는 참조되는 타입과 객체 타입이 반드시 일치하지 않을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const</a:t>
            </a:r>
            <a:r>
              <a:rPr lang="ko-KR" altLang="en-US" dirty="0"/>
              <a:t>에 대한 참조자나 </a:t>
            </a:r>
            <a:r>
              <a:rPr lang="en-US" altLang="ko-KR" dirty="0"/>
              <a:t>R-value </a:t>
            </a:r>
            <a:r>
              <a:rPr lang="ko-KR" altLang="en-US" dirty="0"/>
              <a:t>참조자를 사용하면 상수 및 상수 표현식과도 결합이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42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8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순서대로 </a:t>
            </a:r>
            <a:r>
              <a:rPr lang="en-US" altLang="ko-KR" dirty="0"/>
              <a:t>50, 50, 1024, 1024, 42, 42, 42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불가능하다</a:t>
            </a:r>
            <a:r>
              <a:rPr lang="en-US" altLang="ko-KR" dirty="0"/>
              <a:t>. </a:t>
            </a:r>
            <a:r>
              <a:rPr lang="ko-KR" altLang="en-US" dirty="0"/>
              <a:t>참조자는 객체가 아니기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6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const </a:t>
            </a:r>
            <a:r>
              <a:rPr lang="ko-KR" altLang="en-US" dirty="0"/>
              <a:t>관계에 놓여있거나</a:t>
            </a:r>
            <a:r>
              <a:rPr lang="en-US" altLang="ko-KR" dirty="0"/>
              <a:t>, </a:t>
            </a:r>
            <a:r>
              <a:rPr lang="ko-KR" altLang="en-US" dirty="0"/>
              <a:t>클래스 상속 관계에 놓인 상황일 경우에는 포인터가 가리키는 타입과 객체 타입이 반드시 일치하지 않을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5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불가능하다</a:t>
            </a:r>
            <a:r>
              <a:rPr lang="en-US" altLang="ko-KR" dirty="0"/>
              <a:t>. </a:t>
            </a:r>
            <a:r>
              <a:rPr lang="ko-KR" altLang="en-US" dirty="0"/>
              <a:t>참조자는 객체가 아니기 때문이다</a:t>
            </a:r>
            <a:r>
              <a:rPr lang="en-US" altLang="ko-KR" dirty="0"/>
              <a:t>. (int&amp;*</a:t>
            </a:r>
            <a:r>
              <a:rPr lang="ko-KR" altLang="en-US" dirty="0"/>
              <a:t> 같은 타입을 정의할 수 없다는 의미이다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2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2</a:t>
            </a:r>
            <a:r>
              <a:rPr lang="ko-KR" altLang="en-US" dirty="0"/>
              <a:t>번째와 </a:t>
            </a:r>
            <a:r>
              <a:rPr lang="en-US" altLang="ko-KR" dirty="0"/>
              <a:t>3</a:t>
            </a:r>
            <a:r>
              <a:rPr lang="ko-KR" altLang="en-US" dirty="0"/>
              <a:t>번째 경우도 </a:t>
            </a:r>
            <a:r>
              <a:rPr lang="ko-KR" altLang="en-US" dirty="0" err="1"/>
              <a:t>역참조하면</a:t>
            </a:r>
            <a:r>
              <a:rPr lang="ko-KR" altLang="en-US" dirty="0"/>
              <a:t> 미정의 행동을 불러일으킨다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0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매크로 </a:t>
            </a:r>
            <a:r>
              <a:rPr lang="en-US" altLang="ko-KR" dirty="0"/>
              <a:t>NULL </a:t>
            </a:r>
            <a:r>
              <a:rPr lang="ko-KR" altLang="en-US" dirty="0"/>
              <a:t>사이에는 별다른 차이점이 없다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en-US" altLang="ko-KR" dirty="0" err="1"/>
              <a:t>nullptr</a:t>
            </a:r>
            <a:r>
              <a:rPr lang="ko-KR" altLang="en-US" dirty="0"/>
              <a:t>은 다른 포인터 타입으로 변환할 수 있는 특별 타입의 상수로</a:t>
            </a:r>
            <a:r>
              <a:rPr lang="en-US" altLang="ko-KR" dirty="0"/>
              <a:t>, </a:t>
            </a:r>
            <a:r>
              <a:rPr lang="ko-KR" altLang="en-US" dirty="0"/>
              <a:t>나머지 방법과는 차이점이 존재한다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컴파일 오류가 발생한다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포인터를 사용할 때는 항상 널 체크를 상시로 수행하는 것이 좋다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유효하지 않은 포인터에 대한 연산은 미정의이다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3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42E2-F4D8-4303-A25E-B228EB21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9BFFDC-0A83-4FEB-AEBD-5AE00260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E9842-6865-4A4B-A930-4EF4C41C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211AE-7307-4C37-A825-33B2FAE3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16F0F-34B7-412A-A454-579174D9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5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E812E-A71F-4258-BE15-7A763816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A6E6D-5716-43AB-9881-FAE57FEB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13712-3E63-4CE8-A9CA-C78A2851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D5656-033C-4265-9565-0DEB9234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759C6-EEAB-4F6C-A277-D419B666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7B5DBD-3E12-4F0A-9ADE-462EF400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5588CC-F263-4B92-9950-3E91F124D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D5E1D-59C3-4B59-995D-E3ACD14F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CC851-700F-4A05-AEF3-44AC2665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3924C-9E7E-4ACD-BF89-15041D7D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6C6B-23CC-4484-9BCF-D2F8A58B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85AC9-6BC3-4208-B993-54C8ADFB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214AD-E2BA-46FF-BBF0-81A576CD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7B4C-16F1-4BA0-91C5-29E38FAC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7A81-96D2-4403-A6D5-4BEF0DAC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48F6A-E3A6-43D2-9151-06D0BD89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54813-6C83-4CD2-BA9E-8B905FCD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BD38-4984-4816-B5D3-323FA52C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5B6F6-14E3-4FB7-B9D1-A04CE02E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35BA5-506C-4F19-95DA-AE3A7564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5F2C-09E1-4C0F-89FB-254FEBD3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C61DF-6EE0-4BC8-BE03-13A75F3BF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378DD-5A08-4023-ACB9-D16EEF65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FD578-8837-4DA6-96A5-327552B8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E5FA4-8E20-478E-AD88-86E2670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08A3D-B138-4AC2-815A-E93B951E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2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C0CF3-BF87-4367-BDF8-59F5F7A3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652D0-E03E-4ADA-B532-FA673138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E09D0-82C1-41A5-826A-42FD65B0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726029-0DF6-4B53-A3A8-9C9B5E16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503D94-3D50-42FC-9C5C-07ECC311C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B9A04-0ED7-44FA-8C42-49C66F1F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3748F4-FE73-4F9A-97A2-6246BEA2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C77BAB-0679-4665-A51C-FB69517A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2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9E43F-AD5B-440A-8B5E-3CA59D54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64EC2-2DE6-4524-B7D3-7F21035F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689347-593E-4A1C-8CCC-3ED1AB1F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15FF3-8D9D-4C13-9C4E-6020998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6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46F13-0096-4698-94C0-4F8356D3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73168-CA68-475A-B5CF-9C8D4C9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99AF-E17F-4A3F-A85D-1A00A57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1AA1-0657-47E3-A960-C795C77B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CEA8B-433B-4A9A-AD57-D8B7131B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0ABF8-850E-4B92-8E9B-B1B3EB362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F6D7B-AA35-42E2-A310-FD7C0945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07584-FD6E-40E3-91F7-9141BDDA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936DD-50D1-4FA6-BBC1-BA3F8E70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DD534-96A1-45C9-BD16-983BEB89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F9F4F-B543-4039-9A47-6126490F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C9868-2959-47BE-A8A6-6A60F2E2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F00E8-818B-45E5-8850-62BCEEEB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E73ED-86F1-444B-BB9B-AE40E1B9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7DFC3-3BCE-43CC-A984-773D7E9D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0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4488D-2B90-49EB-BAA1-CABC5282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FD608-46B5-46F5-9F0C-1E9CF080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54062-BB86-432B-B87C-440464614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17E6C-FC10-4FBB-BC35-85912DB6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5A058-C8E3-4C2F-ACF8-7C446301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6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lang="en-US" altLang="ko-KR" sz="48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 Compound Types)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void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모든 객체의 주소를 담을 수 있는 특별한 포인터이다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18DECB-DB4C-4E4D-8A9D-B352CEA75AE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8352CB-793F-45E0-8CEE-0AC64A222FD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가리키는 객체의 타입은 알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18AAEB-B761-4913-8AA4-9BE8A25C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95" y="4063578"/>
            <a:ext cx="6248400" cy="14859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0B8B22-5051-444F-88BF-C997C2E6B67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739456-66F7-406C-8AD3-19DCB229847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가리키는 객체에 대해 연산을 수행하는 것은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6ADC07-D7DA-40A2-B4D2-21DEAEEF510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6BE644-523C-496C-ACD8-C78A8101DC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포인터와 비교하거나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 및 반환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void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대입하는 연산은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4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각 변수의 타입은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821B60-C690-44E1-B1A3-8D89C7F6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388" y="1754859"/>
            <a:ext cx="5311223" cy="7715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F3DB7A-FE09-43A1-A754-8D8ED62EB983}"/>
              </a:ext>
            </a:extLst>
          </p:cNvPr>
          <p:cNvCxnSpPr/>
          <p:nvPr/>
        </p:nvCxnSpPr>
        <p:spPr>
          <a:xfrm>
            <a:off x="886408" y="30744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6E2123-D7FA-40D6-933E-80D8244BD3C8}"/>
              </a:ext>
            </a:extLst>
          </p:cNvPr>
          <p:cNvSpPr txBox="1"/>
          <p:nvPr/>
        </p:nvSpPr>
        <p:spPr>
          <a:xfrm>
            <a:off x="1601756" y="28342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일관되게 선언하고 정의하는 것이 중요하다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4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대한 포인터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포인터를 정의할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629D3E-1469-4964-8564-83ABD933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2" y="1754859"/>
            <a:ext cx="78390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대한 참조자를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03FBC0-0BE7-44BD-97E9-FAD63ED88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2" y="1754859"/>
            <a:ext cx="63531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포인터와 참조자의 공통점은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EE2D6-A7CB-4E63-BC50-8627FE0EDAA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포인터와 참조자에도 많은 차이점이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847663-E49C-44D3-9B7D-D1C9E34E3EB4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95FC46-9856-4FC2-A6A3-01F27A6EDA47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것을 선택해 사용할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5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참조자에는 널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(Null reference)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개념이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EE2D6-A7CB-4E63-BC50-8627FE0EDAA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0053BB-D44A-475C-9701-06B55CA24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5" y="2585987"/>
            <a:ext cx="7372350" cy="7239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B04B5B-A6CA-4FB9-9ED5-3469F360B229}"/>
              </a:ext>
            </a:extLst>
          </p:cNvPr>
          <p:cNvCxnSpPr/>
          <p:nvPr/>
        </p:nvCxnSpPr>
        <p:spPr>
          <a:xfrm>
            <a:off x="886408" y="385795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59EBA2-5C3C-485B-8827-5C8010F7546D}"/>
              </a:ext>
            </a:extLst>
          </p:cNvPr>
          <p:cNvSpPr txBox="1"/>
          <p:nvPr/>
        </p:nvSpPr>
        <p:spPr>
          <a:xfrm>
            <a:off x="1601756" y="361779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널 참조자가 아닐까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564EF-F83A-4227-A6DC-0239C1F163AF}"/>
              </a:ext>
            </a:extLst>
          </p:cNvPr>
          <p:cNvSpPr txBox="1"/>
          <p:nvPr/>
        </p:nvSpPr>
        <p:spPr>
          <a:xfrm>
            <a:off x="279917" y="438736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반드시 메모리 공간을 차지한 객체를 참조하고 있어야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CC2747-1FB2-4170-80A2-82BE362D4B02}"/>
              </a:ext>
            </a:extLst>
          </p:cNvPr>
          <p:cNvCxnSpPr/>
          <p:nvPr/>
        </p:nvCxnSpPr>
        <p:spPr>
          <a:xfrm>
            <a:off x="886408" y="5458660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944573-37CF-495B-9C43-9C8A206782FE}"/>
              </a:ext>
            </a:extLst>
          </p:cNvPr>
          <p:cNvSpPr txBox="1"/>
          <p:nvPr/>
        </p:nvSpPr>
        <p:spPr>
          <a:xfrm>
            <a:off x="1601756" y="521849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참조하는 객체가 반드시 있을 필요가 없을 때는 포인터를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75E1B8-60D6-4893-A7AE-8ED01802A056}"/>
              </a:ext>
            </a:extLst>
          </p:cNvPr>
          <p:cNvCxnSpPr/>
          <p:nvPr/>
        </p:nvCxnSpPr>
        <p:spPr>
          <a:xfrm>
            <a:off x="886408" y="622823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A29B18-A3D3-4CAA-9AC1-4D3671350FDB}"/>
              </a:ext>
            </a:extLst>
          </p:cNvPr>
          <p:cNvSpPr txBox="1"/>
          <p:nvPr/>
        </p:nvSpPr>
        <p:spPr>
          <a:xfrm>
            <a:off x="1601756" y="598806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참조하는 변수가 반드시 유효한 객체를 가리켜야 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11" grpId="0"/>
      <p:bldP spid="12" grpId="0"/>
      <p:bldP spid="18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두 함수를 비교해보자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91069A-51F1-4634-9F3A-88EFCBBC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1754859"/>
            <a:ext cx="8058150" cy="34290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9767FE-8727-4190-9C17-6F13668EEEC2}"/>
              </a:ext>
            </a:extLst>
          </p:cNvPr>
          <p:cNvCxnSpPr/>
          <p:nvPr/>
        </p:nvCxnSpPr>
        <p:spPr>
          <a:xfrm>
            <a:off x="886408" y="5731931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50D6EE-5188-40A7-855D-D99EEE5B6C82}"/>
              </a:ext>
            </a:extLst>
          </p:cNvPr>
          <p:cNvSpPr txBox="1"/>
          <p:nvPr/>
        </p:nvSpPr>
        <p:spPr>
          <a:xfrm>
            <a:off x="1601756" y="54917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사용 전에 유효성을 검사할 필요가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4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가리키는 객체를 도중에 변경할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9767FE-8727-4190-9C17-6F13668EEEC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50D6EE-5188-40A7-855D-D99EEE5B6C8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초기화될 때 참조했던 객체만 참조할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F4966-2975-451A-92B6-AA9FB97E887C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변수가 여러 객체를 바꾸어 참조해야 하는 경우에는 포인터를 사용한다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A41589-B66D-478D-95AD-C286571D15EA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9DB095-5B25-424E-B6E3-6FB274D679F6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참조하는 객체가 끝까지 존재하고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굳이 바꿀 필요가 없을 때는 참조자를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2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어떤 일을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0EE886-9C87-44BA-A65A-F37BF21B0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87" y="1754859"/>
            <a:ext cx="5229225" cy="61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D2C0D7-4DCF-47D7-A71E-B981EC754E2B}"/>
              </a:ext>
            </a:extLst>
          </p:cNvPr>
          <p:cNvSpPr txBox="1"/>
          <p:nvPr/>
        </p:nvSpPr>
        <p:spPr>
          <a:xfrm>
            <a:off x="279918" y="26818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‘[]’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연산자가 참조자가 아닌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반환한다고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92204-79A0-464D-874C-6308FAA5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137" y="3513020"/>
            <a:ext cx="5419725" cy="762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DF4091-BDD2-474A-803A-E01D9F5E804A}"/>
              </a:ext>
            </a:extLst>
          </p:cNvPr>
          <p:cNvCxnSpPr/>
          <p:nvPr/>
        </p:nvCxnSpPr>
        <p:spPr>
          <a:xfrm>
            <a:off x="886408" y="482309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5E2017-BF58-4292-9B33-65C7ADF6F8F1}"/>
              </a:ext>
            </a:extLst>
          </p:cNvPr>
          <p:cNvSpPr txBox="1"/>
          <p:nvPr/>
        </p:nvSpPr>
        <p:spPr>
          <a:xfrm>
            <a:off x="1601756" y="458292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자칫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대한 벡터로 오해할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24BE66-63EA-4A82-B381-1B38E5C98A1A}"/>
              </a:ext>
            </a:extLst>
          </p:cNvPr>
          <p:cNvCxnSpPr/>
          <p:nvPr/>
        </p:nvCxnSpPr>
        <p:spPr>
          <a:xfrm>
            <a:off x="886408" y="5592665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78C2E5-0B49-493A-99D5-D0ECA85E09F2}"/>
              </a:ext>
            </a:extLst>
          </p:cNvPr>
          <p:cNvSpPr txBox="1"/>
          <p:nvPr/>
        </p:nvSpPr>
        <p:spPr>
          <a:xfrm>
            <a:off x="1601756" y="53525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사용했을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의미가 어색할 때는 참조자를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8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(Reference)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또 다른 이름을 부여할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정의될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복사되지 않고 참조자가 초기화 표현식에 결합된다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2AD7F4-6C6B-45BB-8F45-C87EC0BF4BD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9AD81E-0FD3-4AF4-925B-19AD3E1EA02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초기화가 끝나면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다른 객체와 다시 결합시킬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751534-3B4D-4AC0-A73A-622762F3597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A1324B-7C40-41A3-A5FF-1AA44D6C9B0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특성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반드시 명시적으로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1352BF-C284-4F1A-840F-6E66DB1BAFB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427C8C-E02C-4652-8F2E-869F6CFF9F0F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참조하는 타입을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3DF409-520A-4F65-A2F3-61977357B61E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7CDF24-D9B8-4A18-BF91-10291A611F7D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보통의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타입에 표기된 참조되는 타입과 참조할 대상 객체의 타입은 반드시 같아야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4AACD3-CD2E-4CDD-91E8-0CD11B638963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0D523E-F5F2-4A67-98EE-445902E76C5B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보통의 참조자는 상수 및 상수 표현식과 결합할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7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334042-100C-49AD-843F-2E4A430E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1754859"/>
            <a:ext cx="7334250" cy="16478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030AAB-19A0-43C5-8560-6D242FB007D4}"/>
              </a:ext>
            </a:extLst>
          </p:cNvPr>
          <p:cNvCxnSpPr/>
          <p:nvPr/>
        </p:nvCxnSpPr>
        <p:spPr>
          <a:xfrm>
            <a:off x="886408" y="395075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77D7CC-7D14-4812-8625-643ABBDE9246}"/>
              </a:ext>
            </a:extLst>
          </p:cNvPr>
          <p:cNvSpPr txBox="1"/>
          <p:nvPr/>
        </p:nvSpPr>
        <p:spPr>
          <a:xfrm>
            <a:off x="1601756" y="37105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코드의 실행 결과로 무엇이 출력될까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60ED7B-9456-4F52-8CA6-E7AE19AACABD}"/>
              </a:ext>
            </a:extLst>
          </p:cNvPr>
          <p:cNvCxnSpPr/>
          <p:nvPr/>
        </p:nvCxnSpPr>
        <p:spPr>
          <a:xfrm>
            <a:off x="886408" y="472032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FCA741-05E9-493D-8F9E-5622FC2654D2}"/>
              </a:ext>
            </a:extLst>
          </p:cNvPr>
          <p:cNvSpPr txBox="1"/>
          <p:nvPr/>
        </p:nvSpPr>
        <p:spPr>
          <a:xfrm>
            <a:off x="1601756" y="44801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객체가 아니며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존재하고 있는 객체에 대한 다른 이름에 불과하다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1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참조자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코드의 실행 결과로 무엇이 출력될까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A466BE-A911-4CF1-B12A-D645C65E3D90}"/>
              </a:ext>
            </a:extLst>
          </p:cNvPr>
          <p:cNvCxnSpPr/>
          <p:nvPr/>
        </p:nvCxnSpPr>
        <p:spPr>
          <a:xfrm>
            <a:off x="886408" y="6245677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8FE028-F238-4A24-98B1-14A3B05D10EA}"/>
              </a:ext>
            </a:extLst>
          </p:cNvPr>
          <p:cNvSpPr txBox="1"/>
          <p:nvPr/>
        </p:nvSpPr>
        <p:spPr>
          <a:xfrm>
            <a:off x="1601756" y="60055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참조자를 정의할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1E9D2-0D06-488F-9D0F-9EB85E56A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569" y="1754859"/>
            <a:ext cx="6124942" cy="38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(Pointer)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객체를 가리킬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참조자처럼 객체에 간접적으로 접근하는 목적으로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713EA-3F1B-49E9-8664-715596273069}"/>
              </a:ext>
            </a:extLst>
          </p:cNvPr>
          <p:cNvSpPr txBox="1"/>
          <p:nvPr/>
        </p:nvSpPr>
        <p:spPr>
          <a:xfrm>
            <a:off x="279918" y="32846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참조자와 달리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그 자체로 객체의 형태를 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7B2FD1-303D-489F-8116-51E8D787DCF3}"/>
              </a:ext>
            </a:extLst>
          </p:cNvPr>
          <p:cNvCxnSpPr/>
          <p:nvPr/>
        </p:nvCxnSpPr>
        <p:spPr>
          <a:xfrm>
            <a:off x="886408" y="435594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F7BDF4-74C3-4558-9C4B-40B034DE0CAC}"/>
              </a:ext>
            </a:extLst>
          </p:cNvPr>
          <p:cNvSpPr txBox="1"/>
          <p:nvPr/>
        </p:nvSpPr>
        <p:spPr>
          <a:xfrm>
            <a:off x="1601756" y="411578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대입 및 복사가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1141E6-C004-4E02-A701-568E96B39326}"/>
              </a:ext>
            </a:extLst>
          </p:cNvPr>
          <p:cNvCxnSpPr/>
          <p:nvPr/>
        </p:nvCxnSpPr>
        <p:spPr>
          <a:xfrm>
            <a:off x="886408" y="512552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155EF1-59F7-40EA-93F0-317793ADA865}"/>
              </a:ext>
            </a:extLst>
          </p:cNvPr>
          <p:cNvSpPr txBox="1"/>
          <p:nvPr/>
        </p:nvSpPr>
        <p:spPr>
          <a:xfrm>
            <a:off x="1601756" y="48853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하나가 자신의 생명 주기 동안 여러 객체를 가리키는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D3CD6C-3291-4887-ADBE-17B85FF49801}"/>
              </a:ext>
            </a:extLst>
          </p:cNvPr>
          <p:cNvCxnSpPr/>
          <p:nvPr/>
        </p:nvCxnSpPr>
        <p:spPr>
          <a:xfrm>
            <a:off x="886408" y="5895095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91261C-D1F1-42AE-ACC3-5E025354946B}"/>
              </a:ext>
            </a:extLst>
          </p:cNvPr>
          <p:cNvSpPr txBox="1"/>
          <p:nvPr/>
        </p:nvSpPr>
        <p:spPr>
          <a:xfrm>
            <a:off x="1601756" y="565493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참조자와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초기화하는 것이 의무가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0C8DC3-7672-4AC2-8A30-41E985BEC2D2}"/>
              </a:ext>
            </a:extLst>
          </p:cNvPr>
          <p:cNvCxnSpPr/>
          <p:nvPr/>
        </p:nvCxnSpPr>
        <p:spPr>
          <a:xfrm>
            <a:off x="886408" y="275992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4DF040-38BD-415C-A7C5-D271B573C84D}"/>
              </a:ext>
            </a:extLst>
          </p:cNvPr>
          <p:cNvSpPr txBox="1"/>
          <p:nvPr/>
        </p:nvSpPr>
        <p:spPr>
          <a:xfrm>
            <a:off x="1601756" y="25197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보통의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가리키는 타입이 객체의 타입과 동일해야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1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8" grpId="0"/>
      <p:bldP spid="24" grpId="0"/>
      <p:bldP spid="26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21D614-EDD0-49E7-91AC-2A0280E2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1754859"/>
            <a:ext cx="6657975" cy="2209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3410558-7FEE-472E-B6A5-F5CC43645732}"/>
              </a:ext>
            </a:extLst>
          </p:cNvPr>
          <p:cNvSpPr txBox="1"/>
          <p:nvPr/>
        </p:nvSpPr>
        <p:spPr>
          <a:xfrm>
            <a:off x="279917" y="427256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310AED-6203-4126-91DF-176CC9774BA6}"/>
              </a:ext>
            </a:extLst>
          </p:cNvPr>
          <p:cNvSpPr txBox="1"/>
          <p:nvPr/>
        </p:nvSpPr>
        <p:spPr>
          <a:xfrm>
            <a:off x="279917" y="510369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대한 참조자를 정의할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44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저장된 주소 값은 다음 상태 중 하나가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2EB095-EECB-4EEB-A703-235B6FE6CAC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8C3CDB-4C9D-4CED-B84D-D1206A08BD9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가리키고 있는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3DE0CB-4FB6-49D3-BE03-6D8C79137A8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7784A-793C-4C36-A2F2-349C327EFD3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마지막 요소 바로 다음 위치를 가리키는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21CB8C-F386-4396-93B1-138850F14D2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D4351B-484A-490C-B021-81249241183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어느 객체도 가리키지 않는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포인터이다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7E7896-AE37-4320-8876-9779AA8D7F89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AFCD4B-0CB4-4C33-B295-46231120A655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경우에도 속하지 않는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유효하지 않은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176F0-61CB-4CE2-9E80-EF03E2CBA4B8}"/>
              </a:ext>
            </a:extLst>
          </p:cNvPr>
          <p:cNvSpPr txBox="1"/>
          <p:nvPr/>
        </p:nvSpPr>
        <p:spPr>
          <a:xfrm>
            <a:off x="279917" y="483315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유효하지 않은 포인터를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역참조하면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미정의 행동이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포인터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(null pointer)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어느 객체도 가리키지 않는 포인터이다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2EB095-EECB-4EEB-A703-235B6FE6CAC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8C3CDB-4C9D-4CED-B84D-D1206A08BD9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널 포인터를 정의하는 방법은 아래와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C68BD0-F16D-450A-847D-4D4295123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5" y="2524432"/>
            <a:ext cx="6419850" cy="119062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52A643-F8B0-43AC-B21C-62E169960E94}"/>
              </a:ext>
            </a:extLst>
          </p:cNvPr>
          <p:cNvCxnSpPr/>
          <p:nvPr/>
        </p:nvCxnSpPr>
        <p:spPr>
          <a:xfrm>
            <a:off x="886408" y="5032702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46A18A-CC9E-499C-BD62-2D2061F4EDA0}"/>
              </a:ext>
            </a:extLst>
          </p:cNvPr>
          <p:cNvSpPr txBox="1"/>
          <p:nvPr/>
        </p:nvSpPr>
        <p:spPr>
          <a:xfrm>
            <a:off x="1601756" y="479253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유효한 코드일까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7A75E-F59A-464F-AB61-9E3CCE476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0" y="5562306"/>
            <a:ext cx="4648200" cy="75247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6EA1D8-D147-4501-98A3-6AC1C5A9A16E}"/>
              </a:ext>
            </a:extLst>
          </p:cNvPr>
          <p:cNvCxnSpPr/>
          <p:nvPr/>
        </p:nvCxnSpPr>
        <p:spPr>
          <a:xfrm>
            <a:off x="886408" y="4263129"/>
            <a:ext cx="485192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8B064F-AE01-4D49-BF49-6C7E7B5A7534}"/>
              </a:ext>
            </a:extLst>
          </p:cNvPr>
          <p:cNvSpPr txBox="1"/>
          <p:nvPr/>
        </p:nvSpPr>
        <p:spPr>
          <a:xfrm>
            <a:off x="1601756" y="40229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포인터를 정의하는 방식 사이의 차이점은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0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포인터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같고 유효한 포인터끼리 상등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(==)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부등 연산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(!=)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BAC82-D1E6-409B-A8CE-6AAE10D3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482" y="1754859"/>
            <a:ext cx="4619036" cy="16877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327D28-0E6B-4328-B632-547F19AF95F1}"/>
              </a:ext>
            </a:extLst>
          </p:cNvPr>
          <p:cNvSpPr txBox="1"/>
          <p:nvPr/>
        </p:nvSpPr>
        <p:spPr>
          <a:xfrm>
            <a:off x="279917" y="37504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값이 유효할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조건문에 포인터를 사용하는 것도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279C51-D331-4144-A5B6-C597BFCE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230" y="4581620"/>
            <a:ext cx="4553539" cy="18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1015</Words>
  <Application>Microsoft Office PowerPoint</Application>
  <PresentationFormat>와이드스크린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야놀자 야체 R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2617</cp:revision>
  <dcterms:created xsi:type="dcterms:W3CDTF">2017-02-13T14:50:04Z</dcterms:created>
  <dcterms:modified xsi:type="dcterms:W3CDTF">2019-01-21T22:08:02Z</dcterms:modified>
</cp:coreProperties>
</file>