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71" r:id="rId2"/>
    <p:sldId id="288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89" r:id="rId13"/>
    <p:sldId id="300" r:id="rId14"/>
    <p:sldId id="301" r:id="rId15"/>
    <p:sldId id="302" r:id="rId16"/>
    <p:sldId id="303" r:id="rId17"/>
    <p:sldId id="291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야놀자 야체 B" panose="02020603020101020101" pitchFamily="18" charset="-127"/>
      <p:bold r:id="rId22"/>
    </p:embeddedFont>
    <p:embeddedFont>
      <p:font typeface="야놀자 야체 R" panose="0202060302010102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위에서 </a:t>
            </a:r>
            <a:r>
              <a:rPr lang="en-US" altLang="ko-KR" dirty="0"/>
              <a:t>‘</a:t>
            </a:r>
            <a:r>
              <a:rPr lang="en-US" altLang="ko-KR" dirty="0" err="1"/>
              <a:t>constPointer</a:t>
            </a:r>
            <a:r>
              <a:rPr lang="en-US" altLang="ko-KR" dirty="0"/>
              <a:t>’ </a:t>
            </a:r>
            <a:r>
              <a:rPr lang="ko-KR" altLang="en-US" dirty="0"/>
              <a:t>포인터로 </a:t>
            </a:r>
            <a:r>
              <a:rPr lang="en-US" altLang="ko-KR" dirty="0"/>
              <a:t>‘pi’ </a:t>
            </a:r>
            <a:r>
              <a:rPr lang="ko-KR" altLang="en-US" dirty="0"/>
              <a:t>변수의 값을 바꿀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const </a:t>
            </a:r>
            <a:r>
              <a:rPr lang="ko-KR" altLang="en-US" dirty="0"/>
              <a:t>객체를 가리키는 </a:t>
            </a:r>
            <a:r>
              <a:rPr lang="en-US" altLang="ko-KR" dirty="0"/>
              <a:t>const</a:t>
            </a:r>
            <a:r>
              <a:rPr lang="ko-KR" altLang="en-US" dirty="0"/>
              <a:t>를 하위</a:t>
            </a:r>
            <a:r>
              <a:rPr lang="en-US" altLang="ko-KR" dirty="0"/>
              <a:t>(low-level) const,</a:t>
            </a:r>
            <a:r>
              <a:rPr lang="ko-KR" altLang="en-US" dirty="0"/>
              <a:t> 포인터 자체의 </a:t>
            </a:r>
            <a:r>
              <a:rPr lang="en-US" altLang="ko-KR" dirty="0"/>
              <a:t>const</a:t>
            </a:r>
            <a:r>
              <a:rPr lang="ko-KR" altLang="en-US" dirty="0"/>
              <a:t>를 상위</a:t>
            </a:r>
            <a:r>
              <a:rPr lang="en-US" altLang="ko-KR" dirty="0"/>
              <a:t>(top-level) const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3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순서대로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const), (</a:t>
            </a:r>
            <a:r>
              <a:rPr lang="ko-KR" altLang="en-US" dirty="0"/>
              <a:t>하위 </a:t>
            </a:r>
            <a:r>
              <a:rPr lang="en-US" altLang="ko-KR" dirty="0"/>
              <a:t>const),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const + </a:t>
            </a:r>
            <a:r>
              <a:rPr lang="ko-KR" altLang="en-US" dirty="0"/>
              <a:t>하위 </a:t>
            </a:r>
            <a:r>
              <a:rPr lang="en-US" altLang="ko-KR" dirty="0"/>
              <a:t>const)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0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코드에서 </a:t>
            </a:r>
            <a:r>
              <a:rPr lang="en-US" altLang="ko-KR" dirty="0" err="1"/>
              <a:t>GetSize</a:t>
            </a:r>
            <a:r>
              <a:rPr lang="en-US" altLang="ko-KR" dirty="0"/>
              <a:t> </a:t>
            </a:r>
            <a:r>
              <a:rPr lang="ko-KR" altLang="en-US" dirty="0"/>
              <a:t>함수가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함수일 경우</a:t>
            </a:r>
            <a:r>
              <a:rPr lang="en-US" altLang="ko-KR" dirty="0"/>
              <a:t>, number_4 </a:t>
            </a:r>
            <a:r>
              <a:rPr lang="ko-KR" altLang="en-US" dirty="0"/>
              <a:t>변수도 상수 표현식이다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7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constexpr</a:t>
            </a:r>
            <a:r>
              <a:rPr lang="ko-KR" altLang="en-US" dirty="0"/>
              <a:t>과 </a:t>
            </a:r>
            <a:r>
              <a:rPr lang="en-US" altLang="ko-KR" dirty="0"/>
              <a:t>const</a:t>
            </a:r>
            <a:r>
              <a:rPr lang="ko-KR" altLang="en-US" dirty="0"/>
              <a:t>는 엄밀히 다른 것이기 때문에</a:t>
            </a:r>
            <a:r>
              <a:rPr lang="en-US" altLang="ko-KR" dirty="0"/>
              <a:t>, </a:t>
            </a:r>
            <a:r>
              <a:rPr lang="en-US" altLang="ko-KR" dirty="0" err="1"/>
              <a:t>constexpr</a:t>
            </a:r>
            <a:r>
              <a:rPr lang="en-US" altLang="ko-KR" dirty="0"/>
              <a:t> const int </a:t>
            </a:r>
            <a:r>
              <a:rPr lang="ko-KR" altLang="en-US" dirty="0"/>
              <a:t>같은 타입 선언도 유효하나</a:t>
            </a:r>
            <a:r>
              <a:rPr lang="en-US" altLang="ko-KR" dirty="0"/>
              <a:t>, </a:t>
            </a:r>
            <a:r>
              <a:rPr lang="ko-KR" altLang="en-US" dirty="0"/>
              <a:t>사실상 </a:t>
            </a:r>
            <a:r>
              <a:rPr lang="en-US" altLang="ko-KR" dirty="0" err="1"/>
              <a:t>constexpr</a:t>
            </a:r>
            <a:r>
              <a:rPr lang="en-US" altLang="ko-KR" dirty="0"/>
              <a:t> int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3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전역 변수나</a:t>
            </a:r>
            <a:r>
              <a:rPr lang="en-US" altLang="ko-KR" dirty="0"/>
              <a:t>, </a:t>
            </a:r>
            <a:r>
              <a:rPr lang="ko-KR" altLang="en-US" dirty="0"/>
              <a:t>함수 지역 </a:t>
            </a:r>
            <a:r>
              <a:rPr lang="en-US" altLang="ko-KR" dirty="0"/>
              <a:t>static </a:t>
            </a:r>
            <a:r>
              <a:rPr lang="ko-KR" altLang="en-US" dirty="0"/>
              <a:t>변수 등이 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상수 타입에는 사용자가 정의한 상수 타입이 포함될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61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en-US" altLang="ko-KR" dirty="0" err="1"/>
              <a:t>outPointer</a:t>
            </a:r>
            <a:r>
              <a:rPr lang="en-US" altLang="ko-KR" dirty="0"/>
              <a:t> </a:t>
            </a:r>
            <a:r>
              <a:rPr lang="ko-KR" altLang="en-US" dirty="0"/>
              <a:t>변수는 단순히 </a:t>
            </a:r>
            <a:r>
              <a:rPr lang="en-US" altLang="ko-KR" dirty="0"/>
              <a:t>const</a:t>
            </a:r>
            <a:r>
              <a:rPr lang="ko-KR" altLang="en-US" dirty="0"/>
              <a:t>에 대한 포인터임에 조심해야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numPointer</a:t>
            </a:r>
            <a:r>
              <a:rPr lang="en-US" altLang="ko-KR" dirty="0"/>
              <a:t> </a:t>
            </a:r>
            <a:r>
              <a:rPr lang="ko-KR" altLang="en-US" dirty="0"/>
              <a:t>변수를 단순히 </a:t>
            </a:r>
            <a:r>
              <a:rPr lang="en-US" altLang="ko-KR" dirty="0" err="1"/>
              <a:t>constexpr</a:t>
            </a:r>
            <a:r>
              <a:rPr lang="en-US" altLang="ko-KR" dirty="0"/>
              <a:t> int*</a:t>
            </a:r>
            <a:r>
              <a:rPr lang="ko-KR" altLang="en-US" dirty="0"/>
              <a:t> 타입으로 정의하면 오류가 발생한다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38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컴파일 시점 상수를 요구하는 문맥 중 하나로는 배열의 크기가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52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메시지 인자를 생략하기 위해서는 컴파일러가 </a:t>
            </a:r>
            <a:r>
              <a:rPr lang="en-US" altLang="ko-KR" dirty="0"/>
              <a:t>C++17 </a:t>
            </a:r>
            <a:r>
              <a:rPr lang="ko-KR" altLang="en-US" dirty="0"/>
              <a:t>표준을 지원하고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8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세 파일 모두에 각각 다른 </a:t>
            </a:r>
            <a:r>
              <a:rPr lang="en-US" altLang="ko-KR" dirty="0"/>
              <a:t>“number“ </a:t>
            </a:r>
            <a:r>
              <a:rPr lang="ko-KR" altLang="en-US" dirty="0"/>
              <a:t>변수가 생겨난다</a:t>
            </a:r>
            <a:r>
              <a:rPr lang="en-US" altLang="ko-KR" dirty="0"/>
              <a:t>. (#include</a:t>
            </a:r>
            <a:r>
              <a:rPr lang="ko-KR" altLang="en-US" dirty="0"/>
              <a:t>를 통한 코드 붙여넣기가 끝나면 결국 세 파일 각각에 </a:t>
            </a:r>
            <a:r>
              <a:rPr lang="en-US" altLang="ko-KR" dirty="0"/>
              <a:t>“number” </a:t>
            </a:r>
            <a:r>
              <a:rPr lang="ko-KR" altLang="en-US" dirty="0"/>
              <a:t>변수를 정의한 것과 같다</a:t>
            </a:r>
            <a:r>
              <a:rPr lang="en-US" altLang="ko-KR" dirty="0"/>
              <a:t>.)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 경우에는 컴파일러의 최적화 기법이 끼어들 가능성도 있다</a:t>
            </a:r>
            <a:r>
              <a:rPr lang="en-US" altLang="ko-KR" dirty="0"/>
              <a:t>. (</a:t>
            </a:r>
            <a:r>
              <a:rPr lang="ko-KR" altLang="en-US" dirty="0"/>
              <a:t>컴파일 시간에서는 약간 손해를 볼 수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8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extern</a:t>
            </a:r>
            <a:r>
              <a:rPr lang="ko-KR" altLang="en-US" dirty="0"/>
              <a:t>을 통한 명시적 공유는 컴파일 시간을 줄여주지만</a:t>
            </a:r>
            <a:r>
              <a:rPr lang="en-US" altLang="ko-KR" dirty="0"/>
              <a:t>, </a:t>
            </a:r>
            <a:r>
              <a:rPr lang="ko-KR" altLang="en-US" dirty="0"/>
              <a:t>컴파일러의 최적화가 개입할 여지가 없을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0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const </a:t>
            </a:r>
            <a:r>
              <a:rPr lang="ko-KR" altLang="en-US" dirty="0"/>
              <a:t>참조자라고 </a:t>
            </a:r>
            <a:r>
              <a:rPr lang="ko-KR" altLang="en-US" dirty="0" err="1"/>
              <a:t>줄여쓰기도</a:t>
            </a:r>
            <a:r>
              <a:rPr lang="ko-KR" altLang="en-US" dirty="0"/>
              <a:t> 하지만</a:t>
            </a:r>
            <a:r>
              <a:rPr lang="en-US" altLang="ko-KR" dirty="0"/>
              <a:t>, </a:t>
            </a:r>
            <a:r>
              <a:rPr lang="ko-KR" altLang="en-US" dirty="0"/>
              <a:t>간혹 </a:t>
            </a:r>
            <a:r>
              <a:rPr lang="en-US" altLang="ko-KR" dirty="0"/>
              <a:t>const</a:t>
            </a:r>
            <a:r>
              <a:rPr lang="ko-KR" altLang="en-US" dirty="0"/>
              <a:t>인 참조자로 오해를 살 여지가 있다</a:t>
            </a:r>
            <a:r>
              <a:rPr lang="en-US" altLang="ko-KR" dirty="0"/>
              <a:t>. </a:t>
            </a:r>
            <a:r>
              <a:rPr lang="ko-KR" altLang="en-US" dirty="0"/>
              <a:t>기술적으로 </a:t>
            </a:r>
            <a:r>
              <a:rPr lang="en-US" altLang="ko-KR" dirty="0"/>
              <a:t>const</a:t>
            </a:r>
            <a:r>
              <a:rPr lang="ko-KR" altLang="en-US" dirty="0"/>
              <a:t>인 참조자는 존재하지 않는다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참조자는 객체가 아니므로 참조자를 </a:t>
            </a:r>
            <a:r>
              <a:rPr lang="en-US" altLang="ko-KR" dirty="0"/>
              <a:t>const</a:t>
            </a:r>
            <a:r>
              <a:rPr lang="ko-KR" altLang="en-US" dirty="0"/>
              <a:t>로 만드는 것은 불가능하다</a:t>
            </a:r>
            <a:r>
              <a:rPr lang="en-US" altLang="ko-KR" dirty="0"/>
              <a:t>. </a:t>
            </a:r>
            <a:r>
              <a:rPr lang="ko-KR" altLang="en-US" dirty="0"/>
              <a:t>사실 어떤 의미에서 보자면 참조자는 다른 객체 참조가 불가능하므로 모든 참조자는 </a:t>
            </a:r>
            <a:r>
              <a:rPr lang="en-US" altLang="ko-KR" dirty="0"/>
              <a:t>const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타입에서 </a:t>
            </a:r>
            <a:r>
              <a:rPr lang="en-US" altLang="ko-KR" dirty="0"/>
              <a:t>const</a:t>
            </a:r>
            <a:r>
              <a:rPr lang="ko-KR" altLang="en-US" dirty="0"/>
              <a:t>의 의미는 </a:t>
            </a:r>
            <a:r>
              <a:rPr lang="ko-KR" altLang="en-US" dirty="0" err="1"/>
              <a:t>참조자</a:t>
            </a:r>
            <a:r>
              <a:rPr lang="ko-KR" altLang="en-US" dirty="0"/>
              <a:t> 결합 여부가 아니라 참조자로 할 수 있는 것을 다르게 할 뿐이다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8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2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참조자가 컴파일러에 의해 생성된 </a:t>
            </a:r>
            <a:r>
              <a:rPr lang="en-US" altLang="ko-KR" dirty="0"/>
              <a:t>“</a:t>
            </a:r>
            <a:r>
              <a:rPr lang="ko-KR" altLang="en-US" dirty="0"/>
              <a:t>임시 변수</a:t>
            </a:r>
            <a:r>
              <a:rPr lang="en-US" altLang="ko-KR" dirty="0"/>
              <a:t>”</a:t>
            </a:r>
            <a:r>
              <a:rPr lang="ko-KR" altLang="en-US" dirty="0"/>
              <a:t>와 결합하기 때문이다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임시 변수와 결합하기 때문에</a:t>
            </a:r>
            <a:r>
              <a:rPr lang="en-US" altLang="ko-KR" dirty="0"/>
              <a:t>, </a:t>
            </a:r>
            <a:r>
              <a:rPr lang="ko-KR" altLang="en-US" dirty="0"/>
              <a:t>참조자로 값을 바꿀 수 있게 되면 프로그래머에게 보이지 않는 임시 변수의 값이 바뀌게 된다</a:t>
            </a:r>
            <a:r>
              <a:rPr lang="en-US" altLang="ko-KR" dirty="0"/>
              <a:t>. </a:t>
            </a:r>
            <a:r>
              <a:rPr lang="ko-KR" altLang="en-US" dirty="0"/>
              <a:t>이는 직관적이지 않다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4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3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en-US" altLang="ko-KR" sz="480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Const &amp; </a:t>
            </a:r>
            <a:r>
              <a:rPr lang="en-US" altLang="ko-KR" sz="48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자체도 객체이므로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객체로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FC3E1E-D9D3-4D88-B341-F4AFEE090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1754859"/>
            <a:ext cx="7810500" cy="15716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C67C5F-8619-47DE-817B-24E20B6F9FE9}"/>
              </a:ext>
            </a:extLst>
          </p:cNvPr>
          <p:cNvCxnSpPr/>
          <p:nvPr/>
        </p:nvCxnSpPr>
        <p:spPr>
          <a:xfrm>
            <a:off x="886408" y="38745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9794C-B6A2-4FB1-A213-4FBABD820537}"/>
              </a:ext>
            </a:extLst>
          </p:cNvPr>
          <p:cNvSpPr txBox="1"/>
          <p:nvPr/>
        </p:nvSpPr>
        <p:spPr>
          <a:xfrm>
            <a:off x="1601756" y="36343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선언과 동시에 반드시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3BFD59-7094-4E65-B08F-1BF3211A84D2}"/>
              </a:ext>
            </a:extLst>
          </p:cNvPr>
          <p:cNvCxnSpPr/>
          <p:nvPr/>
        </p:nvCxnSpPr>
        <p:spPr>
          <a:xfrm>
            <a:off x="886408" y="46441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1C51FD-EC74-4E22-AF0A-B9578F9F976E}"/>
              </a:ext>
            </a:extLst>
          </p:cNvPr>
          <p:cNvSpPr txBox="1"/>
          <p:nvPr/>
        </p:nvSpPr>
        <p:spPr>
          <a:xfrm>
            <a:off x="1601756" y="44039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포인터와 전혀 관련이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6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여부와 포인터를 통한 객체의 수정 가능 여부를 맞혀보자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9A534-EC20-4D23-81BC-4B3732DF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1754859"/>
            <a:ext cx="7439025" cy="1876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D02BAD-56F9-47C9-A297-70AE9E4F6A4C}"/>
              </a:ext>
            </a:extLst>
          </p:cNvPr>
          <p:cNvSpPr txBox="1"/>
          <p:nvPr/>
        </p:nvSpPr>
        <p:spPr>
          <a:xfrm>
            <a:off x="279918" y="393919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포인터를 포함하여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복사될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무시된다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D6EE5-AA0D-4C47-A092-32ED0238F3D8}"/>
              </a:ext>
            </a:extLst>
          </p:cNvPr>
          <p:cNvSpPr txBox="1"/>
          <p:nvPr/>
        </p:nvSpPr>
        <p:spPr>
          <a:xfrm>
            <a:off x="279918" y="477032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값이 복사될 때 무시되지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1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 평가할 수 있는 고정 값 표현식을 상수 표현식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(constant expression)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상수는 상수 표현식이다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B9DBD6-0907-4633-AF4E-5F9168718DE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5F3699-1F8B-4C83-8FE9-7D5CDEEB2AD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표현식으로 초기화한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객체도 상수 표현식 중 하나이다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757FF-3393-418D-9AE6-D787C0CD19A9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상수 표현식 여부는 타입과 초기 값에 따라 결정된다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777309-9ACF-4797-B525-1ACB81BA7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62" y="4125133"/>
            <a:ext cx="74580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상수 표현식의 값을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담아서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166B86-06C8-43B1-A4C4-A11F96A177F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A3E21-19E5-4E37-916C-62B82F0FCA1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암시적으로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D53671-ED70-494F-B51B-1C0EFC474B9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642276-6F19-4F4A-A0B7-77430C92483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역시 선언과 동시에 반드시 상수 표현식으로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3DB8E6-2046-4383-9427-EAB1B9AC4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552" y="3294005"/>
            <a:ext cx="70389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표현식은 컴파일 시 평가해야 하기 때문에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사용 가능한 타입은 제한적이다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166B86-06C8-43B1-A4C4-A11F96A177F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A3E21-19E5-4E37-916C-62B82F0FCA1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사용 가능한 타입을 상수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(literal type)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D53671-ED70-494F-B51B-1C0EFC474B9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642276-6F19-4F4A-A0B7-77430C92483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타입에는 기본적으로 산술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타입이 속한다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41E24-1BC5-4BA3-A83D-D059822311A2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포인터와 참조자도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정의하는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B152A9-2D78-4787-BBFB-5A645FA69413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A859A0-0A9F-4ECA-AA18-41068CF4E88F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값이 널 포인터 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고정 주소 값을 가지는 변수여야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A495EF-6B0F-4CF0-8E45-E85A745D2026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97F5F3-5D38-497F-AE4F-1D451833277C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고정 주소 값을 가지는 변수에는 어떤 것들이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12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18" grpId="0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F58913-3004-4B1B-AA68-A8DCCFAE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937" y="1754859"/>
            <a:ext cx="7858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constexpr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차이는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166B86-06C8-43B1-A4C4-A11F96A177F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A3E21-19E5-4E37-916C-62B82F0FCA1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변수 모두 한번 초기화하면 값을 변경할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D53671-ED70-494F-B51B-1C0EFC474B9C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642276-6F19-4F4A-A0B7-77430C92483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컴파일 시점 상수로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시점에 초기화가 이루어진다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B152A9-2D78-4787-BBFB-5A645FA6941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A859A0-0A9F-4ECA-AA18-41068CF4E88F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컴파일 시점에서 초기화가 이루어질 수도 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런타임에 이루어질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29A05B0-45B0-4299-9307-FBE03A350205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032BD7-8414-4D36-B4FD-E11E3AD8A54C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시점 상수를 요구하는 문맥에서는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3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22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static_assert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static_assert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기능을 사용해서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시점에 상수 표현식 값을 검사할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표현식 값에 대한 컴파일 시점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FAC182-4110-4124-8AD5-7E3D7F11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2524432"/>
            <a:ext cx="7448550" cy="12858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8A0680-D292-438D-8D5A-06C2B0EEC144}"/>
              </a:ext>
            </a:extLst>
          </p:cNvPr>
          <p:cNvCxnSpPr/>
          <p:nvPr/>
        </p:nvCxnSpPr>
        <p:spPr>
          <a:xfrm>
            <a:off x="886408" y="435501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FE0408-8AF2-4520-8A8E-5E0586A769DD}"/>
              </a:ext>
            </a:extLst>
          </p:cNvPr>
          <p:cNvSpPr txBox="1"/>
          <p:nvPr/>
        </p:nvSpPr>
        <p:spPr>
          <a:xfrm>
            <a:off x="1601756" y="411485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인자는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상수 표현식이어야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 및 정의된 변수는 값을 변경할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변경할 수 없기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반드시 생성할 때 초기화되어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5A9FF7-839F-446D-A239-F350E885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87" y="2524432"/>
            <a:ext cx="5457825" cy="12382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7A3AC5-E242-4CA2-B4ED-838031730366}"/>
              </a:ext>
            </a:extLst>
          </p:cNvPr>
          <p:cNvSpPr txBox="1"/>
          <p:nvPr/>
        </p:nvSpPr>
        <p:spPr>
          <a:xfrm>
            <a:off x="279918" y="407059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객체의 상태를 변경하지 않는 연산만 수행할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파일에 지역적인 특징을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파일에 같은 이름으로 객체를 정의해도 각 파일 내에서는 별개의 객체로 취급된다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92816-3871-4AA1-8047-27130CF76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2524432"/>
            <a:ext cx="2657475" cy="476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45ED79-81CE-460B-A8B9-B5BE5746AC7A}"/>
              </a:ext>
            </a:extLst>
          </p:cNvPr>
          <p:cNvSpPr txBox="1"/>
          <p:nvPr/>
        </p:nvSpPr>
        <p:spPr>
          <a:xfrm>
            <a:off x="1512856" y="3026190"/>
            <a:ext cx="140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base.h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960AAD-B5F8-4062-AB7A-7DA1962CB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854" y="2533957"/>
            <a:ext cx="2105025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23F263-A853-4314-9EEB-3DCAEFFAE457}"/>
              </a:ext>
            </a:extLst>
          </p:cNvPr>
          <p:cNvSpPr txBox="1"/>
          <p:nvPr/>
        </p:nvSpPr>
        <p:spPr>
          <a:xfrm>
            <a:off x="5040053" y="3026190"/>
            <a:ext cx="140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a.cpp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9871BC-67D7-4453-BD36-2A3A95702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850" y="2520633"/>
            <a:ext cx="2105025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16ED7D-94E1-4F01-BF04-5AB472462225}"/>
              </a:ext>
            </a:extLst>
          </p:cNvPr>
          <p:cNvSpPr txBox="1"/>
          <p:nvPr/>
        </p:nvSpPr>
        <p:spPr>
          <a:xfrm>
            <a:off x="8211049" y="3012866"/>
            <a:ext cx="140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b.cpp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94A9B43-A386-459A-BDC9-93E3BF2E6F16}"/>
              </a:ext>
            </a:extLst>
          </p:cNvPr>
          <p:cNvCxnSpPr/>
          <p:nvPr/>
        </p:nvCxnSpPr>
        <p:spPr>
          <a:xfrm>
            <a:off x="886408" y="40600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4ECEF5-2FA4-4B35-B9F3-2789503737C7}"/>
              </a:ext>
            </a:extLst>
          </p:cNvPr>
          <p:cNvSpPr txBox="1"/>
          <p:nvPr/>
        </p:nvSpPr>
        <p:spPr>
          <a:xfrm>
            <a:off x="1601756" y="38198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그림과 같이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정의되고 사용되면 어떤 일이 일어날까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5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4" grpId="0"/>
      <p:bldP spid="17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다른 파일과 공유하고 싶다면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5ED79-81CE-460B-A8B9-B5BE5746AC7A}"/>
              </a:ext>
            </a:extLst>
          </p:cNvPr>
          <p:cNvSpPr txBox="1"/>
          <p:nvPr/>
        </p:nvSpPr>
        <p:spPr>
          <a:xfrm>
            <a:off x="1512856" y="2397729"/>
            <a:ext cx="140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base.h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3F263-A853-4314-9EEB-3DCAEFFAE457}"/>
              </a:ext>
            </a:extLst>
          </p:cNvPr>
          <p:cNvSpPr txBox="1"/>
          <p:nvPr/>
        </p:nvSpPr>
        <p:spPr>
          <a:xfrm>
            <a:off x="5040053" y="2546838"/>
            <a:ext cx="140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base.cpp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9871BC-67D7-4453-BD36-2A3A9570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518" y="1863836"/>
            <a:ext cx="2105025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16ED7D-94E1-4F01-BF04-5AB472462225}"/>
              </a:ext>
            </a:extLst>
          </p:cNvPr>
          <p:cNvSpPr txBox="1"/>
          <p:nvPr/>
        </p:nvSpPr>
        <p:spPr>
          <a:xfrm>
            <a:off x="8211049" y="2362706"/>
            <a:ext cx="140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a.cpp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94A9B43-A386-459A-BDC9-93E3BF2E6F16}"/>
              </a:ext>
            </a:extLst>
          </p:cNvPr>
          <p:cNvCxnSpPr/>
          <p:nvPr/>
        </p:nvCxnSpPr>
        <p:spPr>
          <a:xfrm>
            <a:off x="886408" y="351328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4ECEF5-2FA4-4B35-B9F3-2789503737C7}"/>
              </a:ext>
            </a:extLst>
          </p:cNvPr>
          <p:cNvSpPr txBox="1"/>
          <p:nvPr/>
        </p:nvSpPr>
        <p:spPr>
          <a:xfrm>
            <a:off x="1601756" y="327311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공유하고자 하는 객체를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선언하고 정의한다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1DFB36-F951-4A51-86C0-34B859965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8" y="1914635"/>
            <a:ext cx="2867025" cy="42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A04B18-5A2E-4285-B3D8-BAF071774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263" y="1754859"/>
            <a:ext cx="3400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7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1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참조자에 결합시킬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31B86B-89A9-4F03-8DBF-9CD4D2A02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7" y="1754859"/>
            <a:ext cx="6943725" cy="18002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016017-9EE2-4F06-8D50-9CDD00DDA327}"/>
              </a:ext>
            </a:extLst>
          </p:cNvPr>
          <p:cNvCxnSpPr/>
          <p:nvPr/>
        </p:nvCxnSpPr>
        <p:spPr>
          <a:xfrm>
            <a:off x="886408" y="41031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665A00-7727-49AA-A458-F8A5C437A878}"/>
              </a:ext>
            </a:extLst>
          </p:cNvPr>
          <p:cNvSpPr txBox="1"/>
          <p:nvPr/>
        </p:nvSpPr>
        <p:spPr>
          <a:xfrm>
            <a:off x="1601756" y="38629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7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 객체를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참조자에 결합시킬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3D12EB-71ED-4A2E-B615-C531EA2DB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1754859"/>
            <a:ext cx="6667500" cy="123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7A7A98-26AA-4BD6-AF33-21ADBD3783D0}"/>
              </a:ext>
            </a:extLst>
          </p:cNvPr>
          <p:cNvSpPr txBox="1"/>
          <p:nvPr/>
        </p:nvSpPr>
        <p:spPr>
          <a:xfrm>
            <a:off x="279918" y="33010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상수나 표현식의 결과 값을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참조자에 결합시킬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D00A16-FF7E-40F8-9E83-3B6D74264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587" y="4132145"/>
            <a:ext cx="66008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참조하는 타입으로 변환할 수 있는 객체를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참조자에 결합시킬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A7A98-26AA-4BD6-AF33-21ADBD3783D0}"/>
              </a:ext>
            </a:extLst>
          </p:cNvPr>
          <p:cNvSpPr txBox="1"/>
          <p:nvPr/>
        </p:nvSpPr>
        <p:spPr>
          <a:xfrm>
            <a:off x="279918" y="282476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아닌 객체도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참조자에 결합시킬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0EDAC6-CD65-4E85-ADA3-8DB51F903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1754859"/>
            <a:ext cx="5057775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92C778-8E17-41F2-B38E-7C5E5DFA89A9}"/>
              </a:ext>
            </a:extLst>
          </p:cNvPr>
          <p:cNvSpPr txBox="1"/>
          <p:nvPr/>
        </p:nvSpPr>
        <p:spPr>
          <a:xfrm>
            <a:off x="279918" y="365589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일반 참조자는 상수나 표현식 결과 등과 결합될 수 없을까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가리킬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290DE8-4843-4400-8FC0-31BB9A85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49" y="1754859"/>
            <a:ext cx="6134100" cy="123825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390F5-4BC9-4E21-A879-B4CC0F29A3B2}"/>
              </a:ext>
            </a:extLst>
          </p:cNvPr>
          <p:cNvCxnSpPr/>
          <p:nvPr/>
        </p:nvCxnSpPr>
        <p:spPr>
          <a:xfrm>
            <a:off x="886408" y="35411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236EC8-0979-4E66-B948-05E2497C0F00}"/>
              </a:ext>
            </a:extLst>
          </p:cNvPr>
          <p:cNvSpPr txBox="1"/>
          <p:nvPr/>
        </p:nvSpPr>
        <p:spPr>
          <a:xfrm>
            <a:off x="1601756" y="33010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포인터라고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1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const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아니어도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포인터가 가리킬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390F5-4BC9-4E21-A879-B4CC0F29A3B2}"/>
              </a:ext>
            </a:extLst>
          </p:cNvPr>
          <p:cNvCxnSpPr/>
          <p:nvPr/>
        </p:nvCxnSpPr>
        <p:spPr>
          <a:xfrm>
            <a:off x="886408" y="30268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236EC8-0979-4E66-B948-05E2497C0F00}"/>
              </a:ext>
            </a:extLst>
          </p:cNvPr>
          <p:cNvSpPr txBox="1"/>
          <p:nvPr/>
        </p:nvSpPr>
        <p:spPr>
          <a:xfrm>
            <a:off x="1601756" y="27866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포인터만 가지고는 포인터가 가리키는 객체가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인지 아닌지 알 수가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C82006-A8B4-453C-888C-546DA4FC8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1754859"/>
            <a:ext cx="6238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1019</Words>
  <Application>Microsoft Office PowerPoint</Application>
  <PresentationFormat>와이드스크린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야놀자 야체 B</vt:lpstr>
      <vt:lpstr>Arial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2610</cp:revision>
  <dcterms:created xsi:type="dcterms:W3CDTF">2017-02-13T14:50:04Z</dcterms:created>
  <dcterms:modified xsi:type="dcterms:W3CDTF">2019-01-22T15:58:57Z</dcterms:modified>
</cp:coreProperties>
</file>