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C6EEC-9FEA-4783-840A-BA1686F5C6D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AD933-5FAB-4355-BBB8-9C9FD0C3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4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Deep</a:t>
            </a:r>
            <a:r>
              <a:rPr lang="ko-KR" altLang="en-US" dirty="0"/>
              <a:t>할수록 학습 어렵다는 문제 인식</a:t>
            </a:r>
            <a:r>
              <a:rPr lang="en-US" altLang="ko-KR" dirty="0"/>
              <a:t>-&gt; </a:t>
            </a:r>
            <a:r>
              <a:rPr lang="ko-KR" altLang="en-US" dirty="0"/>
              <a:t>해결 위해 만들어짐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이전의 방법들과 달리</a:t>
            </a:r>
            <a:r>
              <a:rPr lang="en-US" altLang="ko-KR" dirty="0"/>
              <a:t> residual </a:t>
            </a:r>
            <a:r>
              <a:rPr lang="ko-KR" altLang="en-US" dirty="0"/>
              <a:t>학습하는 방식으로 더 깊은 </a:t>
            </a:r>
            <a:r>
              <a:rPr lang="en-US" altLang="ko-KR" dirty="0"/>
              <a:t>networks</a:t>
            </a:r>
            <a:r>
              <a:rPr lang="ko-KR" altLang="en-US" dirty="0"/>
              <a:t>를 이전보다 더 쉽게 학습시키도록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AD933-5FAB-4355-BBB8-9C9FD0C335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AFC5E-C3A5-4B5E-A606-8B22A19E7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4CFA8-76C5-4141-B055-510604E9A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75149-78BE-42EE-9A99-704F893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0E44F-7F89-4E97-B130-1EB792BD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84CAD-B0A4-4206-9E08-EE760629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6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7F341-D4D5-4216-A21A-B7CA28AE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A9D7B-08F8-4B13-9403-434F7E6E9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0EE4D-3690-4BCA-8B76-4BEC9EFD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59FA2-DBF6-412F-B21B-0A16A414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40A09-D209-45F5-A4DB-908B5CAC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4C202-988B-436A-9DB1-C71226B79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F786B-2BF7-4484-8460-B8F6100E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E7228-C887-4EC1-9848-92340528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58D4A-6CBF-430F-B556-75604EEA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35E42-A622-4161-B383-3E8F2887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D8B92-F1E5-4E4E-A525-06129AE5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45E89-16FE-4555-AD61-15842ABB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79F50-E9E2-4FAF-A51D-A54AD980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E0A21-1B28-4A60-B884-78D92D15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96E50-4DE4-4CDD-AFF5-3F3325B4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6FD9A-7FC3-4DA9-9A4A-5A992E0F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659C2-1D93-494E-B144-125C3068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171B9-E45D-44FD-A840-F1F8C8E6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1C9A-8AA5-4686-97AB-03CAB8BC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D49F4-A0F9-4D3C-8B20-C535FB2D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5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FC390-E36B-47CF-9B38-BE738EE7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B5DD2-B1A3-4153-B37D-C2EE9326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B1357-CA0C-4A1D-ADC7-29FEA6065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C86F9-381E-4C54-B8DE-ADCD8395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BF4F2-29AB-4481-9564-DA7C7CD0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0E96C-BC12-4AB4-916E-84A98480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8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F73EC-9745-4736-B610-F500F5B8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491A9-7B9F-4D46-98A6-699037030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387314-5DD4-497E-AE74-23B60FE7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6E681-6A93-45DA-B4F8-F5636E095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ECA26-DD4C-4DE3-96C6-42345933B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D2BC74-C479-469D-985E-2EF949B7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DBB03-4BB4-47EE-963F-5EF77435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C202B-3F38-4B71-9035-2666CA05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8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3C012-42D2-4238-B8A8-A400C8B4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81F80-0258-4F67-B103-AB2AFB63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AD71A5-A9B9-4253-B681-9CE62D18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13E06-2656-4C3C-B734-4A4F9410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77C940-CC57-405C-9233-01044AC3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8CCC30-54AF-4740-A781-B8D6CFF6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81166-89F1-4491-B8B1-414C8488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9212-2F08-4809-85BD-1359CAEC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DA55-11CA-4409-89BD-7A0A5A0D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E397A-7DCB-4334-BDE1-8A1DD950A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C6BE3-6D57-4F89-A269-BEEFAAF9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2C01B-3C60-4C59-8536-C89FF53B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03946-F86E-4B3B-9571-E728F8E9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51D50-BB68-4C53-85A8-46A51E13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BBCBD-42B5-48E2-98C8-2696AFB44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6BDF8-1C42-4524-8F08-30B21A14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C8C8C-0A66-4CEE-A9A9-834303C2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F68C4-BEDC-4A86-BEE5-8FE3CEF1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42427-0822-429D-8906-C215E0AE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1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F5E1B6-D9CA-4CD4-8915-E21315C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52FB0-462A-40AF-99D8-7760310A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1C45E-37BF-451A-9831-4B22A70C1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A523-CE0A-4B6F-97E9-F40CA059118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26F89-DEC3-410E-802B-7D21EF280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90582-B8CC-4B89-9C92-E8887E75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F8CA-3457-4DE6-9727-1EFA8A52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5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FEF32-D919-46F8-ADD7-609C25801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Residual Learning for Image Recognition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99CB1-53F6-4FEB-BE20-AE80E9157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088"/>
            <a:ext cx="9144000" cy="1655762"/>
          </a:xfrm>
        </p:spPr>
        <p:txBody>
          <a:bodyPr/>
          <a:lstStyle/>
          <a:p>
            <a:r>
              <a:rPr lang="ko-KR" altLang="en-US"/>
              <a:t>박은우</a:t>
            </a:r>
          </a:p>
        </p:txBody>
      </p:sp>
    </p:spTree>
    <p:extLst>
      <p:ext uri="{BB962C8B-B14F-4D97-AF65-F5344CB8AC3E}">
        <p14:creationId xmlns:p14="http://schemas.microsoft.com/office/powerpoint/2010/main" val="92094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FE0348-CDE9-4FDF-9793-E4E3FB95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40" y="675869"/>
            <a:ext cx="4241700" cy="55062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B3CC21-BF89-4AA4-B511-D54BE6FB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893" y="528090"/>
            <a:ext cx="5712329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807A8-7778-4A5F-81AC-AD2939402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960"/>
            <a:ext cx="10850880" cy="61569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3.3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Architectures</a:t>
            </a:r>
          </a:p>
          <a:p>
            <a:pPr marL="0" indent="0">
              <a:buNone/>
            </a:pPr>
            <a:r>
              <a:rPr lang="en-US" altLang="ko-KR" dirty="0"/>
              <a:t> 1. plain network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그냥 </a:t>
            </a:r>
            <a:r>
              <a:rPr lang="en-US" altLang="ko-KR" dirty="0"/>
              <a:t>layers</a:t>
            </a:r>
            <a:r>
              <a:rPr lang="ko-KR" altLang="en-US" dirty="0"/>
              <a:t>를 쌓음</a:t>
            </a:r>
            <a:r>
              <a:rPr lang="en-US" altLang="ko-KR" dirty="0"/>
              <a:t>. </a:t>
            </a:r>
            <a:r>
              <a:rPr lang="ko-KR" altLang="en-US" dirty="0"/>
              <a:t>대부분 </a:t>
            </a:r>
            <a:r>
              <a:rPr lang="en-US" altLang="ko-KR" dirty="0"/>
              <a:t>3x3 filters</a:t>
            </a:r>
            <a:r>
              <a:rPr lang="ko-KR" altLang="en-US" dirty="0"/>
              <a:t>를 가짐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같은 크기의 </a:t>
            </a:r>
            <a:r>
              <a:rPr lang="en-US" altLang="ko-KR" dirty="0"/>
              <a:t>output feature map</a:t>
            </a:r>
            <a:r>
              <a:rPr lang="ko-KR" altLang="en-US" dirty="0"/>
              <a:t>가지고 같은 수 </a:t>
            </a:r>
            <a:r>
              <a:rPr lang="en-US" altLang="ko-KR" dirty="0"/>
              <a:t>filters </a:t>
            </a:r>
            <a:r>
              <a:rPr lang="ko-KR" altLang="en-US" dirty="0"/>
              <a:t>가짐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feature map size </a:t>
            </a:r>
            <a:r>
              <a:rPr lang="ko-KR" altLang="en-US" dirty="0"/>
              <a:t>반으로 줄면 </a:t>
            </a:r>
            <a:r>
              <a:rPr lang="en-US" altLang="ko-KR" dirty="0"/>
              <a:t>time-complexity</a:t>
            </a:r>
            <a:r>
              <a:rPr lang="ko-KR" altLang="en-US" dirty="0"/>
              <a:t>를 유지하기 위해 </a:t>
            </a:r>
            <a:r>
              <a:rPr lang="en-US" altLang="ko-KR" dirty="0"/>
              <a:t>filters</a:t>
            </a:r>
            <a:r>
              <a:rPr lang="ko-KR" altLang="en-US" dirty="0"/>
              <a:t>의 수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VGG</a:t>
            </a:r>
            <a:r>
              <a:rPr lang="ko-KR" altLang="en-US" dirty="0"/>
              <a:t>보다 </a:t>
            </a:r>
            <a:r>
              <a:rPr lang="en-US" altLang="ko-KR" dirty="0"/>
              <a:t>filter </a:t>
            </a:r>
            <a:r>
              <a:rPr lang="ko-KR" altLang="en-US" dirty="0"/>
              <a:t>수 적고 </a:t>
            </a:r>
            <a:r>
              <a:rPr lang="en-US" altLang="ko-KR" dirty="0"/>
              <a:t>complexity </a:t>
            </a:r>
            <a:r>
              <a:rPr lang="ko-KR" altLang="en-US" dirty="0"/>
              <a:t>낮음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residual network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plain</a:t>
            </a:r>
            <a:r>
              <a:rPr lang="ko-KR" altLang="en-US" dirty="0"/>
              <a:t>에 기반하여 </a:t>
            </a:r>
            <a:r>
              <a:rPr lang="en-US" altLang="ko-KR" dirty="0"/>
              <a:t>shortcut </a:t>
            </a:r>
            <a:r>
              <a:rPr lang="ko-KR" altLang="en-US" dirty="0"/>
              <a:t>추가한 버전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input</a:t>
            </a:r>
            <a:r>
              <a:rPr lang="ko-KR" altLang="en-US" dirty="0"/>
              <a:t>과 </a:t>
            </a:r>
            <a:r>
              <a:rPr lang="en-US" altLang="ko-KR" dirty="0"/>
              <a:t>output </a:t>
            </a:r>
            <a:r>
              <a:rPr lang="ko-KR" altLang="en-US" dirty="0"/>
              <a:t>차원 동일하면 </a:t>
            </a:r>
            <a:r>
              <a:rPr lang="en-US" altLang="ko-KR" dirty="0"/>
              <a:t>identity shortcut </a:t>
            </a:r>
            <a:r>
              <a:rPr lang="ko-KR" altLang="en-US" dirty="0"/>
              <a:t>바로 사용 가능</a:t>
            </a:r>
            <a:endParaRPr lang="en-US" altLang="ko-KR" dirty="0"/>
          </a:p>
          <a:p>
            <a:pPr marL="514350" indent="-514350">
              <a:buAutoNum type="arabicParenBoth"/>
            </a:pPr>
            <a:r>
              <a:rPr lang="en-US" altLang="ko-KR" dirty="0"/>
              <a:t>zero-padding</a:t>
            </a:r>
          </a:p>
          <a:p>
            <a:pPr marL="514350" indent="-514350">
              <a:buAutoNum type="arabicParenBoth"/>
            </a:pPr>
            <a:r>
              <a:rPr lang="ko-KR" altLang="en-US" dirty="0"/>
              <a:t>차원 맞추기 위해 </a:t>
            </a:r>
            <a:r>
              <a:rPr lang="en-US" altLang="ko-KR" dirty="0"/>
              <a:t>1x1 convolution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stride=2</a:t>
            </a:r>
          </a:p>
        </p:txBody>
      </p:sp>
    </p:spTree>
    <p:extLst>
      <p:ext uri="{BB962C8B-B14F-4D97-AF65-F5344CB8AC3E}">
        <p14:creationId xmlns:p14="http://schemas.microsoft.com/office/powerpoint/2010/main" val="227399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8D07F-5D85-4BAE-8980-9F1ACC76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2599"/>
            <a:ext cx="10515600" cy="4351338"/>
          </a:xfrm>
        </p:spPr>
        <p:txBody>
          <a:bodyPr/>
          <a:lstStyle/>
          <a:p>
            <a:r>
              <a:rPr lang="en-US" altLang="ko-KR" dirty="0"/>
              <a:t> 3.4 Implementation</a:t>
            </a:r>
          </a:p>
          <a:p>
            <a:pPr marL="0" indent="0">
              <a:buNone/>
            </a:pPr>
            <a:r>
              <a:rPr lang="en-US" altLang="ko-KR" dirty="0"/>
              <a:t> [256,480] randomly sampled</a:t>
            </a:r>
          </a:p>
          <a:p>
            <a:pPr marL="0" indent="0">
              <a:buNone/>
            </a:pPr>
            <a:r>
              <a:rPr lang="en-US" altLang="ko-KR" dirty="0"/>
              <a:t> batch normalization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learning rate=0.1 (local min-&gt; 1/10)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iter</a:t>
            </a:r>
            <a:r>
              <a:rPr lang="en-US" altLang="ko-KR" dirty="0"/>
              <a:t> 60x10^4</a:t>
            </a:r>
          </a:p>
          <a:p>
            <a:pPr marL="0" indent="0">
              <a:buNone/>
            </a:pPr>
            <a:r>
              <a:rPr lang="en-US" altLang="ko-KR" dirty="0"/>
              <a:t> weight decay=0.0001, momentum=0.9, dropout x</a:t>
            </a:r>
          </a:p>
          <a:p>
            <a:pPr marL="0" indent="0">
              <a:buNone/>
            </a:pPr>
            <a:r>
              <a:rPr lang="en-US" altLang="ko-KR" dirty="0"/>
              <a:t> 10-crop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06232-E0CA-4D5B-A43B-A7AB9C49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52" y="3779520"/>
            <a:ext cx="6657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A0F5-9E12-453A-8A6B-2E2BCE5A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2D883-EDBD-461E-BDF4-E267D7CF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4.1 ImageNet Classification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A5B03-148C-4A3C-98F5-6469907C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2863850"/>
            <a:ext cx="97917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7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725D-411A-46AA-A02E-AEEB8C4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1EC2F-3B22-4313-9E89-82949743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4.1.1 Plain Networks</a:t>
            </a:r>
          </a:p>
          <a:p>
            <a:pPr marL="0" indent="0">
              <a:buNone/>
            </a:pPr>
            <a:r>
              <a:rPr lang="en-US" altLang="ko-KR" dirty="0"/>
              <a:t> 18,34 layer, plain network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6595A-AB30-4A96-805B-01D2A790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3585210"/>
            <a:ext cx="5762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9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C9133-7803-4863-9F8B-90F68CD4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5A280-4737-4565-A3DB-A5C235EF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4.1.2 Residual networks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4A2A30-B3CD-4279-A76B-6BD9B509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428875"/>
            <a:ext cx="9667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2582D-1985-41ED-BFED-9728DC94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altLang="ko-KR" dirty="0"/>
              <a:t> 4.1.3 Identity vs projection shortcuts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7EC7A-C69B-4298-835D-1DEEDE4FF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0" y="1463675"/>
            <a:ext cx="5943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53BE6-3CCD-4C92-8073-4C1CD5A4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05"/>
            <a:ext cx="10515600" cy="4351338"/>
          </a:xfrm>
        </p:spPr>
        <p:txBody>
          <a:bodyPr/>
          <a:lstStyle/>
          <a:p>
            <a:r>
              <a:rPr lang="en-US" altLang="ko-KR" dirty="0"/>
              <a:t> 4.1.4 Deeper </a:t>
            </a:r>
            <a:r>
              <a:rPr lang="en-US" altLang="ko-KR" dirty="0" err="1"/>
              <a:t>Bottlenect</a:t>
            </a:r>
            <a:r>
              <a:rPr lang="en-US" altLang="ko-KR" dirty="0"/>
              <a:t> Architectures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56FED-3C17-4D1F-BE88-1B68BE7F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70" y="1847850"/>
            <a:ext cx="5981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2EE60-CB86-4F38-86D1-3F264E2A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32105"/>
            <a:ext cx="10515600" cy="4351338"/>
          </a:xfrm>
        </p:spPr>
        <p:txBody>
          <a:bodyPr/>
          <a:lstStyle/>
          <a:p>
            <a:r>
              <a:rPr lang="en-US" altLang="ko-KR" dirty="0"/>
              <a:t>4.1.5 50-layers </a:t>
            </a:r>
            <a:r>
              <a:rPr lang="en-US" altLang="ko-KR" dirty="0" err="1"/>
              <a:t>ResNet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3-layer </a:t>
            </a:r>
            <a:r>
              <a:rPr lang="en-US" altLang="ko-KR" dirty="0" err="1"/>
              <a:t>bottlenect</a:t>
            </a:r>
            <a:r>
              <a:rPr lang="en-US" altLang="ko-KR" dirty="0"/>
              <a:t> block</a:t>
            </a:r>
            <a:r>
              <a:rPr lang="ko-KR" altLang="en-US" dirty="0"/>
              <a:t>을 차원 증가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4.1.6 101-layers and 152-layers </a:t>
            </a:r>
            <a:r>
              <a:rPr lang="en-US" altLang="ko-KR" dirty="0" err="1"/>
              <a:t>ResNet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depth</a:t>
            </a:r>
            <a:r>
              <a:rPr lang="ko-KR" altLang="en-US" dirty="0"/>
              <a:t>만 증가</a:t>
            </a:r>
            <a:r>
              <a:rPr lang="en-US" altLang="ko-KR" dirty="0"/>
              <a:t>. </a:t>
            </a:r>
            <a:r>
              <a:rPr lang="ko-KR" altLang="en-US" dirty="0"/>
              <a:t>좋은 성능</a:t>
            </a:r>
            <a:r>
              <a:rPr lang="en-US" altLang="ko-KR" dirty="0"/>
              <a:t>. Degradation 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4.1.7 Comparisons with State-of-the-art methods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55EDE2-6078-4762-AB4F-86DA21BE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3958590"/>
            <a:ext cx="58197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3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BAE9C-F393-4B96-82B0-83F907EA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905"/>
            <a:ext cx="10515600" cy="4351338"/>
          </a:xfrm>
        </p:spPr>
        <p:txBody>
          <a:bodyPr/>
          <a:lstStyle/>
          <a:p>
            <a:r>
              <a:rPr lang="en-US" altLang="ko-KR" dirty="0"/>
              <a:t> 4.2.1 Analysis of layer Responses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1F790-5854-4E1A-94A1-22B93BC2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352550"/>
            <a:ext cx="59912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CC981-C165-45CB-AAF7-E020DDCC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B1E1A-201F-4A4A-B731-934893DB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“</a:t>
            </a:r>
            <a:r>
              <a:rPr lang="en-US" altLang="ko-KR" dirty="0" err="1"/>
              <a:t>ResNet</a:t>
            </a:r>
            <a:r>
              <a:rPr lang="en-US" altLang="ko-KR" dirty="0"/>
              <a:t>”?</a:t>
            </a:r>
          </a:p>
          <a:p>
            <a:pPr marL="0" indent="0">
              <a:buNone/>
            </a:pPr>
            <a:r>
              <a:rPr lang="en-US" altLang="ko-KR" dirty="0"/>
              <a:t> To ease the training of networks that are deeper than those used previously.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Advantage</a:t>
            </a:r>
          </a:p>
          <a:p>
            <a:pPr marL="0" indent="0">
              <a:buNone/>
            </a:pPr>
            <a:r>
              <a:rPr lang="en-US" altLang="ko-KR" dirty="0"/>
              <a:t> Easier to optimize, can gain accuracy from considerably increased depth.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72A4E-9CB3-4A4C-BE98-1777A644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4351338"/>
          </a:xfrm>
        </p:spPr>
        <p:txBody>
          <a:bodyPr/>
          <a:lstStyle/>
          <a:p>
            <a:r>
              <a:rPr lang="en-US" altLang="ko-KR" dirty="0"/>
              <a:t>4.2.2 Exploring over 1000 layers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24FF9E-CED0-413E-9842-8B3D4616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1266825"/>
            <a:ext cx="4671060" cy="3442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DE873F-50CE-4FEF-9C6B-093EA39E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057" y="4464685"/>
            <a:ext cx="75533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3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BCBBA-E4A7-4DE2-B832-6880CEAE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785"/>
            <a:ext cx="10515600" cy="4351338"/>
          </a:xfrm>
        </p:spPr>
        <p:txBody>
          <a:bodyPr/>
          <a:lstStyle/>
          <a:p>
            <a:r>
              <a:rPr lang="en-US" altLang="ko-KR" dirty="0"/>
              <a:t>4.3 Object Detection on PASCAL and MS COCO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0FB7D-B656-4620-8306-BBC19706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514475"/>
            <a:ext cx="60579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84FC46A-3174-4107-980B-CFDF9FDF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64786"/>
            <a:ext cx="7200900" cy="4219575"/>
          </a:xfrm>
        </p:spPr>
      </p:pic>
    </p:spTree>
    <p:extLst>
      <p:ext uri="{BB962C8B-B14F-4D97-AF65-F5344CB8AC3E}">
        <p14:creationId xmlns:p14="http://schemas.microsoft.com/office/powerpoint/2010/main" val="251021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0296D-0FF5-4498-A9BC-BA18CCAE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FFEA2-0BBB-447F-8AA1-ADBF9DB5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Recent evidence reveals that network depth is of crucial importance.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95E49-8D1E-49AF-9F2A-2F19FBD6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3178175"/>
            <a:ext cx="9258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401ED-5297-46D1-B05A-372595F1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104"/>
            <a:ext cx="10515600" cy="57943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But, is learning better networks as easy as stacking more layers?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 vanishing/exploding gradients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hamper convergence from the beginning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solve the problem by normalized initialization &amp; intermediate normalization layers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 dirty="0"/>
              <a:t>Degradation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Not by overfitting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adding more layers to a suitably deep model leads to higher training error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 </a:t>
            </a:r>
            <a:r>
              <a:rPr lang="en-US" altLang="ko-KR" dirty="0"/>
              <a:t>solve the problem by construction to the deeper model</a:t>
            </a:r>
          </a:p>
          <a:p>
            <a:pPr marL="0" indent="0">
              <a:buNone/>
            </a:pPr>
            <a:r>
              <a:rPr lang="en-US" altLang="ko-KR" dirty="0"/>
              <a:t>: added layers are identity mapping, the other layers are copied from the learned shallower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87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9F188-64A9-437E-876F-9BBD663E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01449"/>
            <a:ext cx="10515600" cy="5255102"/>
          </a:xfrm>
        </p:spPr>
        <p:txBody>
          <a:bodyPr>
            <a:normAutofit/>
          </a:bodyPr>
          <a:lstStyle/>
          <a:p>
            <a:r>
              <a:rPr lang="en-US" altLang="ko-KR" dirty="0"/>
              <a:t>Address the degradation problem by introducing a deep residual learning framework</a:t>
            </a:r>
          </a:p>
          <a:p>
            <a:pPr marL="0" indent="0">
              <a:buNone/>
            </a:pPr>
            <a:r>
              <a:rPr lang="en-US" altLang="ko-KR" dirty="0"/>
              <a:t>-extra para. X</a:t>
            </a:r>
          </a:p>
          <a:p>
            <a:pPr marL="0" indent="0">
              <a:buNone/>
            </a:pPr>
            <a:r>
              <a:rPr lang="en-US" altLang="ko-KR" dirty="0"/>
              <a:t>-computational complexity </a:t>
            </a:r>
            <a:r>
              <a:rPr lang="ko-KR" altLang="en-US" dirty="0"/>
              <a:t>↑ 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H(x):=F(x)+x</a:t>
            </a:r>
          </a:p>
          <a:p>
            <a:pPr>
              <a:buFontTx/>
              <a:buChar char="-"/>
            </a:pPr>
            <a:r>
              <a:rPr lang="ko-KR" altLang="en-US" dirty="0"/>
              <a:t>출력과 입력 간 차에 대해 학습시키면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Degradation </a:t>
            </a:r>
            <a:r>
              <a:rPr lang="ko-KR" altLang="en-US" dirty="0"/>
              <a:t>해결 가능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F(x)=H(x)-x</a:t>
            </a:r>
            <a:r>
              <a:rPr lang="ko-KR" altLang="en-US" dirty="0"/>
              <a:t>를 </a:t>
            </a:r>
            <a:r>
              <a:rPr lang="en-US" altLang="ko-KR" dirty="0"/>
              <a:t>H(x)</a:t>
            </a:r>
            <a:r>
              <a:rPr lang="ko-KR" altLang="en-US" dirty="0"/>
              <a:t>에 근사시키는 것이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이전 모델을 </a:t>
            </a:r>
            <a:r>
              <a:rPr lang="en-US" altLang="ko-KR" dirty="0"/>
              <a:t>optimize</a:t>
            </a:r>
            <a:r>
              <a:rPr lang="ko-KR" altLang="en-US" dirty="0"/>
              <a:t>하는 것보다 쉽다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72CC3B-2E38-4274-ADEE-AD462C417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55" y="3260407"/>
            <a:ext cx="4772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BCDEE-4110-4104-8F0F-C79F7D4B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E6C5E-178D-4368-AD9D-446F75DE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이전에는 </a:t>
            </a:r>
            <a:r>
              <a:rPr lang="en-US" altLang="ko-KR" dirty="0"/>
              <a:t>multigrid method</a:t>
            </a:r>
            <a:r>
              <a:rPr lang="ko-KR" altLang="en-US" dirty="0"/>
              <a:t>를 사용하였음</a:t>
            </a:r>
            <a:endParaRPr lang="en-US" altLang="ko-KR" dirty="0"/>
          </a:p>
          <a:p>
            <a:r>
              <a:rPr lang="en-US" altLang="ko-KR" dirty="0"/>
              <a:t> “highway</a:t>
            </a:r>
            <a:r>
              <a:rPr lang="ko-KR" altLang="en-US" dirty="0"/>
              <a:t> </a:t>
            </a:r>
            <a:r>
              <a:rPr lang="en-US" altLang="ko-KR" dirty="0"/>
              <a:t>networks”</a:t>
            </a:r>
            <a:r>
              <a:rPr lang="ko-KR" altLang="en-US" dirty="0"/>
              <a:t> </a:t>
            </a:r>
            <a:r>
              <a:rPr lang="en-US" altLang="ko-KR" dirty="0"/>
              <a:t>present</a:t>
            </a:r>
            <a:r>
              <a:rPr lang="ko-KR" altLang="en-US" dirty="0"/>
              <a:t> </a:t>
            </a:r>
            <a:r>
              <a:rPr lang="en-US" altLang="ko-KR" dirty="0"/>
              <a:t>shortcut</a:t>
            </a:r>
            <a:r>
              <a:rPr lang="ko-KR" altLang="en-US" dirty="0"/>
              <a:t> </a:t>
            </a:r>
            <a:r>
              <a:rPr lang="en-US" altLang="ko-KR" dirty="0"/>
              <a:t>connections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gating</a:t>
            </a:r>
            <a:r>
              <a:rPr lang="ko-KR" altLang="en-US" dirty="0"/>
              <a:t> </a:t>
            </a:r>
            <a:r>
              <a:rPr lang="en-US" altLang="ko-KR" dirty="0"/>
              <a:t>functions.</a:t>
            </a:r>
          </a:p>
          <a:p>
            <a:r>
              <a:rPr lang="en-US" altLang="ko-KR" dirty="0"/>
              <a:t> our identity shortcuts are never closed, and all info is always passed through.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1D597-998B-4934-A28E-71B6C058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Deep Residual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87005-F35B-47EA-9F3A-BDDA5785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3.1 Residual learning</a:t>
            </a:r>
          </a:p>
          <a:p>
            <a:pPr marL="0" indent="0">
              <a:buNone/>
            </a:pPr>
            <a:r>
              <a:rPr lang="en-US" altLang="ko-KR" dirty="0"/>
              <a:t> Approximate the residual functions: H(x)-x (assuming that the input and output are of the same dimensions)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This reformulation is motivated by the counterintuitive phenomena about the degradation problem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상식</a:t>
            </a:r>
            <a:r>
              <a:rPr lang="en-US" altLang="ko-KR" dirty="0"/>
              <a:t>: deeper, training error</a:t>
            </a:r>
            <a:r>
              <a:rPr lang="ko-KR" altLang="en-US" dirty="0"/>
              <a:t>는 낮은 모델보다 더 낮을 수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67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36C70-0FB0-4D2D-97C4-1C52F615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606425"/>
            <a:ext cx="10515600" cy="4351338"/>
          </a:xfrm>
        </p:spPr>
        <p:txBody>
          <a:bodyPr/>
          <a:lstStyle/>
          <a:p>
            <a:r>
              <a:rPr lang="en-US" altLang="ko-KR" dirty="0"/>
              <a:t>3.2 Identity Mapping by Shortcuts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ResNet</a:t>
            </a:r>
            <a:r>
              <a:rPr lang="ko-KR" altLang="en-US" dirty="0"/>
              <a:t>은 </a:t>
            </a:r>
            <a:r>
              <a:rPr lang="en-US" altLang="ko-KR" dirty="0"/>
              <a:t>layer</a:t>
            </a:r>
            <a:r>
              <a:rPr lang="ko-KR" altLang="en-US" dirty="0"/>
              <a:t>가 적게 쌓여도 </a:t>
            </a:r>
            <a:r>
              <a:rPr lang="en-US" altLang="ko-KR" dirty="0"/>
              <a:t>residual learning</a:t>
            </a:r>
            <a:r>
              <a:rPr lang="ko-KR" altLang="en-US" dirty="0"/>
              <a:t>을 적용한다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shortcut</a:t>
            </a:r>
            <a:r>
              <a:rPr lang="ko-KR" altLang="en-US" dirty="0"/>
              <a:t>은 </a:t>
            </a:r>
            <a:r>
              <a:rPr lang="en-US" altLang="ko-KR" dirty="0"/>
              <a:t>extra para</a:t>
            </a:r>
            <a:r>
              <a:rPr lang="ko-KR" altLang="en-US" dirty="0"/>
              <a:t>가 필요</a:t>
            </a:r>
            <a:r>
              <a:rPr lang="en-US" altLang="ko-KR" dirty="0"/>
              <a:t>x</a:t>
            </a:r>
            <a:r>
              <a:rPr lang="ko-KR" altLang="en-US" dirty="0"/>
              <a:t>라는 것과 </a:t>
            </a:r>
            <a:r>
              <a:rPr lang="en-US" altLang="ko-KR" dirty="0"/>
              <a:t>complexity </a:t>
            </a:r>
            <a:r>
              <a:rPr lang="ko-KR" altLang="en-US" dirty="0"/>
              <a:t>증가 </a:t>
            </a:r>
            <a:r>
              <a:rPr lang="en-US" altLang="ko-KR" dirty="0"/>
              <a:t>x</a:t>
            </a:r>
            <a:r>
              <a:rPr lang="ko-KR" altLang="en-US" dirty="0"/>
              <a:t>라는 것이 기존의 </a:t>
            </a:r>
            <a:r>
              <a:rPr lang="en-US" altLang="ko-KR" dirty="0"/>
              <a:t>plain</a:t>
            </a:r>
            <a:r>
              <a:rPr lang="ko-KR" altLang="en-US" dirty="0"/>
              <a:t>과 </a:t>
            </a:r>
            <a:r>
              <a:rPr lang="en-US" altLang="ko-KR" dirty="0"/>
              <a:t>residual</a:t>
            </a:r>
            <a:r>
              <a:rPr lang="ko-KR" altLang="en-US" dirty="0"/>
              <a:t>을 비교하는 데 매력적인 요소이다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3BB884-88E4-4846-93DB-E1E870D2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3238500"/>
            <a:ext cx="2400300" cy="38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600038-2974-48B5-86E0-3BB849B4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4107656"/>
            <a:ext cx="1381125" cy="361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8DA13-1C3D-4E9D-A5AF-9A095E6FD25E}"/>
              </a:ext>
            </a:extLst>
          </p:cNvPr>
          <p:cNvSpPr txBox="1"/>
          <p:nvPr/>
        </p:nvSpPr>
        <p:spPr>
          <a:xfrm>
            <a:off x="3970022" y="3238500"/>
            <a:ext cx="48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X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  <a:r>
              <a:rPr lang="ko-KR" altLang="en-US" dirty="0"/>
              <a:t>는 차원이 같아야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F3D081-A5B0-409D-80F6-B082A9E2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4957762"/>
            <a:ext cx="2533650" cy="34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71DC-FF33-4FDF-A5F1-2828C3360DA8}"/>
              </a:ext>
            </a:extLst>
          </p:cNvPr>
          <p:cNvSpPr txBox="1"/>
          <p:nvPr/>
        </p:nvSpPr>
        <p:spPr>
          <a:xfrm>
            <a:off x="3970022" y="4931330"/>
            <a:ext cx="695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그렇지 않을 경우 </a:t>
            </a:r>
            <a:r>
              <a:rPr lang="en-US" altLang="ko-KR" dirty="0"/>
              <a:t>linear projection. </a:t>
            </a:r>
            <a:r>
              <a:rPr lang="ko-KR" altLang="en-US" dirty="0"/>
              <a:t>차원을 맞추는 데만 이용</a:t>
            </a:r>
          </a:p>
        </p:txBody>
      </p:sp>
    </p:spTree>
    <p:extLst>
      <p:ext uri="{BB962C8B-B14F-4D97-AF65-F5344CB8AC3E}">
        <p14:creationId xmlns:p14="http://schemas.microsoft.com/office/powerpoint/2010/main" val="316768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596</Words>
  <Application>Microsoft Office PowerPoint</Application>
  <PresentationFormat>와이드스크린</PresentationFormat>
  <Paragraphs>84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Deep Residual Learning for Image Recognition</vt:lpstr>
      <vt:lpstr>Abstract</vt:lpstr>
      <vt:lpstr>PowerPoint 프레젠테이션</vt:lpstr>
      <vt:lpstr>1. Introduction</vt:lpstr>
      <vt:lpstr>PowerPoint 프레젠테이션</vt:lpstr>
      <vt:lpstr>PowerPoint 프레젠테이션</vt:lpstr>
      <vt:lpstr>2. Related work</vt:lpstr>
      <vt:lpstr>3. Deep Residual Learning</vt:lpstr>
      <vt:lpstr>PowerPoint 프레젠테이션</vt:lpstr>
      <vt:lpstr>PowerPoint 프레젠테이션</vt:lpstr>
      <vt:lpstr>PowerPoint 프레젠테이션</vt:lpstr>
      <vt:lpstr>PowerPoint 프레젠테이션</vt:lpstr>
      <vt:lpstr>4. Experiments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Residual Learning for Image Recognition</dc:title>
  <dc:creator>박은우</dc:creator>
  <cp:lastModifiedBy>박은우</cp:lastModifiedBy>
  <cp:revision>13</cp:revision>
  <dcterms:created xsi:type="dcterms:W3CDTF">2020-02-18T03:43:23Z</dcterms:created>
  <dcterms:modified xsi:type="dcterms:W3CDTF">2020-02-18T05:48:54Z</dcterms:modified>
</cp:coreProperties>
</file>