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3A09-AA48-4D8A-AD38-CC63FE03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DC3756-C157-47E3-815E-B6C4739E5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D698C-65EF-4530-8F35-D6049632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A0DE-D3B5-49C3-9395-7F14CE767EF8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1A034-3EDA-4A1F-9740-FD6703F6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17F9D-80AC-4E79-92B9-DA27D638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786-704F-4A90-BD00-4A87B087A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8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E96D5-2732-4217-B539-5FFB0FA6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398110-B6AC-49E8-9749-75759EE29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635DD-3FC3-4BAD-ADDA-BBCE5652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A0DE-D3B5-49C3-9395-7F14CE767EF8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B1762-5537-4E38-A8BF-D6D8A28E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6DEA7-4417-4C9A-A469-9861B6F9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786-704F-4A90-BD00-4A87B087A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2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8EB224-88D9-4CD6-9BE5-9D926F04D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0AA533-1563-4C5C-BFF2-FB48B8B2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98F13-01B8-4925-BE9A-BAAFBFD7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A0DE-D3B5-49C3-9395-7F14CE767EF8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EE464-1B1E-4702-BB1A-B3B8E0A8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55568-AEA7-4F5E-AAE5-E21FB848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786-704F-4A90-BD00-4A87B087A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2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99B0-0095-4532-8508-0E287D2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11A9E-DAC8-4E87-9B09-1D4C30CE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579CC-CFD8-4C7E-8FE3-FE179EB1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A0DE-D3B5-49C3-9395-7F14CE767EF8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652A0-5F98-4F92-85B2-245193F7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ED796-3EC9-4E30-BC97-A57DE55C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786-704F-4A90-BD00-4A87B087A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510BC-BCE1-423C-855F-00E28711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AD4CE-8200-408C-BF99-3D5E2070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2D775-3165-4B69-AA27-E510CE56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A0DE-D3B5-49C3-9395-7F14CE767EF8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40481-226A-43D6-A7A5-3B88331C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CA2B1-B077-48D3-B231-D4287934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786-704F-4A90-BD00-4A87B087A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BDDE3-BE83-49FA-981C-F6EF9EA7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69E47-BE27-4618-AD10-307CB91E8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CEF50-59B7-47DE-870D-1F55941A0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BB4D0-4C98-4F94-ACBC-DD531C6F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A0DE-D3B5-49C3-9395-7F14CE767EF8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CDFB5D-4724-439F-BD37-F2C9D5D9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0A5BC-4C4F-491C-9010-DC5163C6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786-704F-4A90-BD00-4A87B087A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1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C8495-7563-4DA9-9062-B4B87AB8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6F596-DDAE-4FAA-A86A-47A59FDD9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634BFE-D997-4ED5-B829-CB8A2C2A3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6EB5E-25EA-48FA-8622-1EA8DCB7E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5F61E2-13E6-4CE5-9D63-F9ECAFFD8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64EE48-3E4F-47A4-8CBB-916E86E1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A0DE-D3B5-49C3-9395-7F14CE767EF8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2BAEB7-9FC5-4A73-A9AB-D7F5CA22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D081EA-4C4F-4713-9530-569A9375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786-704F-4A90-BD00-4A87B087A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7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DD77-C96C-4AD4-84D5-D633228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A04CA3-71EA-42F5-9435-CE52517E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A0DE-D3B5-49C3-9395-7F14CE767EF8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39742D-F143-4839-879E-35CB9FEE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BA8A8-A48B-43B4-BBA4-2D30394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786-704F-4A90-BD00-4A87B087A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3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E223F0-93CE-4E61-8AB3-22FC19DC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A0DE-D3B5-49C3-9395-7F14CE767EF8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CEF30C-4D5D-4664-8893-1A8133C3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8E9919-319D-47EE-B369-5795B1FF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786-704F-4A90-BD00-4A87B087A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F469A-819C-4C48-AC29-0427EEF2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0110C-EF1E-4B53-8A85-D8C1B782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AFA706-7FC8-4E11-B083-B70179EDA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704EE-0B4F-4DC1-90F2-D0EED28A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A0DE-D3B5-49C3-9395-7F14CE767EF8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DAEF8-0170-4FFF-9314-C4A3E04B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E2EAA-6C14-4449-9634-DC395339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786-704F-4A90-BD00-4A87B087A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93875-AE00-4AA0-8FB5-3D7DE67B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0D043-05BA-40AB-BEC1-BAE05B814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222A9-1E9A-4280-A259-056D35C3E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9C04B-87AA-464F-8C40-14B521EF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A0DE-D3B5-49C3-9395-7F14CE767EF8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A53B4-12F5-46C5-8549-92D2DDE7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91640-965D-4F43-A1BD-6389AD4B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1786-704F-4A90-BD00-4A87B087A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6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061C6E-D39A-4CC7-BEAE-DECD84D5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6A008-3D03-436E-BE71-CCA967880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6EF36-D8B2-4A9E-ADC3-35693448B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ED90A0DE-D3B5-49C3-9395-7F14CE767EF8}" type="datetimeFigureOut">
              <a:rPr lang="ko-KR" altLang="en-US" smtClean="0"/>
              <a:pPr/>
              <a:t>2020-02-17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012C8-E807-424E-8A0F-29CAE0F70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C4757-67D4-49DA-94C3-FEAB6CA4A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45791786-704F-4A90-BD00-4A87B087AC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32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70C5B-495E-406E-ABFB-CAF1725AF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딥러닝을</a:t>
            </a:r>
            <a:r>
              <a:rPr lang="ko-KR" altLang="en-US" dirty="0"/>
              <a:t> 활용한 </a:t>
            </a:r>
            <a:br>
              <a:rPr lang="en-US" altLang="ko-KR" dirty="0"/>
            </a:br>
            <a:r>
              <a:rPr lang="ko-KR" altLang="en-US" dirty="0"/>
              <a:t>투자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CBF371-FB1B-4271-BD7B-D05587ACD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CUAI </a:t>
            </a:r>
            <a:r>
              <a:rPr lang="ko-KR" altLang="en-US" dirty="0"/>
              <a:t>딥러닝 세미나 </a:t>
            </a:r>
            <a:endParaRPr lang="en-US" altLang="ko-KR" dirty="0"/>
          </a:p>
          <a:p>
            <a:r>
              <a:rPr lang="ko-KR" altLang="en-US" dirty="0"/>
              <a:t>이혜지</a:t>
            </a:r>
          </a:p>
        </p:txBody>
      </p:sp>
    </p:spTree>
    <p:extLst>
      <p:ext uri="{BB962C8B-B14F-4D97-AF65-F5344CB8AC3E}">
        <p14:creationId xmlns:p14="http://schemas.microsoft.com/office/powerpoint/2010/main" val="197614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62BF3-CDE5-44AE-B21A-CD00CB01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주식데이터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5ED14-2891-49D0-8F41-4C0BE88DCA13}"/>
              </a:ext>
            </a:extLst>
          </p:cNvPr>
          <p:cNvSpPr txBox="1"/>
          <p:nvPr/>
        </p:nvSpPr>
        <p:spPr>
          <a:xfrm>
            <a:off x="838200" y="1690688"/>
            <a:ext cx="8246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스피어만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상관계수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(Spearman Correlation) </a:t>
            </a:r>
          </a:p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: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두 요소에 대해 각각 랭크를 매겨 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두 요소 간의 연관성을 파악하기 위해 사용</a:t>
            </a:r>
            <a:endParaRPr lang="en-US" altLang="ko-KR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</a:t>
            </a:r>
            <a:r>
              <a:rPr lang="ko-KR" altLang="en-US" sz="2000" u="sng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주식예측에 있어서는 주가가 꾸준히 상승했는지 파악하기 위해 사용</a:t>
            </a:r>
            <a:endParaRPr lang="en-US" altLang="ko-KR" sz="2000" u="sng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BEB65-5075-4D28-B369-98F4A2940A6C}"/>
              </a:ext>
            </a:extLst>
          </p:cNvPr>
          <p:cNvSpPr txBox="1"/>
          <p:nvPr/>
        </p:nvSpPr>
        <p:spPr>
          <a:xfrm>
            <a:off x="844795" y="2880253"/>
            <a:ext cx="783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스피어만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상관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계수값이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가까워질수록 혹은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가까울수록 높아짐</a:t>
            </a:r>
            <a:endParaRPr lang="en-US" altLang="ko-KR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상관이 반대로 될 때에 수익률이 더 높은 경향이 있음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8" name="그림 7" descr="측정기, 컴퓨터이(가) 표시된 사진&#10;&#10;자동 생성된 설명">
            <a:extLst>
              <a:ext uri="{FF2B5EF4-FFF2-40B4-BE49-F238E27FC236}">
                <a16:creationId xmlns:a16="http://schemas.microsoft.com/office/drawing/2014/main" id="{77D33568-5363-4926-B2FE-F7C9E4293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93" y="3895916"/>
            <a:ext cx="7269145" cy="27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1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C5EC-6D8E-46D4-9979-91E7672D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96" y="220279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퀀트</a:t>
            </a:r>
            <a:r>
              <a:rPr lang="ko-KR" altLang="en-US" dirty="0"/>
              <a:t>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43B0A-EE48-410F-AB62-00A13340D05B}"/>
              </a:ext>
            </a:extLst>
          </p:cNvPr>
          <p:cNvSpPr txBox="1"/>
          <p:nvPr/>
        </p:nvSpPr>
        <p:spPr>
          <a:xfrm>
            <a:off x="906070" y="1484341"/>
            <a:ext cx="8305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가치투자는 공개된 재무제표를 통해 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기업의 미래성장가치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표현 할 수 있는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지표를 만들어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지표를 토대로 거래를 한다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</p:txBody>
      </p:sp>
      <p:pic>
        <p:nvPicPr>
          <p:cNvPr id="11" name="그림 10" descr="하얀색이(가) 표시된 사진&#10;&#10;자동 생성된 설명">
            <a:extLst>
              <a:ext uri="{FF2B5EF4-FFF2-40B4-BE49-F238E27FC236}">
                <a16:creationId xmlns:a16="http://schemas.microsoft.com/office/drawing/2014/main" id="{2E2B44D6-D371-4F0A-B6FA-384DF072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39" y="3285565"/>
            <a:ext cx="4978400" cy="343535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D12CBFD-0E6E-4075-B484-FABC3366CADB}"/>
              </a:ext>
            </a:extLst>
          </p:cNvPr>
          <p:cNvGrpSpPr/>
          <p:nvPr/>
        </p:nvGrpSpPr>
        <p:grpSpPr>
          <a:xfrm>
            <a:off x="568903" y="2429633"/>
            <a:ext cx="10907473" cy="1209200"/>
            <a:chOff x="702467" y="2691829"/>
            <a:chExt cx="10907473" cy="12092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2250777-7455-4A6E-8239-026E6DA51B89}"/>
                </a:ext>
              </a:extLst>
            </p:cNvPr>
            <p:cNvGrpSpPr/>
            <p:nvPr/>
          </p:nvGrpSpPr>
          <p:grpSpPr>
            <a:xfrm>
              <a:off x="702467" y="2691829"/>
              <a:ext cx="10907473" cy="839868"/>
              <a:chOff x="1458159" y="2619910"/>
              <a:chExt cx="10907473" cy="83986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48A562-1D78-4C8D-8D6B-4168CAEEEB8F}"/>
                  </a:ext>
                </a:extLst>
              </p:cNvPr>
              <p:cNvSpPr txBox="1"/>
              <p:nvPr/>
            </p:nvSpPr>
            <p:spPr>
              <a:xfrm>
                <a:off x="1458159" y="2804576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지표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AF7EC7-66AF-49BF-A9D3-2E96C9DE10C9}"/>
                  </a:ext>
                </a:extLst>
              </p:cNvPr>
              <p:cNvSpPr txBox="1"/>
              <p:nvPr/>
            </p:nvSpPr>
            <p:spPr>
              <a:xfrm>
                <a:off x="2104490" y="2619910"/>
                <a:ext cx="102611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FF0000"/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가치지표</a:t>
                </a:r>
                <a:r>
                  <a:rPr lang="ko-KR" altLang="en-US" sz="20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en-US" altLang="ko-KR" sz="20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-</a:t>
                </a:r>
                <a:r>
                  <a:rPr lang="ko-KR" altLang="en-US" sz="20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기업의 현재가치를 파악하는 방식 </a:t>
                </a:r>
                <a:r>
                  <a:rPr lang="en-US" altLang="ko-KR" sz="20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=&gt; </a:t>
                </a:r>
                <a:r>
                  <a:rPr lang="ko-KR" altLang="en-US" sz="2000" u="sng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기업의 현재가치가 예상가치보다 낮은 경우 투자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72328-B227-474B-A369-5FDFCDEEF6F8}"/>
                  </a:ext>
                </a:extLst>
              </p:cNvPr>
              <p:cNvSpPr txBox="1"/>
              <p:nvPr/>
            </p:nvSpPr>
            <p:spPr>
              <a:xfrm>
                <a:off x="2104490" y="3059668"/>
                <a:ext cx="96391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FF0000"/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퀄리티 지표</a:t>
                </a:r>
                <a:r>
                  <a:rPr lang="ko-KR" altLang="en-US" sz="20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en-US" altLang="ko-KR" sz="20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– </a:t>
                </a:r>
                <a:r>
                  <a:rPr lang="ko-KR" altLang="en-US" sz="20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기업의 상태가 좋은 지 나타내는 방식 </a:t>
                </a:r>
                <a:r>
                  <a:rPr lang="en-US" altLang="ko-KR" sz="20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=&gt; </a:t>
                </a:r>
                <a:r>
                  <a:rPr lang="ko-KR" altLang="en-US" sz="2000" u="sng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기업의 상태가 좋은</a:t>
                </a:r>
                <a:r>
                  <a:rPr lang="en-US" altLang="ko-KR" sz="2000" u="sng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, </a:t>
                </a:r>
                <a:r>
                  <a:rPr lang="ko-KR" altLang="en-US" sz="2000" u="sng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우량주에 투자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A6DF78-D2E5-458A-9863-2261D22C57AB}"/>
                </a:ext>
              </a:extLst>
            </p:cNvPr>
            <p:cNvSpPr txBox="1"/>
            <p:nvPr/>
          </p:nvSpPr>
          <p:spPr>
            <a:xfrm>
              <a:off x="1682563" y="3500919"/>
              <a:ext cx="88472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Ex) ROE(Return On Equity)</a:t>
              </a: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는 자본대비 순이익을 얼마나 벌었는 지 알려주는 지표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AAD302C-193E-4612-B82D-4E9BADF28107}"/>
              </a:ext>
            </a:extLst>
          </p:cNvPr>
          <p:cNvSpPr txBox="1"/>
          <p:nvPr/>
        </p:nvSpPr>
        <p:spPr>
          <a:xfrm>
            <a:off x="469016" y="4779764"/>
            <a:ext cx="6620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ighlight>
                  <a:srgbClr val="FFFF00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여러 지표를 동시에 입력해 미래의 수익률을 분별할 수 있도록</a:t>
            </a:r>
            <a:r>
              <a:rPr lang="en-US" altLang="ko-KR" sz="2000" dirty="0">
                <a:highlight>
                  <a:srgbClr val="FFFF00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!</a:t>
            </a:r>
            <a:endParaRPr lang="ko-KR" altLang="en-US" sz="2000" dirty="0">
              <a:highlight>
                <a:srgbClr val="FFFF00"/>
              </a:highligh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54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70AA5-6CE9-44B4-AB6C-7144AAAD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수익률 예측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12A92-FE97-463F-B50E-C7994EEB25DB}"/>
              </a:ext>
            </a:extLst>
          </p:cNvPr>
          <p:cNvSpPr txBox="1"/>
          <p:nvPr/>
        </p:nvSpPr>
        <p:spPr>
          <a:xfrm>
            <a:off x="596577" y="1734100"/>
            <a:ext cx="9571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FNN(Feed Forward Neural Networks)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이용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주식의 상승률을 이미 알고 있으며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논문에서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데이터로부터 수익률을 예측하는 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지도학습</a:t>
            </a:r>
            <a:endParaRPr lang="en-US" altLang="ko-KR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회귀모델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통해 예측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상승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or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하락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9D5BD6-9ED0-4E93-816A-978F78C5928D}"/>
              </a:ext>
            </a:extLst>
          </p:cNvPr>
          <p:cNvGrpSpPr/>
          <p:nvPr/>
        </p:nvGrpSpPr>
        <p:grpSpPr>
          <a:xfrm>
            <a:off x="265754" y="3270385"/>
            <a:ext cx="5702005" cy="2625224"/>
            <a:chOff x="976045" y="3445046"/>
            <a:chExt cx="5702005" cy="26252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82D75D-7F78-4B2F-B413-0E2834379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045" y="3445046"/>
              <a:ext cx="4303202" cy="26252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663A79-69DD-4216-A8E0-41D86AEB02C2}"/>
                </a:ext>
              </a:extLst>
            </p:cNvPr>
            <p:cNvSpPr txBox="1"/>
            <p:nvPr/>
          </p:nvSpPr>
          <p:spPr>
            <a:xfrm>
              <a:off x="5385709" y="4388326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활성화 함수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2FF9E7-553D-4268-A03B-2261291E12CA}"/>
                </a:ext>
              </a:extLst>
            </p:cNvPr>
            <p:cNvSpPr txBox="1"/>
            <p:nvPr/>
          </p:nvSpPr>
          <p:spPr>
            <a:xfrm>
              <a:off x="4962756" y="5383207"/>
              <a:ext cx="14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최종 출력 값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D0BDE75-4238-49DF-A97A-225D8167B230}"/>
              </a:ext>
            </a:extLst>
          </p:cNvPr>
          <p:cNvGrpSpPr/>
          <p:nvPr/>
        </p:nvGrpSpPr>
        <p:grpSpPr>
          <a:xfrm>
            <a:off x="6806404" y="3177255"/>
            <a:ext cx="5491762" cy="2787570"/>
            <a:chOff x="7392030" y="3565133"/>
            <a:chExt cx="5491762" cy="2787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E29295-BB7D-45E0-8A06-9EC6925AD705}"/>
                </a:ext>
              </a:extLst>
            </p:cNvPr>
            <p:cNvSpPr txBox="1"/>
            <p:nvPr/>
          </p:nvSpPr>
          <p:spPr>
            <a:xfrm>
              <a:off x="7392030" y="5337040"/>
              <a:ext cx="5491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Symbol" panose="05050102010706020507" pitchFamily="18" charset="2"/>
                <a:buChar char="Þ"/>
              </a:pP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예측 값이 실제 값에 가까울 출력을 낼 수 있도록</a:t>
              </a: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훈련 </a:t>
              </a: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200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역전파</a:t>
              </a: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</a:t>
              </a: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손실함수 </a:t>
              </a: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MSE)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Dropout, batch normalization, </a:t>
              </a:r>
              <a:r>
                <a:rPr lang="en-US" altLang="ko-KR" sz="200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SeLu</a:t>
              </a: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</a:t>
              </a:r>
            </a:p>
          </p:txBody>
        </p:sp>
        <p:pic>
          <p:nvPicPr>
            <p:cNvPr id="11" name="그림 10" descr="개체, 시계, 측정기이(가) 표시된 사진&#10;&#10;자동 생성된 설명">
              <a:extLst>
                <a:ext uri="{FF2B5EF4-FFF2-40B4-BE49-F238E27FC236}">
                  <a16:creationId xmlns:a16="http://schemas.microsoft.com/office/drawing/2014/main" id="{5CE0C2D3-0EA7-453F-AD4E-4E89B2365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994" y="3565133"/>
              <a:ext cx="3163502" cy="1552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935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FEABB-F9EA-4233-9BBB-77BA1B50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47E6C1-E6B1-4D37-8972-8A8E4EBE2EF9}"/>
              </a:ext>
            </a:extLst>
          </p:cNvPr>
          <p:cNvGrpSpPr/>
          <p:nvPr/>
        </p:nvGrpSpPr>
        <p:grpSpPr>
          <a:xfrm>
            <a:off x="965771" y="1931542"/>
            <a:ext cx="5212536" cy="1133406"/>
            <a:chOff x="965771" y="1931542"/>
            <a:chExt cx="5212536" cy="11334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1DB6E7-845B-45AE-B85E-9D8ED2DA7FD0}"/>
                </a:ext>
              </a:extLst>
            </p:cNvPr>
            <p:cNvSpPr txBox="1"/>
            <p:nvPr/>
          </p:nvSpPr>
          <p:spPr>
            <a:xfrm>
              <a:off x="965771" y="1931542"/>
              <a:ext cx="17075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가격 데이터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C5C675-354F-413B-90B4-89621C746E1E}"/>
                </a:ext>
              </a:extLst>
            </p:cNvPr>
            <p:cNvSpPr txBox="1"/>
            <p:nvPr/>
          </p:nvSpPr>
          <p:spPr>
            <a:xfrm>
              <a:off x="1405847" y="2357062"/>
              <a:ext cx="47724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과거로부터의 가격 추세에 대한 정보 포함</a:t>
              </a:r>
              <a:endPara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Feature scaling </a:t>
              </a: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수행</a:t>
              </a:r>
              <a:endPara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152E94-7AAA-41ED-A8C9-16E4A52FEB1B}"/>
              </a:ext>
            </a:extLst>
          </p:cNvPr>
          <p:cNvGrpSpPr/>
          <p:nvPr/>
        </p:nvGrpSpPr>
        <p:grpSpPr>
          <a:xfrm>
            <a:off x="965771" y="3485276"/>
            <a:ext cx="8303254" cy="1748959"/>
            <a:chOff x="965771" y="1931542"/>
            <a:chExt cx="8303254" cy="17489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BA7565-4783-41DE-8A78-8EB1994B649F}"/>
                </a:ext>
              </a:extLst>
            </p:cNvPr>
            <p:cNvSpPr txBox="1"/>
            <p:nvPr/>
          </p:nvSpPr>
          <p:spPr>
            <a:xfrm>
              <a:off x="965771" y="1931542"/>
              <a:ext cx="17075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200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퀀트</a:t>
              </a: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데이터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462128-1DDB-4CB8-A8C7-41C987B5A5D9}"/>
                </a:ext>
              </a:extLst>
            </p:cNvPr>
            <p:cNvSpPr txBox="1"/>
            <p:nvPr/>
          </p:nvSpPr>
          <p:spPr>
            <a:xfrm>
              <a:off x="1405847" y="2357062"/>
              <a:ext cx="78631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최근 분기의 데이터는 현재의 주식의 상태를 파악하는 것이 중요</a:t>
              </a:r>
              <a:endPara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rgbClr val="FF00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4</a:t>
              </a:r>
              <a:r>
                <a:rPr lang="ko-KR" altLang="en-US" sz="2000" dirty="0">
                  <a:solidFill>
                    <a:srgbClr val="FF00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 분기 </a:t>
              </a:r>
              <a:r>
                <a:rPr lang="en-US" altLang="ko-KR" sz="2000" dirty="0">
                  <a:solidFill>
                    <a:srgbClr val="FF00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feature scaling </a:t>
              </a: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-&gt; </a:t>
              </a: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현재분기의 값을 </a:t>
              </a:r>
              <a:r>
                <a:rPr lang="en-US" altLang="ko-KR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0~1 </a:t>
              </a: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사이의 값으로 줄임</a:t>
              </a:r>
              <a:endPara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특히 지표의 변화에 대해 중점을 가지고 분석</a:t>
              </a:r>
              <a:endPara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92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819B7-E096-4060-B703-3E33432F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4" y="241835"/>
            <a:ext cx="12257070" cy="1325563"/>
          </a:xfrm>
        </p:spPr>
        <p:txBody>
          <a:bodyPr/>
          <a:lstStyle/>
          <a:p>
            <a:r>
              <a:rPr lang="en-US" altLang="ko-KR" dirty="0"/>
              <a:t>Deep Neural Networks </a:t>
            </a:r>
            <a:r>
              <a:rPr lang="ko-KR" altLang="en-US" dirty="0"/>
              <a:t>를 사용한 중장기 투자전략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C29CA-F1BA-496E-AA9B-6858E56E1B75}"/>
              </a:ext>
            </a:extLst>
          </p:cNvPr>
          <p:cNvSpPr txBox="1"/>
          <p:nvPr/>
        </p:nvSpPr>
        <p:spPr>
          <a:xfrm>
            <a:off x="667821" y="1880170"/>
            <a:ext cx="6689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DNN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이용한 중장기 투자는 포트폴리오 전략을 이용 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포트폴리오 전략은 수익률과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MDD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평가 요소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즉 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좋은 중장기 투자전략은 수익률이 높고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MDD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 낮아야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EF45CE-6E4B-4E87-965D-DE247D4F42FD}"/>
                  </a:ext>
                </a:extLst>
              </p:cNvPr>
              <p:cNvSpPr txBox="1"/>
              <p:nvPr/>
            </p:nvSpPr>
            <p:spPr>
              <a:xfrm>
                <a:off x="852756" y="3158926"/>
                <a:ext cx="4178427" cy="5401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수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익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재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자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금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EF45CE-6E4B-4E87-965D-DE247D4F4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56" y="3158926"/>
                <a:ext cx="4178427" cy="540148"/>
              </a:xfrm>
              <a:prstGeom prst="rect">
                <a:avLst/>
              </a:prstGeom>
              <a:blipFill>
                <a:blip r:embed="rId2"/>
                <a:stretch>
                  <a:fillRect l="-3504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9F2F4E-B354-4E20-B296-8F84DC4FADFA}"/>
                  </a:ext>
                </a:extLst>
              </p:cNvPr>
              <p:cNvSpPr txBox="1"/>
              <p:nvPr/>
            </p:nvSpPr>
            <p:spPr>
              <a:xfrm>
                <a:off x="6095999" y="3116272"/>
                <a:ext cx="5719281" cy="5401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MDD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갱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생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본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자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9F2F4E-B354-4E20-B296-8F84DC4FA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116272"/>
                <a:ext cx="5719281" cy="540148"/>
              </a:xfrm>
              <a:prstGeom prst="rect">
                <a:avLst/>
              </a:prstGeom>
              <a:blipFill>
                <a:blip r:embed="rId3"/>
                <a:stretch>
                  <a:fillRect l="-2452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3AF48AA-CF0B-4655-8EC9-9EB317451232}"/>
              </a:ext>
            </a:extLst>
          </p:cNvPr>
          <p:cNvSpPr txBox="1"/>
          <p:nvPr/>
        </p:nvSpPr>
        <p:spPr>
          <a:xfrm>
            <a:off x="852756" y="4027151"/>
            <a:ext cx="9092554" cy="235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포트폴리오 전략은 보유할 종목 숫자를 정해야 함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종목 수가 많을 시 고수익 확률이 낮아지고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종목 수가 적을 시 고수익 확률이 높아짐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논문에서는 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상위 </a:t>
            </a:r>
            <a:r>
              <a:rPr lang="en-US" altLang="ko-KR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종목을 포트폴리오로 구성</a:t>
            </a:r>
            <a:endParaRPr lang="en-US" altLang="ko-KR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종목이 실제 상승률이 높은 종목과 일치했는 지 파악이 중요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이를 위해 포트폴리오의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구성유사도와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스피어만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상관계수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39662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65AA8-007D-443B-B0BF-81B65DEA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34" y="0"/>
            <a:ext cx="3226085" cy="1325563"/>
          </a:xfrm>
        </p:spPr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08595-7049-43AD-A621-A54D53E37CA2}"/>
              </a:ext>
            </a:extLst>
          </p:cNvPr>
          <p:cNvSpPr txBox="1"/>
          <p:nvPr/>
        </p:nvSpPr>
        <p:spPr>
          <a:xfrm>
            <a:off x="427234" y="1212434"/>
            <a:ext cx="45320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총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가지 모델 평가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주식의 가격데이터만 훈련한 모델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퀀트데이터만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훈련한 모델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퀀트와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주가데이터를 함께 훈련한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76576C-2A98-4635-BE15-F63400C16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5" y="2836593"/>
            <a:ext cx="5892800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FA0625-97DC-46F7-9A60-9EF4C8D5C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35" y="3185843"/>
            <a:ext cx="5638800" cy="323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1617D8-A29B-42B1-BCB7-795A5D4D7ECE}"/>
              </a:ext>
            </a:extLst>
          </p:cNvPr>
          <p:cNvSpPr/>
          <p:nvPr/>
        </p:nvSpPr>
        <p:spPr>
          <a:xfrm>
            <a:off x="1741114" y="5381405"/>
            <a:ext cx="3981592" cy="264161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EA7FFD-04DA-406E-8B3A-1649957F3B3F}"/>
              </a:ext>
            </a:extLst>
          </p:cNvPr>
          <p:cNvSpPr/>
          <p:nvPr/>
        </p:nvSpPr>
        <p:spPr>
          <a:xfrm>
            <a:off x="1857520" y="4825494"/>
            <a:ext cx="3865186" cy="264161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5377B-1517-4122-8B1A-5C6EE4C9B97A}"/>
              </a:ext>
            </a:extLst>
          </p:cNvPr>
          <p:cNvSpPr txBox="1"/>
          <p:nvPr/>
        </p:nvSpPr>
        <p:spPr>
          <a:xfrm>
            <a:off x="5125729" y="713108"/>
            <a:ext cx="6825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각각 데이터 훈련한 모델이 더 우수하다</a:t>
            </a:r>
            <a:endParaRPr lang="en-US" altLang="ko-KR" sz="24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포트폴리오 유사도가 높다 해서 수익률이 높진 않다</a:t>
            </a:r>
            <a:endParaRPr lang="en-US" altLang="ko-KR" sz="24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-&gt; 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전체적인 경향에 대한 예측이 수익률 보장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</a:t>
            </a:r>
            <a:endParaRPr lang="ko-KR" altLang="en-US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515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60018-1102-4022-A2B5-99AF817E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49" y="43933"/>
            <a:ext cx="10515600" cy="1325563"/>
          </a:xfrm>
        </p:spPr>
        <p:txBody>
          <a:bodyPr/>
          <a:lstStyle/>
          <a:p>
            <a:r>
              <a:rPr lang="ko-KR" altLang="en-US" dirty="0"/>
              <a:t>모의결과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7D8FD-6A1B-45A1-9751-97BF067B5279}"/>
              </a:ext>
            </a:extLst>
          </p:cNvPr>
          <p:cNvSpPr txBox="1"/>
          <p:nvPr/>
        </p:nvSpPr>
        <p:spPr>
          <a:xfrm>
            <a:off x="4084833" y="522048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기간에 따른 수익률과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MDD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파악이 목표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0395C2-FF88-4965-A278-0B164D92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91" y="3340617"/>
            <a:ext cx="4997450" cy="3473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16B7F1-8853-4D92-96A9-3F687EB5F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" y="891380"/>
            <a:ext cx="4699000" cy="3613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629942-BE6F-4A4E-91F8-089EF6830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98" y="891380"/>
            <a:ext cx="492125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0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60018-1102-4022-A2B5-99AF817E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49" y="43933"/>
            <a:ext cx="10515600" cy="1325563"/>
          </a:xfrm>
        </p:spPr>
        <p:txBody>
          <a:bodyPr/>
          <a:lstStyle/>
          <a:p>
            <a:r>
              <a:rPr lang="ko-KR" altLang="en-US" dirty="0"/>
              <a:t>모의결과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7D8FD-6A1B-45A1-9751-97BF067B5279}"/>
              </a:ext>
            </a:extLst>
          </p:cNvPr>
          <p:cNvSpPr txBox="1"/>
          <p:nvPr/>
        </p:nvSpPr>
        <p:spPr>
          <a:xfrm>
            <a:off x="4084833" y="522048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기간에 따른 수익률과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MDD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파악이 목표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16B7F1-8853-4D92-96A9-3F687EB5F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9" y="2854774"/>
            <a:ext cx="4921250" cy="3784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FCE835-6379-466C-B8A0-A0AD42282439}"/>
              </a:ext>
            </a:extLst>
          </p:cNvPr>
          <p:cNvSpPr txBox="1"/>
          <p:nvPr/>
        </p:nvSpPr>
        <p:spPr>
          <a:xfrm>
            <a:off x="613675" y="1249800"/>
            <a:ext cx="109921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각각 데이터 학습한 결과가 좋음 </a:t>
            </a:r>
            <a:endParaRPr lang="en-US" altLang="ko-KR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-&gt;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가격데이터와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퀀트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데이터가 예측하는 </a:t>
            </a:r>
            <a:r>
              <a:rPr lang="ko-KR" altLang="en-US" sz="2000" u="sng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특성이 다르기 때문</a:t>
            </a:r>
            <a:endParaRPr lang="en-US" altLang="ko-KR" sz="2000" u="sng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가격모델의 경우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퀀트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데이터 보다 수익률이 낮지만 수익률의 변동폭이 크지 않음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-&gt; 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안전한 수익 보장</a:t>
            </a:r>
            <a:endParaRPr lang="en-US" altLang="ko-KR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포트폴리오 유사도와 수익률이 반드시 일치하지 않지만 </a:t>
            </a:r>
            <a:r>
              <a:rPr lang="ko-KR" altLang="en-US" sz="2000" dirty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유사도가 높을 수록 하락에도 잘 견딤</a:t>
            </a:r>
            <a:endParaRPr lang="en-US" altLang="ko-KR" sz="2000" dirty="0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highlight>
                  <a:srgbClr val="FFFF00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최적 모델은 </a:t>
            </a:r>
            <a:r>
              <a:rPr lang="ko-KR" altLang="en-US" sz="2000" dirty="0" err="1">
                <a:highlight>
                  <a:srgbClr val="FFFF00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퀀트데이터로만</a:t>
            </a:r>
            <a:r>
              <a:rPr lang="ko-KR" altLang="en-US" sz="2000" dirty="0">
                <a:highlight>
                  <a:srgbClr val="FFFF00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학습한 모델</a:t>
            </a:r>
            <a:r>
              <a:rPr lang="en-US" altLang="ko-KR" sz="2000" dirty="0">
                <a:highlight>
                  <a:srgbClr val="FFFF00"/>
                </a:highligh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E08068-566E-433C-80DA-F03776627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9" y="2854774"/>
            <a:ext cx="492125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3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10D6234-9FCD-4687-9641-2E0BABF93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17" y="3030892"/>
            <a:ext cx="5287083" cy="2808062"/>
          </a:xfrm>
          <a:prstGeom prst="rect">
            <a:avLst/>
          </a:prstGeom>
        </p:spPr>
      </p:pic>
      <p:pic>
        <p:nvPicPr>
          <p:cNvPr id="5" name="그림 4" descr="사람, 여자, 쥐고있는, 소녀이(가) 표시된 사진&#10;&#10;자동 생성된 설명">
            <a:extLst>
              <a:ext uri="{FF2B5EF4-FFF2-40B4-BE49-F238E27FC236}">
                <a16:creationId xmlns:a16="http://schemas.microsoft.com/office/drawing/2014/main" id="{8D0F09FE-F614-4A87-BFC6-C0E4F290C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7" y="2756609"/>
            <a:ext cx="6777928" cy="3699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DD1DCE-D5AA-4780-9B34-385653092369}"/>
              </a:ext>
            </a:extLst>
          </p:cNvPr>
          <p:cNvSpPr txBox="1"/>
          <p:nvPr/>
        </p:nvSpPr>
        <p:spPr>
          <a:xfrm>
            <a:off x="571500" y="600075"/>
            <a:ext cx="3523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AIM </a:t>
            </a:r>
            <a:r>
              <a:rPr lang="ko-KR" altLang="en-US" sz="3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이란 무엇인가</a:t>
            </a:r>
            <a:r>
              <a:rPr lang="en-US" altLang="ko-KR" sz="3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?</a:t>
            </a:r>
            <a:endParaRPr lang="ko-KR" altLang="en-US" sz="3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6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B046A99-DBD6-4978-857F-1C66B343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1315844"/>
            <a:ext cx="11061700" cy="41705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6845A3-0AC1-4A6A-ADF7-8407D76CC914}"/>
              </a:ext>
            </a:extLst>
          </p:cNvPr>
          <p:cNvSpPr/>
          <p:nvPr/>
        </p:nvSpPr>
        <p:spPr>
          <a:xfrm>
            <a:off x="374651" y="3027679"/>
            <a:ext cx="3069590" cy="264161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52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조류, 꽃이(가) 표시된 사진&#10;&#10;자동 생성된 설명">
            <a:extLst>
              <a:ext uri="{FF2B5EF4-FFF2-40B4-BE49-F238E27FC236}">
                <a16:creationId xmlns:a16="http://schemas.microsoft.com/office/drawing/2014/main" id="{C6BA5A62-FE46-4572-A2A1-10A1FF2AA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04" y="135857"/>
            <a:ext cx="4997876" cy="65862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1429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A29B-B21F-43A7-ADA9-B2BE8583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논문의 목표 및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222B1-624B-42F1-A6A4-80C08877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dirty="0" err="1"/>
              <a:t>딥러닝을</a:t>
            </a:r>
            <a:r>
              <a:rPr lang="ko-KR" altLang="en-US" dirty="0"/>
              <a:t> 적용해 주식상승 예측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포트폴리오 기반의 중장기 투자 전략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포트폴리오 전략은 중장기투자전략으로 성장할 기업들의 주식을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매입하고 주기적으로 종목을 변경해 수익 실현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3</a:t>
            </a:r>
            <a:r>
              <a:rPr lang="ko-KR" altLang="en-US" dirty="0"/>
              <a:t>개월마다 종목 변경 </a:t>
            </a:r>
            <a:r>
              <a:rPr lang="en-US" altLang="ko-KR" dirty="0"/>
              <a:t>-&gt; </a:t>
            </a:r>
            <a:r>
              <a:rPr lang="ko-KR" altLang="en-US" dirty="0"/>
              <a:t>기업이 </a:t>
            </a:r>
            <a:r>
              <a:rPr lang="en-US" altLang="ko-KR" dirty="0"/>
              <a:t>3</a:t>
            </a:r>
            <a:r>
              <a:rPr lang="ko-KR" altLang="en-US" dirty="0"/>
              <a:t>개월마다 재무제표를 공개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투자 전략의 성공은 수익률과 </a:t>
            </a:r>
            <a:r>
              <a:rPr lang="en-US" altLang="ko-KR" dirty="0"/>
              <a:t>MDD</a:t>
            </a:r>
            <a:r>
              <a:rPr lang="ko-KR" altLang="en-US" dirty="0"/>
              <a:t>로 평가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Maximum Draw Down </a:t>
            </a:r>
            <a:r>
              <a:rPr lang="ko-KR" altLang="en-US" dirty="0"/>
              <a:t>는 최대 어느 정도의 손실이 발생할지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(</a:t>
            </a:r>
            <a:r>
              <a:rPr lang="ko-KR" altLang="en-US" dirty="0"/>
              <a:t>투자 위험의 마지노선이라 생각하면 편함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수익률이 높고 </a:t>
            </a:r>
            <a:r>
              <a:rPr lang="en-US" altLang="ko-KR" dirty="0">
                <a:solidFill>
                  <a:srgbClr val="FF0000"/>
                </a:solidFill>
              </a:rPr>
              <a:t>MDD</a:t>
            </a:r>
            <a:r>
              <a:rPr lang="ko-KR" altLang="en-US" dirty="0">
                <a:solidFill>
                  <a:srgbClr val="FF0000"/>
                </a:solidFill>
              </a:rPr>
              <a:t>가 낮은 전략이 우수</a:t>
            </a:r>
          </a:p>
        </p:txBody>
      </p:sp>
    </p:spTree>
    <p:extLst>
      <p:ext uri="{BB962C8B-B14F-4D97-AF65-F5344CB8AC3E}">
        <p14:creationId xmlns:p14="http://schemas.microsoft.com/office/powerpoint/2010/main" val="29916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19439-DADA-4FEB-A201-AF4C5CE2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7475"/>
            <a:ext cx="10515600" cy="1325563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3E0E0DD-2559-4C37-A16C-E309DE5C8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577975"/>
            <a:ext cx="7678036" cy="370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A1F4A-3E8A-4424-8C02-325429051506}"/>
              </a:ext>
            </a:extLst>
          </p:cNvPr>
          <p:cNvSpPr txBox="1"/>
          <p:nvPr/>
        </p:nvSpPr>
        <p:spPr>
          <a:xfrm>
            <a:off x="572605" y="5414962"/>
            <a:ext cx="104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퀀트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데이터와 가격 데이터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전처리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-&gt;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딥러닝 모델 학습 후 수익률 예측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-&gt;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상위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 종목 포트폴리오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580F7-0AE7-4550-B1F3-72A71A534578}"/>
              </a:ext>
            </a:extLst>
          </p:cNvPr>
          <p:cNvSpPr txBox="1"/>
          <p:nvPr/>
        </p:nvSpPr>
        <p:spPr>
          <a:xfrm>
            <a:off x="4687405" y="5919231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-&gt; 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개월 뒤 다시 종목 재선정</a:t>
            </a:r>
          </a:p>
        </p:txBody>
      </p:sp>
    </p:spTree>
    <p:extLst>
      <p:ext uri="{BB962C8B-B14F-4D97-AF65-F5344CB8AC3E}">
        <p14:creationId xmlns:p14="http://schemas.microsoft.com/office/powerpoint/2010/main" val="50800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DDC63-FB4A-460A-8B52-CB1D6B99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888E9C-2432-4356-ADBA-0F2715675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93" y="1875354"/>
            <a:ext cx="5819775" cy="4067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07238B-B780-4135-BB70-E75957344BD0}"/>
              </a:ext>
            </a:extLst>
          </p:cNvPr>
          <p:cNvSpPr txBox="1"/>
          <p:nvPr/>
        </p:nvSpPr>
        <p:spPr>
          <a:xfrm>
            <a:off x="752475" y="169068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주식데이터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121C5-B0B0-43EC-A866-540637E28546}"/>
              </a:ext>
            </a:extLst>
          </p:cNvPr>
          <p:cNvSpPr txBox="1"/>
          <p:nvPr/>
        </p:nvSpPr>
        <p:spPr>
          <a:xfrm>
            <a:off x="290956" y="2858989"/>
            <a:ext cx="60708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과거는 회귀분석 사용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하지만 주가의 흐름은 비선형적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u="sng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비선형 함수로 출력되는 딥러닝 구조를 통해 예측 보완</a:t>
            </a:r>
            <a:endParaRPr lang="en-US" altLang="ko-KR" sz="2000" u="sng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현재는 추세를 나타내는 보조지표를 사용해 주가예측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보조지표로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ROC, RSI, MACD, 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이동평균선 등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7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32A2FDD-7ADE-4B37-B8D6-5CCD6016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68" y="2355294"/>
            <a:ext cx="3302000" cy="42852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414700-CB39-4C51-9BE7-6035E9B9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주식 데이터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3550-D60D-48D9-98C3-A056353FF655}"/>
              </a:ext>
            </a:extLst>
          </p:cNvPr>
          <p:cNvSpPr txBox="1"/>
          <p:nvPr/>
        </p:nvSpPr>
        <p:spPr>
          <a:xfrm>
            <a:off x="838200" y="1822936"/>
            <a:ext cx="994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ROC (Price Rate Of Change)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과거로부터 가격이 어떻게 변화했는지 나타내는 보조 지표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872081-CFBB-4365-A083-FD81A921849C}"/>
                  </a:ext>
                </a:extLst>
              </p:cNvPr>
              <p:cNvSpPr txBox="1"/>
              <p:nvPr/>
            </p:nvSpPr>
            <p:spPr>
              <a:xfrm>
                <a:off x="1530850" y="2654456"/>
                <a:ext cx="4178427" cy="5401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ROC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가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가</m:t>
                        </m:r>
                      </m:den>
                    </m:f>
                  </m:oMath>
                </a14:m>
                <a:endParaRPr lang="ko-KR" altLang="en-US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872081-CFBB-4365-A083-FD81A9218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50" y="2654456"/>
                <a:ext cx="4178427" cy="540148"/>
              </a:xfrm>
              <a:prstGeom prst="rect">
                <a:avLst/>
              </a:prstGeom>
              <a:blipFill>
                <a:blip r:embed="rId3"/>
                <a:stretch>
                  <a:fillRect l="-3353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C8D5630-FC3B-4E6F-A9B1-20CEF6051984}"/>
              </a:ext>
            </a:extLst>
          </p:cNvPr>
          <p:cNvSpPr txBox="1"/>
          <p:nvPr/>
        </p:nvSpPr>
        <p:spPr>
          <a:xfrm>
            <a:off x="9013480" y="365125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자료출처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daum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주식인생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95A3F7D-49AA-4B98-82F4-B022957B5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22" y="3663396"/>
            <a:ext cx="5416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1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704F9-E988-411D-B036-C9DE7E3B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주식데이터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E1F6F0-8D9D-4BEA-A285-0532A2E14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"/>
          <a:stretch/>
        </p:blipFill>
        <p:spPr>
          <a:xfrm>
            <a:off x="8174804" y="413417"/>
            <a:ext cx="4017196" cy="6210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E8456-AF5B-4AE0-975F-2CE048F8C5FC}"/>
              </a:ext>
            </a:extLst>
          </p:cNvPr>
          <p:cNvSpPr txBox="1"/>
          <p:nvPr/>
        </p:nvSpPr>
        <p:spPr>
          <a:xfrm>
            <a:off x="604398" y="2432610"/>
            <a:ext cx="7570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MACD (Moving Average Convergence Divergence)</a:t>
            </a:r>
          </a:p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MACD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 장기이동평균과 단기이동평균의 차이를 보여주는 보조 지표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A3F1B-2F4D-440E-A398-E5ACD5600BF9}"/>
              </a:ext>
            </a:extLst>
          </p:cNvPr>
          <p:cNvSpPr txBox="1"/>
          <p:nvPr/>
        </p:nvSpPr>
        <p:spPr>
          <a:xfrm>
            <a:off x="636997" y="3518585"/>
            <a:ext cx="7854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분포의 형태가 사선이 아닌 수직의 형태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MACD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값에 따른 변화는 미미하다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2000" u="sng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작은 </a:t>
            </a:r>
            <a:r>
              <a:rPr lang="en-US" altLang="ko-KR" sz="2000" u="sng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MACD </a:t>
            </a:r>
            <a:r>
              <a:rPr lang="ko-KR" altLang="en-US" sz="2000" u="sng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값의 변화에 따라 수익률도 같이 변함</a:t>
            </a:r>
            <a:endParaRPr lang="en-US" altLang="ko-KR" sz="2000" u="sng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70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652</Words>
  <Application>Microsoft Office PowerPoint</Application>
  <PresentationFormat>와이드스크린</PresentationFormat>
  <Paragraphs>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나눔스퀘어OTF</vt:lpstr>
      <vt:lpstr>Arial</vt:lpstr>
      <vt:lpstr>Cambria Math</vt:lpstr>
      <vt:lpstr>Symbol</vt:lpstr>
      <vt:lpstr>Wingdings</vt:lpstr>
      <vt:lpstr>Office 테마</vt:lpstr>
      <vt:lpstr>딥러닝을 활용한  투자 알고리즘</vt:lpstr>
      <vt:lpstr>PowerPoint 프레젠테이션</vt:lpstr>
      <vt:lpstr>PowerPoint 프레젠테이션</vt:lpstr>
      <vt:lpstr>PowerPoint 프레젠테이션</vt:lpstr>
      <vt:lpstr>논문의 목표 및   </vt:lpstr>
      <vt:lpstr>Overview</vt:lpstr>
      <vt:lpstr>데이터</vt:lpstr>
      <vt:lpstr>1. 주식 데이터 </vt:lpstr>
      <vt:lpstr>1. 주식데이터</vt:lpstr>
      <vt:lpstr>1. 주식데이터</vt:lpstr>
      <vt:lpstr>2. 퀀트 데이터</vt:lpstr>
      <vt:lpstr>수익률 예측 방법</vt:lpstr>
      <vt:lpstr>데이터 전처리</vt:lpstr>
      <vt:lpstr>Deep Neural Networks 를 사용한 중장기 투자전략</vt:lpstr>
      <vt:lpstr>실험 결과</vt:lpstr>
      <vt:lpstr>모의결과 결과</vt:lpstr>
      <vt:lpstr>모의결과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딥러닝을 활용한  투자 알고리즘</dc:title>
  <dc:creator> </dc:creator>
  <cp:lastModifiedBy> </cp:lastModifiedBy>
  <cp:revision>24</cp:revision>
  <dcterms:created xsi:type="dcterms:W3CDTF">2020-02-13T14:15:04Z</dcterms:created>
  <dcterms:modified xsi:type="dcterms:W3CDTF">2020-02-17T14:47:16Z</dcterms:modified>
</cp:coreProperties>
</file>