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9" r:id="rId2"/>
    <p:sldId id="320" r:id="rId3"/>
    <p:sldId id="261" r:id="rId4"/>
    <p:sldId id="260" r:id="rId5"/>
    <p:sldId id="262" r:id="rId6"/>
    <p:sldId id="263" r:id="rId7"/>
    <p:sldId id="264" r:id="rId8"/>
    <p:sldId id="267" r:id="rId9"/>
    <p:sldId id="265" r:id="rId10"/>
    <p:sldId id="268" r:id="rId11"/>
    <p:sldId id="274" r:id="rId12"/>
    <p:sldId id="321" r:id="rId13"/>
    <p:sldId id="276" r:id="rId14"/>
    <p:sldId id="269" r:id="rId15"/>
    <p:sldId id="273" r:id="rId16"/>
    <p:sldId id="280" r:id="rId17"/>
    <p:sldId id="319" r:id="rId18"/>
    <p:sldId id="272" r:id="rId19"/>
    <p:sldId id="326" r:id="rId20"/>
    <p:sldId id="281" r:id="rId21"/>
    <p:sldId id="282" r:id="rId22"/>
    <p:sldId id="283" r:id="rId23"/>
    <p:sldId id="284" r:id="rId24"/>
    <p:sldId id="285" r:id="rId25"/>
    <p:sldId id="286" r:id="rId26"/>
    <p:sldId id="288" r:id="rId27"/>
    <p:sldId id="289" r:id="rId28"/>
    <p:sldId id="291" r:id="rId29"/>
    <p:sldId id="293" r:id="rId30"/>
    <p:sldId id="292" r:id="rId31"/>
    <p:sldId id="295" r:id="rId32"/>
    <p:sldId id="294" r:id="rId33"/>
    <p:sldId id="296" r:id="rId34"/>
    <p:sldId id="290" r:id="rId35"/>
    <p:sldId id="322" r:id="rId36"/>
    <p:sldId id="297" r:id="rId37"/>
    <p:sldId id="299" r:id="rId38"/>
    <p:sldId id="303" r:id="rId39"/>
    <p:sldId id="304" r:id="rId40"/>
    <p:sldId id="323" r:id="rId41"/>
    <p:sldId id="306" r:id="rId42"/>
    <p:sldId id="307" r:id="rId43"/>
    <p:sldId id="308" r:id="rId44"/>
    <p:sldId id="309" r:id="rId45"/>
    <p:sldId id="310" r:id="rId46"/>
    <p:sldId id="311" r:id="rId47"/>
    <p:sldId id="312" r:id="rId48"/>
    <p:sldId id="313" r:id="rId49"/>
    <p:sldId id="324" r:id="rId50"/>
    <p:sldId id="315" r:id="rId51"/>
    <p:sldId id="317" r:id="rId52"/>
    <p:sldId id="318" r:id="rId53"/>
    <p:sldId id="325" r:id="rId54"/>
    <p:sldId id="277" r:id="rId55"/>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autoAdjust="0"/>
    <p:restoredTop sz="96465" autoAdjust="0"/>
  </p:normalViewPr>
  <p:slideViewPr>
    <p:cSldViewPr snapToGrid="0" showGuides="1">
      <p:cViewPr varScale="1">
        <p:scale>
          <a:sx n="111" d="100"/>
          <a:sy n="111" d="100"/>
        </p:scale>
        <p:origin x="67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2024/9/9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OpenGL </a:t>
            </a:r>
            <a:r>
              <a:rPr lang="zh-CN" altLang="zh-CN" sz="1200" kern="1200" dirty="0">
                <a:solidFill>
                  <a:schemeClr val="tx1"/>
                </a:solidFill>
                <a:effectLst/>
                <a:latin typeface="+mn-lt"/>
                <a:ea typeface="+mn-ea"/>
                <a:cs typeface="+mn-cs"/>
              </a:rPr>
              <a:t>首先接收用户提供的几何数据（顶点和几何图元），并且将它输入到一系列着色器阶段中进行处理，包括：顶点着色、</a:t>
            </a:r>
            <a:r>
              <a:rPr lang="zh-CN" altLang="zh-CN" sz="1200" strike="sngStrike" kern="1200" dirty="0">
                <a:solidFill>
                  <a:schemeClr val="tx1"/>
                </a:solidFill>
                <a:effectLst/>
                <a:latin typeface="+mn-lt"/>
                <a:ea typeface="+mn-ea"/>
                <a:cs typeface="+mn-cs"/>
              </a:rPr>
              <a:t>细分着色（它本身包含两个着色器）</a:t>
            </a:r>
            <a:r>
              <a:rPr lang="zh-CN" altLang="zh-CN" sz="1200" kern="1200" dirty="0">
                <a:solidFill>
                  <a:schemeClr val="tx1"/>
                </a:solidFill>
                <a:effectLst/>
                <a:latin typeface="+mn-lt"/>
                <a:ea typeface="+mn-ea"/>
                <a:cs typeface="+mn-cs"/>
              </a:rPr>
              <a:t>，以及最后的几何着色，然后它将被送入光栅化单元（</a:t>
            </a:r>
            <a:r>
              <a:rPr lang="en-US" altLang="zh-CN" sz="1200" kern="1200" dirty="0">
                <a:solidFill>
                  <a:schemeClr val="tx1"/>
                </a:solidFill>
                <a:effectLst/>
                <a:latin typeface="+mn-lt"/>
                <a:ea typeface="+mn-ea"/>
                <a:cs typeface="+mn-cs"/>
              </a:rPr>
              <a:t>rasterizer</a:t>
            </a:r>
            <a:r>
              <a:rPr lang="zh-CN" altLang="zh-CN" sz="1200" kern="1200" dirty="0">
                <a:solidFill>
                  <a:schemeClr val="tx1"/>
                </a:solidFill>
                <a:effectLst/>
                <a:latin typeface="+mn-lt"/>
                <a:ea typeface="+mn-ea"/>
                <a:cs typeface="+mn-cs"/>
              </a:rPr>
              <a:t>）。光栅化单元负责对所有剪切区域（</a:t>
            </a:r>
            <a:r>
              <a:rPr lang="en-US" altLang="zh-CN" sz="1200" kern="1200" dirty="0">
                <a:solidFill>
                  <a:schemeClr val="tx1"/>
                </a:solidFill>
                <a:effectLst/>
                <a:latin typeface="+mn-lt"/>
                <a:ea typeface="+mn-ea"/>
                <a:cs typeface="+mn-cs"/>
              </a:rPr>
              <a:t>clipping region</a:t>
            </a:r>
            <a:r>
              <a:rPr lang="zh-CN" altLang="zh-CN" sz="1200" kern="1200" dirty="0">
                <a:solidFill>
                  <a:schemeClr val="tx1"/>
                </a:solidFill>
                <a:effectLst/>
                <a:latin typeface="+mn-lt"/>
                <a:ea typeface="+mn-ea"/>
                <a:cs typeface="+mn-cs"/>
              </a:rPr>
              <a:t>）内的图元生成片元数据，然后对每个生成的片元都执行一个片元着色器。</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自从</a:t>
            </a:r>
            <a:r>
              <a:rPr lang="en-US" altLang="zh-CN" sz="1200" kern="1200" dirty="0">
                <a:solidFill>
                  <a:schemeClr val="tx1"/>
                </a:solidFill>
                <a:effectLst/>
                <a:latin typeface="+mn-lt"/>
                <a:ea typeface="+mn-ea"/>
                <a:cs typeface="+mn-cs"/>
              </a:rPr>
              <a:t> OpenGL </a:t>
            </a:r>
            <a:r>
              <a:rPr lang="zh-CN" altLang="zh-CN" sz="1200" kern="1200" dirty="0">
                <a:solidFill>
                  <a:schemeClr val="tx1"/>
                </a:solidFill>
                <a:effectLst/>
                <a:latin typeface="+mn-lt"/>
                <a:ea typeface="+mn-ea"/>
                <a:cs typeface="+mn-cs"/>
              </a:rPr>
              <a:t>诞生以来，它的渲染</a:t>
            </a:r>
            <a:r>
              <a:rPr lang="zh-CN" altLang="en-US" sz="1200" kern="1200" dirty="0">
                <a:solidFill>
                  <a:schemeClr val="tx1"/>
                </a:solidFill>
                <a:effectLst/>
                <a:latin typeface="+mn-lt"/>
                <a:ea typeface="+mn-ea"/>
                <a:cs typeface="+mn-cs"/>
              </a:rPr>
              <a:t>流程</a:t>
            </a:r>
            <a:r>
              <a:rPr lang="zh-CN" altLang="zh-CN" sz="1200" kern="1200" dirty="0">
                <a:solidFill>
                  <a:schemeClr val="tx1"/>
                </a:solidFill>
                <a:effectLst/>
                <a:latin typeface="+mn-lt"/>
                <a:ea typeface="+mn-ea"/>
                <a:cs typeface="+mn-cs"/>
              </a:rPr>
              <a:t>已经发生了非常大的变化。</a:t>
            </a: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10566DE-B94F-48C8-B499-9EED89F4BDC3}" type="slidenum">
              <a:rPr lang="zh-CN" altLang="en-US" smtClean="0"/>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0566DE-B94F-48C8-B499-9EED89F4BDC3}"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atin typeface="+mn-lt"/>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bg>
      <p:bgRef idx="1001">
        <a:schemeClr val="bg1"/>
      </p:bgRef>
    </p:bg>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0527" y="1473622"/>
            <a:ext cx="10515600" cy="4351338"/>
          </a:xfrm>
          <a:prstGeom prst="rect">
            <a:avLst/>
          </a:prstGeom>
        </p:spPr>
        <p:txBody>
          <a:bodyPr vert="eaVert"/>
          <a:lstStyle>
            <a:lvl1pPr>
              <a:defRPr>
                <a:latin typeface="Arial" panose="02080604020202020204" pitchFamily="34" charset="0"/>
                <a:cs typeface="Arial" panose="02080604020202020204" pitchFamily="34" charset="0"/>
              </a:defRPr>
            </a:lvl1pPr>
            <a:lvl2pPr>
              <a:defRPr>
                <a:latin typeface="Arial" panose="02080604020202020204" pitchFamily="34" charset="0"/>
                <a:cs typeface="Arial" panose="02080604020202020204" pitchFamily="34" charset="0"/>
              </a:defRPr>
            </a:lvl2pPr>
            <a:lvl3pPr>
              <a:defRPr>
                <a:latin typeface="Arial" panose="02080604020202020204" pitchFamily="34" charset="0"/>
                <a:cs typeface="Arial" panose="02080604020202020204" pitchFamily="34" charset="0"/>
              </a:defRPr>
            </a:lvl3pPr>
            <a:lvl4pPr>
              <a:defRPr>
                <a:latin typeface="Arial" panose="02080604020202020204" pitchFamily="34" charset="0"/>
                <a:cs typeface="Arial" panose="02080604020202020204" pitchFamily="34" charset="0"/>
              </a:defRPr>
            </a:lvl4pPr>
            <a:lvl5pPr>
              <a:defRPr>
                <a:latin typeface="Arial" panose="02080604020202020204" pitchFamily="34" charset="0"/>
                <a:cs typeface="Arial" panose="02080604020202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grpSp>
        <p:nvGrpSpPr>
          <p:cNvPr id="7" name="组合 6"/>
          <p:cNvGrpSpPr/>
          <p:nvPr userDrawn="1"/>
        </p:nvGrpSpPr>
        <p:grpSpPr>
          <a:xfrm>
            <a:off x="4433029" y="6590670"/>
            <a:ext cx="3325943" cy="261610"/>
            <a:chOff x="4478804" y="6590670"/>
            <a:chExt cx="3325943" cy="261610"/>
          </a:xfrm>
        </p:grpSpPr>
        <p:sp>
          <p:nvSpPr>
            <p:cNvPr id="8" name="TextBox 45"/>
            <p:cNvSpPr txBox="1"/>
            <p:nvPr userDrawn="1"/>
          </p:nvSpPr>
          <p:spPr>
            <a:xfrm>
              <a:off x="4478804" y="6606060"/>
              <a:ext cx="224742" cy="230832"/>
            </a:xfrm>
            <a:prstGeom prst="rect">
              <a:avLst/>
            </a:prstGeom>
            <a:noFill/>
          </p:spPr>
          <p:txBody>
            <a:bodyPr wrap="none" rtlCol="0">
              <a:spAutoFit/>
            </a:bodyPr>
            <a:lstStyle/>
            <a:p>
              <a:r>
                <a:rPr lang="bg-BG" sz="900" dirty="0">
                  <a:solidFill>
                    <a:schemeClr val="bg1">
                      <a:lumMod val="50000"/>
                    </a:schemeClr>
                  </a:solidFill>
                  <a:latin typeface="Arial" panose="02080604020202020204" pitchFamily="34" charset="0"/>
                  <a:cs typeface="Arial" panose="02080604020202020204" pitchFamily="34" charset="0"/>
                </a:rPr>
                <a:t>•</a:t>
              </a:r>
            </a:p>
          </p:txBody>
        </p:sp>
        <p:sp>
          <p:nvSpPr>
            <p:cNvPr id="9" name="TextBox 46"/>
            <p:cNvSpPr txBox="1"/>
            <p:nvPr userDrawn="1"/>
          </p:nvSpPr>
          <p:spPr>
            <a:xfrm>
              <a:off x="5289957" y="6590670"/>
              <a:ext cx="1758816" cy="261610"/>
            </a:xfrm>
            <a:prstGeom prst="rect">
              <a:avLst/>
            </a:prstGeom>
            <a:noFill/>
          </p:spPr>
          <p:txBody>
            <a:bodyPr wrap="none" rtlCol="0">
              <a:spAutoFit/>
            </a:bodyPr>
            <a:lstStyle/>
            <a:p>
              <a:pPr algn="ctr"/>
              <a:r>
                <a:rPr lang="en-US" sz="1100" dirty="0">
                  <a:solidFill>
                    <a:srgbClr val="949494"/>
                  </a:solidFill>
                  <a:latin typeface="Arial" panose="02080604020202020204" pitchFamily="34" charset="0"/>
                  <a:cs typeface="Arial" panose="02080604020202020204" pitchFamily="34" charset="0"/>
                </a:rPr>
                <a:t>Computer Graphics 2020</a:t>
              </a:r>
              <a:endParaRPr lang="bg-BG" sz="1100" dirty="0">
                <a:solidFill>
                  <a:srgbClr val="949494"/>
                </a:solidFill>
                <a:latin typeface="Arial" panose="02080604020202020204" pitchFamily="34" charset="0"/>
                <a:cs typeface="Arial" panose="02080604020202020204" pitchFamily="34" charset="0"/>
              </a:endParaRPr>
            </a:p>
          </p:txBody>
        </p:sp>
        <p:sp>
          <p:nvSpPr>
            <p:cNvPr id="10" name="TextBox 47"/>
            <p:cNvSpPr txBox="1"/>
            <p:nvPr userDrawn="1"/>
          </p:nvSpPr>
          <p:spPr>
            <a:xfrm>
              <a:off x="7580005" y="6613703"/>
              <a:ext cx="224742" cy="230832"/>
            </a:xfrm>
            <a:prstGeom prst="rect">
              <a:avLst/>
            </a:prstGeom>
            <a:noFill/>
          </p:spPr>
          <p:txBody>
            <a:bodyPr wrap="none" rtlCol="0">
              <a:spAutoFit/>
            </a:bodyPr>
            <a:lstStyle/>
            <a:p>
              <a:r>
                <a:rPr lang="bg-BG" sz="900" dirty="0">
                  <a:solidFill>
                    <a:schemeClr val="bg1">
                      <a:lumMod val="50000"/>
                    </a:schemeClr>
                  </a:solidFill>
                  <a:latin typeface="Arial" panose="02080604020202020204" pitchFamily="34" charset="0"/>
                  <a:cs typeface="Arial" panose="02080604020202020204" pitchFamily="34" charset="0"/>
                </a:rPr>
                <a:t>•</a:t>
              </a:r>
            </a:p>
          </p:txBody>
        </p:sp>
      </p:grpSp>
      <p:sp>
        <p:nvSpPr>
          <p:cNvPr id="12" name="椭圆 11"/>
          <p:cNvSpPr/>
          <p:nvPr userDrawn="1"/>
        </p:nvSpPr>
        <p:spPr>
          <a:xfrm>
            <a:off x="-1226820" y="-1346917"/>
            <a:ext cx="2453640" cy="245364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cs typeface="Arial" panose="02080604020202020204" pitchFamily="34" charset="0"/>
              <a:sym typeface="+mn-lt"/>
            </a:endParaRPr>
          </a:p>
        </p:txBody>
      </p:sp>
      <p:sp>
        <p:nvSpPr>
          <p:cNvPr id="14" name="椭圆 13"/>
          <p:cNvSpPr/>
          <p:nvPr userDrawn="1"/>
        </p:nvSpPr>
        <p:spPr>
          <a:xfrm>
            <a:off x="434235" y="314138"/>
            <a:ext cx="792585" cy="792585"/>
          </a:xfrm>
          <a:prstGeom prst="ellipse">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cs typeface="Arial" panose="02080604020202020204" pitchFamily="34" charset="0"/>
              <a:sym typeface="+mn-lt"/>
            </a:endParaRPr>
          </a:p>
        </p:txBody>
      </p:sp>
      <p:sp>
        <p:nvSpPr>
          <p:cNvPr id="15" name="标题 1"/>
          <p:cNvSpPr>
            <a:spLocks noGrp="1"/>
          </p:cNvSpPr>
          <p:nvPr>
            <p:ph type="title"/>
          </p:nvPr>
        </p:nvSpPr>
        <p:spPr>
          <a:xfrm>
            <a:off x="838200" y="681037"/>
            <a:ext cx="10515600" cy="792586"/>
          </a:xfrm>
          <a:prstGeom prst="rect">
            <a:avLst/>
          </a:prstGeom>
        </p:spPr>
        <p:txBody>
          <a:bodyPr/>
          <a:lstStyle>
            <a:lvl1pPr>
              <a:defRPr>
                <a:latin typeface="Arial" panose="02080604020202020204" pitchFamily="34" charset="0"/>
                <a:cs typeface="Arial" panose="02080604020202020204" pitchFamily="34" charset="0"/>
              </a:defRPr>
            </a:lvl1pPr>
          </a:lstStyle>
          <a:p>
            <a:r>
              <a:rPr lang="zh-CN" altLang="en-US" dirty="0"/>
              <a:t>单击此处编辑母版标题样式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lvl1pPr>
              <a:defRPr>
                <a:latin typeface="Arial" panose="02080604020202020204" pitchFamily="34" charset="0"/>
                <a:cs typeface="Arial" panose="02080604020202020204" pitchFamily="34" charset="0"/>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lvl1pPr>
              <a:defRPr>
                <a:latin typeface="Arial" panose="02080604020202020204" pitchFamily="34" charset="0"/>
                <a:cs typeface="Arial" panose="02080604020202020204" pitchFamily="34" charset="0"/>
              </a:defRPr>
            </a:lvl1pPr>
            <a:lvl2pPr>
              <a:defRPr>
                <a:latin typeface="Arial" panose="02080604020202020204" pitchFamily="34" charset="0"/>
                <a:cs typeface="Arial" panose="02080604020202020204" pitchFamily="34" charset="0"/>
              </a:defRPr>
            </a:lvl2pPr>
            <a:lvl3pPr>
              <a:defRPr>
                <a:latin typeface="Arial" panose="02080604020202020204" pitchFamily="34" charset="0"/>
                <a:cs typeface="Arial" panose="02080604020202020204" pitchFamily="34" charset="0"/>
              </a:defRPr>
            </a:lvl3pPr>
            <a:lvl4pPr>
              <a:defRPr>
                <a:latin typeface="Arial" panose="02080604020202020204" pitchFamily="34" charset="0"/>
                <a:cs typeface="Arial" panose="02080604020202020204" pitchFamily="34" charset="0"/>
              </a:defRPr>
            </a:lvl4pPr>
            <a:lvl5pPr>
              <a:defRPr>
                <a:latin typeface="Arial" panose="02080604020202020204" pitchFamily="34" charset="0"/>
                <a:cs typeface="Arial" panose="02080604020202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grpSp>
        <p:nvGrpSpPr>
          <p:cNvPr id="7" name="组合 6"/>
          <p:cNvGrpSpPr/>
          <p:nvPr userDrawn="1"/>
        </p:nvGrpSpPr>
        <p:grpSpPr>
          <a:xfrm>
            <a:off x="4433029" y="6590670"/>
            <a:ext cx="3325943" cy="261610"/>
            <a:chOff x="4478804" y="6590670"/>
            <a:chExt cx="3325943" cy="261610"/>
          </a:xfrm>
        </p:grpSpPr>
        <p:sp>
          <p:nvSpPr>
            <p:cNvPr id="8" name="TextBox 45"/>
            <p:cNvSpPr txBox="1"/>
            <p:nvPr userDrawn="1"/>
          </p:nvSpPr>
          <p:spPr>
            <a:xfrm>
              <a:off x="4478804" y="6606060"/>
              <a:ext cx="224742" cy="230832"/>
            </a:xfrm>
            <a:prstGeom prst="rect">
              <a:avLst/>
            </a:prstGeom>
            <a:noFill/>
          </p:spPr>
          <p:txBody>
            <a:bodyPr wrap="none" rtlCol="0">
              <a:spAutoFit/>
            </a:bodyPr>
            <a:lstStyle/>
            <a:p>
              <a:r>
                <a:rPr lang="bg-BG" sz="900" dirty="0">
                  <a:solidFill>
                    <a:schemeClr val="bg1">
                      <a:lumMod val="50000"/>
                    </a:schemeClr>
                  </a:solidFill>
                  <a:latin typeface="Arial" panose="02080604020202020204" pitchFamily="34" charset="0"/>
                  <a:cs typeface="Arial" panose="02080604020202020204" pitchFamily="34" charset="0"/>
                </a:rPr>
                <a:t>•</a:t>
              </a:r>
            </a:p>
          </p:txBody>
        </p:sp>
        <p:sp>
          <p:nvSpPr>
            <p:cNvPr id="9" name="TextBox 46"/>
            <p:cNvSpPr txBox="1"/>
            <p:nvPr userDrawn="1"/>
          </p:nvSpPr>
          <p:spPr>
            <a:xfrm>
              <a:off x="5289957" y="6590670"/>
              <a:ext cx="1758816" cy="261610"/>
            </a:xfrm>
            <a:prstGeom prst="rect">
              <a:avLst/>
            </a:prstGeom>
            <a:noFill/>
          </p:spPr>
          <p:txBody>
            <a:bodyPr wrap="none" rtlCol="0">
              <a:spAutoFit/>
            </a:bodyPr>
            <a:lstStyle/>
            <a:p>
              <a:pPr algn="ctr"/>
              <a:r>
                <a:rPr lang="en-US" sz="1100" dirty="0">
                  <a:solidFill>
                    <a:srgbClr val="949494"/>
                  </a:solidFill>
                  <a:latin typeface="Arial" panose="02080604020202020204" pitchFamily="34" charset="0"/>
                  <a:cs typeface="Arial" panose="02080604020202020204" pitchFamily="34" charset="0"/>
                </a:rPr>
                <a:t>Computer Graphics 2020</a:t>
              </a:r>
              <a:endParaRPr lang="bg-BG" sz="1100" dirty="0">
                <a:solidFill>
                  <a:srgbClr val="949494"/>
                </a:solidFill>
                <a:latin typeface="Arial" panose="02080604020202020204" pitchFamily="34" charset="0"/>
                <a:cs typeface="Arial" panose="02080604020202020204" pitchFamily="34" charset="0"/>
              </a:endParaRPr>
            </a:p>
          </p:txBody>
        </p:sp>
        <p:sp>
          <p:nvSpPr>
            <p:cNvPr id="10" name="TextBox 47"/>
            <p:cNvSpPr txBox="1"/>
            <p:nvPr userDrawn="1"/>
          </p:nvSpPr>
          <p:spPr>
            <a:xfrm>
              <a:off x="7580005" y="6613703"/>
              <a:ext cx="224742" cy="230832"/>
            </a:xfrm>
            <a:prstGeom prst="rect">
              <a:avLst/>
            </a:prstGeom>
            <a:noFill/>
          </p:spPr>
          <p:txBody>
            <a:bodyPr wrap="none" rtlCol="0">
              <a:spAutoFit/>
            </a:bodyPr>
            <a:lstStyle/>
            <a:p>
              <a:r>
                <a:rPr lang="bg-BG" sz="900" dirty="0">
                  <a:solidFill>
                    <a:schemeClr val="bg1">
                      <a:lumMod val="50000"/>
                    </a:schemeClr>
                  </a:solidFill>
                  <a:latin typeface="Arial" panose="02080604020202020204" pitchFamily="34" charset="0"/>
                  <a:cs typeface="Arial" panose="02080604020202020204" pitchFamily="34" charset="0"/>
                </a:rPr>
                <a:t>•</a:t>
              </a:r>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73622"/>
            <a:ext cx="10515600" cy="4703341"/>
          </a:xfrm>
          <a:prstGeom prst="rect">
            <a:avLst/>
          </a:prstGeom>
        </p:spPr>
        <p:txBody>
          <a:bodyPr/>
          <a:lstStyle>
            <a:lvl1pPr>
              <a:lnSpc>
                <a:spcPct val="150000"/>
              </a:lnSpc>
              <a:defRPr sz="2000">
                <a:latin typeface="+mn-lt"/>
              </a:defRPr>
            </a:lvl1pPr>
            <a:lvl2pPr>
              <a:lnSpc>
                <a:spcPct val="150000"/>
              </a:lnSpc>
              <a:defRPr sz="1600">
                <a:latin typeface="+mn-lt"/>
              </a:defRPr>
            </a:lvl2pPr>
            <a:lvl3pPr>
              <a:lnSpc>
                <a:spcPct val="150000"/>
              </a:lnSpc>
              <a:defRPr sz="1400">
                <a:latin typeface="+mn-lt"/>
              </a:defRPr>
            </a:lvl3pPr>
            <a:lvl4pPr>
              <a:lnSpc>
                <a:spcPct val="150000"/>
              </a:lnSpc>
              <a:defRPr sz="1200">
                <a:latin typeface="+mn-lt"/>
              </a:defRPr>
            </a:lvl4pPr>
            <a:lvl5pPr>
              <a:lnSpc>
                <a:spcPct val="150000"/>
              </a:lnSpc>
              <a:defRPr sz="1200">
                <a:latin typeface="+mn-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mn-lt"/>
              </a:defRPr>
            </a:lvl1pPr>
          </a:lstStyle>
          <a:p>
            <a:fld id="{F91A66E9-94DB-4796-808B-8A3CE0FBB6C5}" type="datetimeFigureOut">
              <a:rPr lang="zh-CN" altLang="en-US" smtClean="0"/>
              <a:t>2024/9/9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mn-lt"/>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mn-lt"/>
              </a:defRPr>
            </a:lvl1pPr>
          </a:lstStyle>
          <a:p>
            <a:fld id="{AB9546ED-7A57-4FAD-960C-25C9ACD886ED}" type="slidenum">
              <a:rPr lang="zh-CN" altLang="en-US" smtClean="0"/>
              <a:t>‹#›</a:t>
            </a:fld>
            <a:endParaRPr lang="zh-CN" altLang="en-US"/>
          </a:p>
        </p:txBody>
      </p:sp>
      <p:sp>
        <p:nvSpPr>
          <p:cNvPr id="42" name="椭圆 41"/>
          <p:cNvSpPr/>
          <p:nvPr userDrawn="1"/>
        </p:nvSpPr>
        <p:spPr>
          <a:xfrm>
            <a:off x="434235" y="314138"/>
            <a:ext cx="792585" cy="792585"/>
          </a:xfrm>
          <a:prstGeom prst="ellipse">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cs typeface="+mn-ea"/>
              <a:sym typeface="+mn-lt"/>
            </a:endParaRPr>
          </a:p>
        </p:txBody>
      </p:sp>
      <p:sp>
        <p:nvSpPr>
          <p:cNvPr id="44" name="标题 1"/>
          <p:cNvSpPr>
            <a:spLocks noGrp="1"/>
          </p:cNvSpPr>
          <p:nvPr>
            <p:ph type="title"/>
          </p:nvPr>
        </p:nvSpPr>
        <p:spPr>
          <a:xfrm>
            <a:off x="838200" y="681037"/>
            <a:ext cx="10515600" cy="792586"/>
          </a:xfrm>
          <a:prstGeom prst="rect">
            <a:avLst/>
          </a:prstGeom>
        </p:spPr>
        <p:txBody>
          <a:bodyPr/>
          <a:lstStyle>
            <a:lvl1pPr>
              <a:defRPr>
                <a:latin typeface="+mn-lt"/>
                <a:cs typeface="Arial" panose="02080604020202020204" pitchFamily="34" charset="0"/>
              </a:defRPr>
            </a:lvl1pPr>
          </a:lstStyle>
          <a:p>
            <a:r>
              <a:rPr lang="zh-CN" altLang="en-US" dirty="0"/>
              <a:t>单击此处编辑母版标题样式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atin typeface="Arial" panose="02080604020202020204" pitchFamily="34" charset="0"/>
                <a:cs typeface="Arial" panose="02080604020202020204" pitchFamily="34" charset="0"/>
              </a:defRPr>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rial" panose="02080604020202020204" pitchFamily="34" charset="0"/>
                <a:cs typeface="Arial" panose="0208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681037"/>
            <a:ext cx="10515600" cy="792586"/>
          </a:xfrm>
          <a:prstGeom prst="rect">
            <a:avLst/>
          </a:prstGeom>
        </p:spPr>
        <p:txBody>
          <a:bodyPr/>
          <a:lstStyle>
            <a:lvl1pPr>
              <a:defRPr>
                <a:latin typeface="Arial" panose="02080604020202020204" pitchFamily="34" charset="0"/>
                <a:cs typeface="Arial" panose="02080604020202020204"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838200" y="1473622"/>
            <a:ext cx="5181600" cy="4351338"/>
          </a:xfrm>
          <a:prstGeom prst="rect">
            <a:avLst/>
          </a:prstGeom>
        </p:spPr>
        <p:txBody>
          <a:bodyPr/>
          <a:lstStyle>
            <a:lvl1pPr>
              <a:defRPr sz="2000">
                <a:latin typeface="Arial" panose="02080604020202020204" pitchFamily="34" charset="0"/>
                <a:cs typeface="Arial" panose="02080604020202020204" pitchFamily="34" charset="0"/>
              </a:defRPr>
            </a:lvl1pPr>
            <a:lvl2pPr>
              <a:defRPr sz="1600">
                <a:latin typeface="Arial" panose="02080604020202020204" pitchFamily="34" charset="0"/>
                <a:cs typeface="Arial" panose="02080604020202020204" pitchFamily="34" charset="0"/>
              </a:defRPr>
            </a:lvl2pPr>
            <a:lvl3pPr>
              <a:defRPr sz="1400">
                <a:latin typeface="Arial" panose="02080604020202020204" pitchFamily="34" charset="0"/>
                <a:cs typeface="Arial" panose="02080604020202020204" pitchFamily="34" charset="0"/>
              </a:defRPr>
            </a:lvl3pPr>
            <a:lvl4pPr>
              <a:defRPr sz="1200">
                <a:latin typeface="Arial" panose="02080604020202020204" pitchFamily="34" charset="0"/>
                <a:cs typeface="Arial" panose="02080604020202020204" pitchFamily="34" charset="0"/>
              </a:defRPr>
            </a:lvl4pPr>
            <a:lvl5pPr>
              <a:defRPr sz="1200">
                <a:latin typeface="Arial" panose="02080604020202020204" pitchFamily="34" charset="0"/>
                <a:cs typeface="Arial" panose="0208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473622"/>
            <a:ext cx="5181600" cy="4351338"/>
          </a:xfrm>
          <a:prstGeom prst="rect">
            <a:avLst/>
          </a:prstGeom>
        </p:spPr>
        <p:txBody>
          <a:bodyPr/>
          <a:lstStyle>
            <a:lvl1pPr>
              <a:defRPr sz="2000">
                <a:latin typeface="Arial" panose="02080604020202020204" pitchFamily="34" charset="0"/>
                <a:cs typeface="Arial" panose="02080604020202020204" pitchFamily="34" charset="0"/>
              </a:defRPr>
            </a:lvl1pPr>
            <a:lvl2pPr>
              <a:defRPr sz="1600">
                <a:latin typeface="Arial" panose="02080604020202020204" pitchFamily="34" charset="0"/>
                <a:cs typeface="Arial" panose="02080604020202020204" pitchFamily="34" charset="0"/>
              </a:defRPr>
            </a:lvl2pPr>
            <a:lvl3pPr>
              <a:defRPr sz="1400">
                <a:latin typeface="Arial" panose="02080604020202020204" pitchFamily="34" charset="0"/>
                <a:cs typeface="Arial" panose="02080604020202020204" pitchFamily="34" charset="0"/>
              </a:defRPr>
            </a:lvl3pPr>
            <a:lvl4pPr>
              <a:defRPr sz="1200">
                <a:latin typeface="Arial" panose="02080604020202020204" pitchFamily="34" charset="0"/>
                <a:cs typeface="Arial" panose="02080604020202020204" pitchFamily="34" charset="0"/>
              </a:defRPr>
            </a:lvl4pPr>
            <a:lvl5pPr>
              <a:defRPr sz="1200">
                <a:latin typeface="Arial" panose="02080604020202020204" pitchFamily="34" charset="0"/>
                <a:cs typeface="Arial" panose="0208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sp>
        <p:nvSpPr>
          <p:cNvPr id="13" name="椭圆 12"/>
          <p:cNvSpPr/>
          <p:nvPr userDrawn="1"/>
        </p:nvSpPr>
        <p:spPr>
          <a:xfrm>
            <a:off x="-1226820" y="-1346917"/>
            <a:ext cx="2453640" cy="245364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cs typeface="Arial" panose="02080604020202020204" pitchFamily="34" charset="0"/>
              <a:sym typeface="+mn-lt"/>
            </a:endParaRPr>
          </a:p>
        </p:txBody>
      </p:sp>
      <p:sp>
        <p:nvSpPr>
          <p:cNvPr id="15" name="椭圆 14"/>
          <p:cNvSpPr/>
          <p:nvPr userDrawn="1"/>
        </p:nvSpPr>
        <p:spPr>
          <a:xfrm>
            <a:off x="434235" y="314138"/>
            <a:ext cx="792585" cy="792585"/>
          </a:xfrm>
          <a:prstGeom prst="ellipse">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cs typeface="Arial" panose="02080604020202020204" pitchFamily="34" charset="0"/>
              <a:sym typeface="+mn-lt"/>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atin typeface="Arial" panose="02080604020202020204" pitchFamily="34" charset="0"/>
                <a:cs typeface="Arial" panose="0208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lvl1pPr>
              <a:defRPr sz="2000">
                <a:latin typeface="Arial" panose="02080604020202020204" pitchFamily="34" charset="0"/>
                <a:cs typeface="Arial" panose="02080604020202020204" pitchFamily="34" charset="0"/>
              </a:defRPr>
            </a:lvl1pPr>
            <a:lvl2pPr>
              <a:defRPr sz="1600">
                <a:latin typeface="Arial" panose="02080604020202020204" pitchFamily="34" charset="0"/>
                <a:cs typeface="Arial" panose="02080604020202020204" pitchFamily="34" charset="0"/>
              </a:defRPr>
            </a:lvl2pPr>
            <a:lvl3pPr>
              <a:defRPr sz="1400">
                <a:latin typeface="Arial" panose="02080604020202020204" pitchFamily="34" charset="0"/>
                <a:cs typeface="Arial" panose="02080604020202020204" pitchFamily="34" charset="0"/>
              </a:defRPr>
            </a:lvl3pPr>
            <a:lvl4pPr>
              <a:defRPr sz="1200">
                <a:latin typeface="Arial" panose="02080604020202020204" pitchFamily="34" charset="0"/>
                <a:cs typeface="Arial" panose="02080604020202020204" pitchFamily="34" charset="0"/>
              </a:defRPr>
            </a:lvl4pPr>
            <a:lvl5pPr>
              <a:defRPr sz="1200">
                <a:latin typeface="Arial" panose="02080604020202020204" pitchFamily="34" charset="0"/>
                <a:cs typeface="Arial" panose="0208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Arial" panose="02080604020202020204" pitchFamily="34" charset="0"/>
                <a:cs typeface="Arial" panose="0208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lvl1pPr>
              <a:defRPr sz="2000">
                <a:latin typeface="Arial" panose="02080604020202020204" pitchFamily="34" charset="0"/>
                <a:cs typeface="Arial" panose="02080604020202020204" pitchFamily="34" charset="0"/>
              </a:defRPr>
            </a:lvl1pPr>
            <a:lvl2pPr>
              <a:defRPr sz="1600">
                <a:latin typeface="Arial" panose="02080604020202020204" pitchFamily="34" charset="0"/>
                <a:cs typeface="Arial" panose="02080604020202020204" pitchFamily="34" charset="0"/>
              </a:defRPr>
            </a:lvl2pPr>
            <a:lvl3pPr>
              <a:defRPr sz="1400">
                <a:latin typeface="Arial" panose="02080604020202020204" pitchFamily="34" charset="0"/>
                <a:cs typeface="Arial" panose="02080604020202020204" pitchFamily="34" charset="0"/>
              </a:defRPr>
            </a:lvl3pPr>
            <a:lvl4pPr>
              <a:defRPr sz="1200">
                <a:latin typeface="Arial" panose="02080604020202020204" pitchFamily="34" charset="0"/>
                <a:cs typeface="Arial" panose="02080604020202020204" pitchFamily="34" charset="0"/>
              </a:defRPr>
            </a:lvl4pPr>
            <a:lvl5pPr>
              <a:defRPr sz="1200">
                <a:latin typeface="Arial" panose="02080604020202020204" pitchFamily="34" charset="0"/>
                <a:cs typeface="Arial" panose="0208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sp>
        <p:nvSpPr>
          <p:cNvPr id="15" name="椭圆 14"/>
          <p:cNvSpPr/>
          <p:nvPr userDrawn="1"/>
        </p:nvSpPr>
        <p:spPr>
          <a:xfrm>
            <a:off x="-1226820" y="-1346917"/>
            <a:ext cx="2453640" cy="245364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cs typeface="Arial" panose="02080604020202020204" pitchFamily="34" charset="0"/>
              <a:sym typeface="+mn-lt"/>
            </a:endParaRPr>
          </a:p>
        </p:txBody>
      </p:sp>
      <p:sp>
        <p:nvSpPr>
          <p:cNvPr id="17" name="椭圆 16"/>
          <p:cNvSpPr/>
          <p:nvPr userDrawn="1"/>
        </p:nvSpPr>
        <p:spPr>
          <a:xfrm>
            <a:off x="434235" y="314138"/>
            <a:ext cx="792585" cy="792585"/>
          </a:xfrm>
          <a:prstGeom prst="ellipse">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cs typeface="Arial" panose="02080604020202020204" pitchFamily="34" charset="0"/>
              <a:sym typeface="+mn-lt"/>
            </a:endParaRPr>
          </a:p>
        </p:txBody>
      </p:sp>
      <p:sp>
        <p:nvSpPr>
          <p:cNvPr id="18" name="标题 1"/>
          <p:cNvSpPr>
            <a:spLocks noGrp="1"/>
          </p:cNvSpPr>
          <p:nvPr>
            <p:ph type="title"/>
          </p:nvPr>
        </p:nvSpPr>
        <p:spPr>
          <a:xfrm>
            <a:off x="838200" y="681037"/>
            <a:ext cx="10515600" cy="792586"/>
          </a:xfrm>
          <a:prstGeom prst="rect">
            <a:avLst/>
          </a:prstGeom>
        </p:spPr>
        <p:txBody>
          <a:bodyPr/>
          <a:lstStyle>
            <a:lvl1pPr>
              <a:defRPr>
                <a:latin typeface="Arial" panose="02080604020202020204" pitchFamily="34" charset="0"/>
                <a:cs typeface="Arial" panose="02080604020202020204" pitchFamily="34" charset="0"/>
              </a:defRPr>
            </a:lvl1pPr>
          </a:lstStyle>
          <a:p>
            <a:r>
              <a:rPr lang="zh-CN" altLang="en-US" dirty="0"/>
              <a:t>单击此处编辑母版标题样式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sp>
        <p:nvSpPr>
          <p:cNvPr id="11" name="椭圆 10"/>
          <p:cNvSpPr/>
          <p:nvPr userDrawn="1"/>
        </p:nvSpPr>
        <p:spPr>
          <a:xfrm>
            <a:off x="-1226820" y="-1346917"/>
            <a:ext cx="2453640" cy="245364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cs typeface="Arial" panose="02080604020202020204" pitchFamily="34" charset="0"/>
              <a:sym typeface="+mn-lt"/>
            </a:endParaRPr>
          </a:p>
        </p:txBody>
      </p:sp>
      <p:sp>
        <p:nvSpPr>
          <p:cNvPr id="13" name="椭圆 12"/>
          <p:cNvSpPr/>
          <p:nvPr userDrawn="1"/>
        </p:nvSpPr>
        <p:spPr>
          <a:xfrm>
            <a:off x="434235" y="314138"/>
            <a:ext cx="792585" cy="792585"/>
          </a:xfrm>
          <a:prstGeom prst="ellipse">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cs typeface="Arial" panose="02080604020202020204" pitchFamily="34" charset="0"/>
              <a:sym typeface="+mn-lt"/>
            </a:endParaRPr>
          </a:p>
        </p:txBody>
      </p:sp>
      <p:sp>
        <p:nvSpPr>
          <p:cNvPr id="14" name="标题 1"/>
          <p:cNvSpPr>
            <a:spLocks noGrp="1"/>
          </p:cNvSpPr>
          <p:nvPr>
            <p:ph type="title"/>
          </p:nvPr>
        </p:nvSpPr>
        <p:spPr>
          <a:xfrm>
            <a:off x="838200" y="681037"/>
            <a:ext cx="10515600" cy="792586"/>
          </a:xfrm>
          <a:prstGeom prst="rect">
            <a:avLst/>
          </a:prstGeom>
        </p:spPr>
        <p:txBody>
          <a:bodyPr/>
          <a:lstStyle>
            <a:lvl1pPr>
              <a:defRPr>
                <a:latin typeface="Arial" panose="02080604020202020204" pitchFamily="34" charset="0"/>
                <a:cs typeface="Arial" panose="02080604020202020204" pitchFamily="34" charset="0"/>
              </a:defRPr>
            </a:lvl1pPr>
          </a:lstStyle>
          <a:p>
            <a:r>
              <a:rPr lang="zh-CN" altLang="en-US" dirty="0"/>
              <a:t>单击此处编辑母版标题样式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atin typeface="Arial" panose="02080604020202020204" pitchFamily="34" charset="0"/>
                <a:cs typeface="Arial" panose="02080604020202020204" pitchFamily="34" charset="0"/>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atin typeface="Arial" panose="02080604020202020204" pitchFamily="34" charset="0"/>
                <a:cs typeface="Arial" panose="02080604020202020204" pitchFamily="34" charset="0"/>
              </a:defRPr>
            </a:lvl1pPr>
            <a:lvl2pPr>
              <a:defRPr sz="2800">
                <a:latin typeface="Arial" panose="02080604020202020204" pitchFamily="34" charset="0"/>
                <a:cs typeface="Arial" panose="02080604020202020204" pitchFamily="34" charset="0"/>
              </a:defRPr>
            </a:lvl2pPr>
            <a:lvl3pPr>
              <a:defRPr sz="2400">
                <a:latin typeface="Arial" panose="02080604020202020204" pitchFamily="34" charset="0"/>
                <a:cs typeface="Arial" panose="02080604020202020204" pitchFamily="34" charset="0"/>
              </a:defRPr>
            </a:lvl3pPr>
            <a:lvl4pPr>
              <a:defRPr sz="2000">
                <a:latin typeface="Arial" panose="02080604020202020204" pitchFamily="34" charset="0"/>
                <a:cs typeface="Arial" panose="02080604020202020204" pitchFamily="34" charset="0"/>
              </a:defRPr>
            </a:lvl4pPr>
            <a:lvl5pPr>
              <a:defRPr sz="2000">
                <a:latin typeface="Arial" panose="02080604020202020204" pitchFamily="34" charset="0"/>
                <a:cs typeface="Arial" panose="02080604020202020204" pitchFamily="34" charset="0"/>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Arial" panose="02080604020202020204" pitchFamily="34" charset="0"/>
                <a:cs typeface="Arial" panose="0208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atin typeface="Arial" panose="02080604020202020204" pitchFamily="34" charset="0"/>
                <a:cs typeface="Arial" panose="02080604020202020204" pitchFamily="34" charset="0"/>
              </a:defRPr>
            </a:lvl1pPr>
          </a:lstStyle>
          <a:p>
            <a:r>
              <a:rPr lang="zh-CN" altLang="en-US" dirty="0"/>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atin typeface="Arial" panose="02080604020202020204" pitchFamily="34" charset="0"/>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Arial" panose="02080604020202020204" pitchFamily="34" charset="0"/>
                <a:cs typeface="Arial" panose="0208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F91A66E9-94DB-4796-808B-8A3CE0FBB6C5}" type="datetimeFigureOut">
              <a:rPr lang="zh-CN" altLang="en-US" smtClean="0"/>
              <a:t>2024/9/9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Arial" panose="02080604020202020204" pitchFamily="34" charset="0"/>
                <a:cs typeface="Arial" panose="02080604020202020204" pitchFamily="3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latin typeface="Arial" panose="02080604020202020204" pitchFamily="34" charset="0"/>
                <a:cs typeface="Arial" panose="02080604020202020204" pitchFamily="34" charset="0"/>
              </a:defRPr>
            </a:lvl1pPr>
          </a:lstStyle>
          <a:p>
            <a:fld id="{AB9546ED-7A57-4FAD-960C-25C9ACD886ED}" type="slidenum">
              <a:rPr lang="zh-CN" altLang="en-US" smtClean="0"/>
              <a:t>‹#›</a:t>
            </a:fld>
            <a:endParaRPr lang="zh-CN" altLang="en-US"/>
          </a:p>
        </p:txBody>
      </p:sp>
      <p:grpSp>
        <p:nvGrpSpPr>
          <p:cNvPr id="8" name="组合 7"/>
          <p:cNvGrpSpPr/>
          <p:nvPr userDrawn="1"/>
        </p:nvGrpSpPr>
        <p:grpSpPr>
          <a:xfrm>
            <a:off x="4433029" y="6590670"/>
            <a:ext cx="3325943" cy="261610"/>
            <a:chOff x="4478804" y="6590670"/>
            <a:chExt cx="3325943" cy="261610"/>
          </a:xfrm>
        </p:grpSpPr>
        <p:sp>
          <p:nvSpPr>
            <p:cNvPr id="9" name="TextBox 45"/>
            <p:cNvSpPr txBox="1"/>
            <p:nvPr userDrawn="1"/>
          </p:nvSpPr>
          <p:spPr>
            <a:xfrm>
              <a:off x="4478804" y="6606060"/>
              <a:ext cx="224742" cy="230832"/>
            </a:xfrm>
            <a:prstGeom prst="rect">
              <a:avLst/>
            </a:prstGeom>
            <a:noFill/>
          </p:spPr>
          <p:txBody>
            <a:bodyPr wrap="none" rtlCol="0">
              <a:spAutoFit/>
            </a:bodyPr>
            <a:lstStyle/>
            <a:p>
              <a:r>
                <a:rPr lang="bg-BG" sz="900" dirty="0">
                  <a:solidFill>
                    <a:schemeClr val="bg1">
                      <a:lumMod val="50000"/>
                    </a:schemeClr>
                  </a:solidFill>
                  <a:latin typeface="Arial" panose="02080604020202020204" pitchFamily="34" charset="0"/>
                  <a:cs typeface="Arial" panose="02080604020202020204" pitchFamily="34" charset="0"/>
                </a:rPr>
                <a:t>•</a:t>
              </a:r>
            </a:p>
          </p:txBody>
        </p:sp>
        <p:sp>
          <p:nvSpPr>
            <p:cNvPr id="10" name="TextBox 46"/>
            <p:cNvSpPr txBox="1"/>
            <p:nvPr userDrawn="1"/>
          </p:nvSpPr>
          <p:spPr>
            <a:xfrm>
              <a:off x="5289957" y="6590670"/>
              <a:ext cx="1758816" cy="261610"/>
            </a:xfrm>
            <a:prstGeom prst="rect">
              <a:avLst/>
            </a:prstGeom>
            <a:noFill/>
          </p:spPr>
          <p:txBody>
            <a:bodyPr wrap="none" rtlCol="0">
              <a:spAutoFit/>
            </a:bodyPr>
            <a:lstStyle/>
            <a:p>
              <a:pPr algn="ctr"/>
              <a:r>
                <a:rPr lang="en-US" sz="1100" dirty="0">
                  <a:solidFill>
                    <a:srgbClr val="949494"/>
                  </a:solidFill>
                  <a:latin typeface="Arial" panose="02080604020202020204" pitchFamily="34" charset="0"/>
                  <a:cs typeface="Arial" panose="02080604020202020204" pitchFamily="34" charset="0"/>
                </a:rPr>
                <a:t>Computer Graphics 2020</a:t>
              </a:r>
              <a:endParaRPr lang="bg-BG" sz="1100" dirty="0">
                <a:solidFill>
                  <a:srgbClr val="949494"/>
                </a:solidFill>
                <a:latin typeface="Arial" panose="02080604020202020204" pitchFamily="34" charset="0"/>
                <a:cs typeface="Arial" panose="02080604020202020204" pitchFamily="34" charset="0"/>
              </a:endParaRPr>
            </a:p>
          </p:txBody>
        </p:sp>
        <p:sp>
          <p:nvSpPr>
            <p:cNvPr id="11" name="TextBox 47"/>
            <p:cNvSpPr txBox="1"/>
            <p:nvPr userDrawn="1"/>
          </p:nvSpPr>
          <p:spPr>
            <a:xfrm>
              <a:off x="7580005" y="6613703"/>
              <a:ext cx="224742" cy="230832"/>
            </a:xfrm>
            <a:prstGeom prst="rect">
              <a:avLst/>
            </a:prstGeom>
            <a:noFill/>
          </p:spPr>
          <p:txBody>
            <a:bodyPr wrap="none" rtlCol="0">
              <a:spAutoFit/>
            </a:bodyPr>
            <a:lstStyle/>
            <a:p>
              <a:r>
                <a:rPr lang="bg-BG" sz="900" dirty="0">
                  <a:solidFill>
                    <a:schemeClr val="bg1">
                      <a:lumMod val="50000"/>
                    </a:schemeClr>
                  </a:solidFill>
                  <a:latin typeface="Arial" panose="02080604020202020204" pitchFamily="34" charset="0"/>
                  <a:cs typeface="Arial" panose="02080604020202020204" pitchFamily="34" charset="0"/>
                </a:rPr>
                <a:t>•</a:t>
              </a:r>
            </a:p>
          </p:txBody>
        </p:sp>
      </p:gr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0" y="1"/>
            <a:ext cx="1220756" cy="1106723"/>
          </a:xfrm>
          <a:custGeom>
            <a:avLst/>
            <a:gdLst>
              <a:gd name="connsiteX0" fmla="*/ 0 w 1220756"/>
              <a:gd name="connsiteY0" fmla="*/ 0 h 1106723"/>
              <a:gd name="connsiteX1" fmla="*/ 1220756 w 1220756"/>
              <a:gd name="connsiteY1" fmla="*/ 0 h 1106723"/>
              <a:gd name="connsiteX2" fmla="*/ 1220486 w 1220756"/>
              <a:gd name="connsiteY2" fmla="*/ 5338 h 1106723"/>
              <a:gd name="connsiteX3" fmla="*/ 0 w 1220756"/>
              <a:gd name="connsiteY3" fmla="*/ 1106723 h 1106723"/>
            </a:gdLst>
            <a:ahLst/>
            <a:cxnLst>
              <a:cxn ang="0">
                <a:pos x="connsiteX0" y="connsiteY0"/>
              </a:cxn>
              <a:cxn ang="0">
                <a:pos x="connsiteX1" y="connsiteY1"/>
              </a:cxn>
              <a:cxn ang="0">
                <a:pos x="connsiteX2" y="connsiteY2"/>
              </a:cxn>
              <a:cxn ang="0">
                <a:pos x="connsiteX3" y="connsiteY3"/>
              </a:cxn>
            </a:cxnLst>
            <a:rect l="l" t="t" r="r" b="b"/>
            <a:pathLst>
              <a:path w="1220756" h="1106723">
                <a:moveTo>
                  <a:pt x="0" y="0"/>
                </a:moveTo>
                <a:lnTo>
                  <a:pt x="1220756" y="0"/>
                </a:lnTo>
                <a:lnTo>
                  <a:pt x="1220486" y="5338"/>
                </a:lnTo>
                <a:cubicBezTo>
                  <a:pt x="1157661" y="623970"/>
                  <a:pt x="635207" y="1106723"/>
                  <a:pt x="0" y="1106723"/>
                </a:cubicBezTo>
                <a:close/>
              </a:path>
            </a:pathLst>
          </a:cu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n-lt"/>
              <a:cs typeface="+mn-ea"/>
              <a:sym typeface="+mn-lt"/>
            </a:endParaRPr>
          </a:p>
        </p:txBody>
      </p:sp>
      <p:sp>
        <p:nvSpPr>
          <p:cNvPr id="3" name="椭圆 41"/>
          <p:cNvSpPr/>
          <p:nvPr userDrawn="1"/>
        </p:nvSpPr>
        <p:spPr>
          <a:xfrm>
            <a:off x="434235" y="314138"/>
            <a:ext cx="792585" cy="792585"/>
          </a:xfrm>
          <a:prstGeom prst="ellipse">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cs typeface="+mn-ea"/>
              <a:sym typeface="+mn-lt"/>
            </a:endParaRPr>
          </a:p>
        </p:txBody>
      </p:sp>
      <p:sp>
        <p:nvSpPr>
          <p:cNvPr id="4" name="日期占位符 3"/>
          <p:cNvSpPr>
            <a:spLocks noGrp="1"/>
          </p:cNvSpPr>
          <p:nvPr>
            <p:ph type="dt" sz="half" idx="2"/>
          </p:nvPr>
        </p:nvSpPr>
        <p:spPr>
          <a:xfrm>
            <a:off x="838200" y="6356350"/>
            <a:ext cx="2743200" cy="365125"/>
          </a:xfrm>
          <a:prstGeom prst="rect">
            <a:avLst/>
          </a:prstGeom>
        </p:spPr>
        <p:txBody>
          <a:bodyPr/>
          <a:lstStyle>
            <a:lvl1pPr>
              <a:defRPr>
                <a:latin typeface="+mn-lt"/>
              </a:defRPr>
            </a:lvl1pPr>
          </a:lstStyle>
          <a:p>
            <a:fld id="{F91A66E9-94DB-4796-808B-8A3CE0FBB6C5}" type="datetimeFigureOut">
              <a:rPr lang="zh-CN" altLang="en-US" smtClean="0"/>
              <a:t>2024/9/9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a:defRPr>
                <a:latin typeface="+mn-lt"/>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lvl1pPr>
              <a:defRPr>
                <a:latin typeface="+mn-lt"/>
              </a:defRPr>
            </a:lvl1pPr>
          </a:lstStyle>
          <a:p>
            <a:fld id="{AB9546ED-7A57-4FAD-960C-25C9ACD886E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engxin.v.liu@gmail.com" TargetMode="External"/><Relationship Id="rId2" Type="http://schemas.openxmlformats.org/officeDocument/2006/relationships/hyperlink" Target="mailto:zhengzrk@gmail.co" TargetMode="External"/><Relationship Id="rId1" Type="http://schemas.openxmlformats.org/officeDocument/2006/relationships/slideLayout" Target="../slideLayouts/slideLayout1.xml"/><Relationship Id="rId4" Type="http://schemas.openxmlformats.org/officeDocument/2006/relationships/hyperlink" Target="mailto:zover.v@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8.xml"/><Relationship Id="rId7" Type="http://schemas.openxmlformats.org/officeDocument/2006/relationships/slide" Target="slide40.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35.xml"/><Relationship Id="rId4" Type="http://schemas.openxmlformats.org/officeDocument/2006/relationships/image" Target="../media/image13.png"/><Relationship Id="rId9" Type="http://schemas.openxmlformats.org/officeDocument/2006/relationships/slide" Target="slide4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opengl-cn.github.io/01%20Getting%20started/05%20Shader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learnopengl-cn.github.io/" TargetMode="External"/><Relationship Id="rId7" Type="http://schemas.openxmlformats.org/officeDocument/2006/relationships/hyperlink" Target="https://www.glfw.org/docs/latest/" TargetMode="External"/><Relationship Id="rId2" Type="http://schemas.openxmlformats.org/officeDocument/2006/relationships/hyperlink" Target="https://www.khronos.org/opengl/wiki/Rendering_Pipeline_Overview" TargetMode="External"/><Relationship Id="rId1" Type="http://schemas.openxmlformats.org/officeDocument/2006/relationships/slideLayout" Target="../slideLayouts/slideLayout2.xml"/><Relationship Id="rId6" Type="http://schemas.openxmlformats.org/officeDocument/2006/relationships/hyperlink" Target="https://glad.dav1d.de/" TargetMode="External"/><Relationship Id="rId5" Type="http://schemas.openxmlformats.org/officeDocument/2006/relationships/hyperlink" Target="http://docs.gl/" TargetMode="External"/><Relationship Id="rId10" Type="http://schemas.openxmlformats.org/officeDocument/2006/relationships/image" Target="../media/image41.png"/><Relationship Id="rId4" Type="http://schemas.openxmlformats.org/officeDocument/2006/relationships/hyperlink" Target="https://www.opengl.org/sdk/docs/man/" TargetMode="External"/><Relationship Id="rId9"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计算机图形学</a:t>
            </a:r>
            <a:br>
              <a:rPr lang="en-US" altLang="zh-CN" dirty="0"/>
            </a:br>
            <a:r>
              <a:rPr lang="zh-CN" altLang="en-US" dirty="0"/>
              <a:t>实验</a:t>
            </a:r>
            <a:r>
              <a:rPr lang="en-US" altLang="zh-CN" dirty="0"/>
              <a:t>1.2</a:t>
            </a:r>
            <a:endParaRPr lang="zh-CN" altLang="en-US" dirty="0"/>
          </a:p>
        </p:txBody>
      </p:sp>
      <p:sp>
        <p:nvSpPr>
          <p:cNvPr id="5" name="副标题 2">
            <a:extLst>
              <a:ext uri="{FF2B5EF4-FFF2-40B4-BE49-F238E27FC236}">
                <a16:creationId xmlns:a16="http://schemas.microsoft.com/office/drawing/2014/main" id="{17EA9DE0-05E6-8DCD-7733-ACB1DF104C6E}"/>
              </a:ext>
            </a:extLst>
          </p:cNvPr>
          <p:cNvSpPr>
            <a:spLocks noGrp="1"/>
          </p:cNvSpPr>
          <p:nvPr>
            <p:ph type="subTitle" idx="1"/>
          </p:nvPr>
        </p:nvSpPr>
        <p:spPr>
          <a:xfrm>
            <a:off x="1524000" y="3602038"/>
            <a:ext cx="9144000" cy="1655762"/>
          </a:xfrm>
        </p:spPr>
        <p:txBody>
          <a:bodyPr/>
          <a:lstStyle/>
          <a:p>
            <a:r>
              <a:rPr lang="zh-CN" altLang="en-US" dirty="0"/>
              <a:t>助教：郑瑞坤、涂恺文</a:t>
            </a:r>
          </a:p>
          <a:p>
            <a:r>
              <a:rPr lang="zh-CN" altLang="en-US" dirty="0"/>
              <a:t>邮箱： </a:t>
            </a:r>
            <a:r>
              <a:rPr lang="en-US" altLang="zh-CN" u="sng" dirty="0">
                <a:hlinkClick r:id="rId2"/>
              </a:rPr>
              <a:t>zhengzrk@gmail.co</a:t>
            </a:r>
            <a:r>
              <a:rPr lang="en-US" altLang="zh-CN" u="sng" dirty="0">
                <a:hlinkClick r:id="rId3"/>
              </a:rPr>
              <a:t>m</a:t>
            </a:r>
            <a:r>
              <a:rPr lang="en-US" altLang="zh-CN" dirty="0"/>
              <a:t>   </a:t>
            </a:r>
            <a:r>
              <a:rPr lang="en-US" altLang="zh-CN" dirty="0">
                <a:hlinkClick r:id="rId4"/>
              </a:rPr>
              <a:t>skk409034783@gmail.com</a:t>
            </a:r>
            <a:r>
              <a:rPr lang="en-US" altLang="zh-CN" dirty="0"/>
              <a:t> </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473622"/>
            <a:ext cx="6588512" cy="4703341"/>
          </a:xfrm>
        </p:spPr>
        <p:txBody>
          <a:bodyPr/>
          <a:lstStyle/>
          <a:p>
            <a:pPr>
              <a:lnSpc>
                <a:spcPct val="120000"/>
              </a:lnSpc>
            </a:pP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着色器程序的编写与 </a:t>
            </a:r>
            <a:r>
              <a:rPr lang="en-US" altLang="zh-CN" sz="2000" dirty="0">
                <a:latin typeface="Microsoft YaHei" panose="020B0503020204020204" pitchFamily="34" charset="-122"/>
                <a:ea typeface="Microsoft YaHei" panose="020B0503020204020204" pitchFamily="34" charset="-122"/>
              </a:rPr>
              <a:t>C </a:t>
            </a:r>
            <a:r>
              <a:rPr lang="zh-CN" altLang="en-US" sz="2000" dirty="0">
                <a:latin typeface="Microsoft YaHei" panose="020B0503020204020204" pitchFamily="34" charset="-122"/>
                <a:ea typeface="Microsoft YaHei" panose="020B0503020204020204" pitchFamily="34" charset="-122"/>
              </a:rPr>
              <a:t>语言等基于编译器的语言非常类似，也就是使用编译器来解析程序，检查是否存在错误，然后将它翻译为目标代码。然后在链接过程中将一系列目标文件合并，并产生最终的可执行程序。</a:t>
            </a:r>
            <a:endParaRPr lang="en-US" altLang="zh-CN" sz="2000"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sz="2000" dirty="0">
                <a:latin typeface="Microsoft YaHei" panose="020B0503020204020204" pitchFamily="34" charset="-122"/>
                <a:ea typeface="Microsoft YaHei" panose="020B0503020204020204" pitchFamily="34" charset="-122"/>
              </a:rPr>
              <a:t>实验中使用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交互式计算机图形学 </a:t>
            </a:r>
            <a:r>
              <a:rPr lang="en-US" altLang="zh-CN" sz="2000" dirty="0">
                <a:latin typeface="Microsoft YaHei" panose="020B0503020204020204" pitchFamily="34" charset="-122"/>
                <a:ea typeface="Microsoft YaHei" panose="020B0503020204020204" pitchFamily="34" charset="-122"/>
              </a:rPr>
              <a:t>6E》</a:t>
            </a:r>
            <a:r>
              <a:rPr lang="zh-CN" altLang="en-US" sz="2000" dirty="0">
                <a:latin typeface="Microsoft YaHei" panose="020B0503020204020204" pitchFamily="34" charset="-122"/>
                <a:ea typeface="Microsoft YaHei" panose="020B0503020204020204" pitchFamily="34" charset="-122"/>
              </a:rPr>
              <a:t>封装好的</a:t>
            </a:r>
            <a:r>
              <a:rPr lang="en-US" altLang="zh-CN" sz="2000" dirty="0">
                <a:latin typeface="Microsoft YaHei" panose="020B0503020204020204" pitchFamily="34" charset="-122"/>
                <a:ea typeface="Microsoft YaHei" panose="020B0503020204020204" pitchFamily="34" charset="-122"/>
              </a:rPr>
              <a:t>InitShader.cpp</a:t>
            </a:r>
            <a:r>
              <a:rPr lang="zh-CN" altLang="en-US" sz="2000" dirty="0">
                <a:latin typeface="Microsoft YaHei" panose="020B0503020204020204" pitchFamily="34" charset="-122"/>
                <a:ea typeface="Microsoft YaHei" panose="020B0503020204020204" pitchFamily="34" charset="-122"/>
              </a:rPr>
              <a:t>中的</a:t>
            </a:r>
            <a:r>
              <a:rPr lang="en-US" altLang="zh-CN" sz="2000" dirty="0" err="1">
                <a:latin typeface="Microsoft YaHei" panose="020B0503020204020204" pitchFamily="34" charset="-122"/>
                <a:ea typeface="Microsoft YaHei" panose="020B0503020204020204" pitchFamily="34" charset="-122"/>
              </a:rPr>
              <a:t>InitShader</a:t>
            </a:r>
            <a:r>
              <a:rPr lang="en-US"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vShaderFile,fShaderFile</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函数设置着色器</a:t>
            </a:r>
          </a:p>
          <a:p>
            <a:pPr>
              <a:lnSpc>
                <a:spcPct val="120000"/>
              </a:lnSpc>
            </a:pPr>
            <a:endParaRPr lang="zh-CN" altLang="en-US" sz="2000"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r>
              <a:rPr lang="zh-CN" altLang="en-US" dirty="0"/>
              <a:t>着色器的编译</a:t>
            </a:r>
          </a:p>
        </p:txBody>
      </p:sp>
      <p:pic>
        <p:nvPicPr>
          <p:cNvPr id="7" name="图片 6"/>
          <p:cNvPicPr/>
          <p:nvPr/>
        </p:nvPicPr>
        <p:blipFill>
          <a:blip r:embed="rId2"/>
          <a:stretch>
            <a:fillRect/>
          </a:stretch>
        </p:blipFill>
        <p:spPr>
          <a:xfrm>
            <a:off x="7538714" y="365125"/>
            <a:ext cx="4653286" cy="58118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199" y="1473622"/>
            <a:ext cx="10209895" cy="4703341"/>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下载一份</a:t>
            </a:r>
            <a:r>
              <a:rPr lang="zh-CN" altLang="en-US" dirty="0">
                <a:solidFill>
                  <a:srgbClr val="FF0000"/>
                </a:solidFill>
                <a:latin typeface="Microsoft YaHei" panose="020B0503020204020204" pitchFamily="34" charset="-122"/>
                <a:ea typeface="Microsoft YaHei" panose="020B0503020204020204" pitchFamily="34" charset="-122"/>
              </a:rPr>
              <a:t>实验</a:t>
            </a:r>
            <a:r>
              <a:rPr lang="en-US" altLang="zh-CN" dirty="0">
                <a:solidFill>
                  <a:srgbClr val="FF0000"/>
                </a:solidFill>
                <a:latin typeface="Microsoft YaHei" panose="020B0503020204020204" pitchFamily="34" charset="-122"/>
                <a:ea typeface="Microsoft YaHei" panose="020B0503020204020204" pitchFamily="34" charset="-122"/>
              </a:rPr>
              <a:t>1.1</a:t>
            </a:r>
            <a:r>
              <a:rPr lang="zh-CN" altLang="en-US" dirty="0">
                <a:latin typeface="Microsoft YaHei" panose="020B0503020204020204" pitchFamily="34" charset="-122"/>
                <a:ea typeface="Microsoft YaHei" panose="020B0503020204020204" pitchFamily="34" charset="-122"/>
              </a:rPr>
              <a:t>的代码，按照后面</a:t>
            </a:r>
            <a:r>
              <a:rPr lang="en-US" altLang="zh-CN" dirty="0">
                <a:latin typeface="Microsoft YaHei" panose="020B0503020204020204" pitchFamily="34" charset="-122"/>
                <a:ea typeface="Microsoft YaHei" panose="020B0503020204020204" pitchFamily="34" charset="-122"/>
              </a:rPr>
              <a:t>ppt</a:t>
            </a:r>
            <a:r>
              <a:rPr lang="zh-CN" altLang="en-US" dirty="0">
                <a:latin typeface="Microsoft YaHei" panose="020B0503020204020204" pitchFamily="34" charset="-122"/>
                <a:ea typeface="Microsoft YaHei" panose="020B0503020204020204" pitchFamily="34" charset="-122"/>
              </a:rPr>
              <a:t>的内容逐步修改代码，绘制出以下几个图像</a:t>
            </a:r>
            <a:r>
              <a:rPr lang="zh-CN" altLang="en-US" sz="2000" dirty="0">
                <a:latin typeface="Microsoft YaHei" panose="020B0503020204020204" pitchFamily="34" charset="-122"/>
                <a:ea typeface="Microsoft YaHei" panose="020B0503020204020204" pitchFamily="34" charset="-122"/>
              </a:rPr>
              <a:t>。</a:t>
            </a:r>
          </a:p>
          <a:p>
            <a:pPr>
              <a:lnSpc>
                <a:spcPct val="120000"/>
              </a:lnSpc>
            </a:pPr>
            <a:endParaRPr lang="en-US" altLang="zh-CN" sz="2000"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r>
              <a:rPr lang="zh-CN" altLang="en-US" dirty="0"/>
              <a:t>课堂练习</a:t>
            </a:r>
            <a:r>
              <a:rPr lang="en-US" altLang="zh-CN" dirty="0"/>
              <a:t>#1</a:t>
            </a:r>
            <a:endParaRPr lang="zh-CN" altLang="en-US" dirty="0"/>
          </a:p>
        </p:txBody>
      </p:sp>
      <p:pic>
        <p:nvPicPr>
          <p:cNvPr id="7" name="图片 6"/>
          <p:cNvPicPr>
            <a:picLocks noChangeAspect="1"/>
          </p:cNvPicPr>
          <p:nvPr/>
        </p:nvPicPr>
        <p:blipFill>
          <a:blip r:embed="rId2"/>
          <a:stretch>
            <a:fillRect/>
          </a:stretch>
        </p:blipFill>
        <p:spPr>
          <a:xfrm>
            <a:off x="1051876" y="2499112"/>
            <a:ext cx="2191855" cy="2321591"/>
          </a:xfrm>
          <a:prstGeom prst="rect">
            <a:avLst/>
          </a:prstGeom>
        </p:spPr>
      </p:pic>
      <p:sp>
        <p:nvSpPr>
          <p:cNvPr id="14" name="文本框 13">
            <a:hlinkClick r:id="rId3" action="ppaction://hlinksldjump"/>
          </p:cNvPr>
          <p:cNvSpPr txBox="1"/>
          <p:nvPr/>
        </p:nvSpPr>
        <p:spPr>
          <a:xfrm>
            <a:off x="1478389" y="4868785"/>
            <a:ext cx="1338828" cy="646331"/>
          </a:xfrm>
          <a:prstGeom prst="rect">
            <a:avLst/>
          </a:prstGeom>
          <a:noFill/>
        </p:spPr>
        <p:txBody>
          <a:bodyPr wrap="none" rtlCol="0">
            <a:spAutoFit/>
          </a:bodyPr>
          <a:lstStyle/>
          <a:p>
            <a:pPr algn="ctr"/>
            <a:r>
              <a:rPr lang="en-US" altLang="zh-CN" dirty="0"/>
              <a:t>Step 1</a:t>
            </a:r>
          </a:p>
          <a:p>
            <a:pPr algn="ctr"/>
            <a:r>
              <a:rPr lang="zh-CN" altLang="en-US" u="sng" dirty="0"/>
              <a:t>着色器编程</a:t>
            </a: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3685271" y="2499112"/>
            <a:ext cx="2191711" cy="2321591"/>
          </a:xfrm>
          <a:prstGeom prst="rect">
            <a:avLst/>
          </a:prstGeom>
        </p:spPr>
      </p:pic>
      <p:sp>
        <p:nvSpPr>
          <p:cNvPr id="16" name="文本框 15">
            <a:hlinkClick r:id="rId5" action="ppaction://hlinksldjump"/>
          </p:cNvPr>
          <p:cNvSpPr txBox="1"/>
          <p:nvPr/>
        </p:nvSpPr>
        <p:spPr>
          <a:xfrm>
            <a:off x="3730999" y="4868785"/>
            <a:ext cx="2100255" cy="646331"/>
          </a:xfrm>
          <a:prstGeom prst="rect">
            <a:avLst/>
          </a:prstGeom>
          <a:noFill/>
        </p:spPr>
        <p:txBody>
          <a:bodyPr wrap="none" rtlCol="0">
            <a:spAutoFit/>
          </a:bodyPr>
          <a:lstStyle/>
          <a:p>
            <a:pPr algn="ctr"/>
            <a:r>
              <a:rPr lang="en-US" altLang="zh-CN" dirty="0"/>
              <a:t>Step 2</a:t>
            </a:r>
          </a:p>
          <a:p>
            <a:pPr algn="ctr"/>
            <a:r>
              <a:rPr lang="zh-CN" altLang="en-US" u="sng" dirty="0"/>
              <a:t>往着色器传递颜色</a:t>
            </a:r>
          </a:p>
        </p:txBody>
      </p:sp>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6320202" y="2499112"/>
            <a:ext cx="2188351" cy="2321591"/>
          </a:xfrm>
          <a:prstGeom prst="rect">
            <a:avLst/>
          </a:prstGeom>
        </p:spPr>
      </p:pic>
      <p:sp>
        <p:nvSpPr>
          <p:cNvPr id="18" name="文本框 17">
            <a:hlinkClick r:id="rId7" action="ppaction://hlinksldjump"/>
          </p:cNvPr>
          <p:cNvSpPr txBox="1"/>
          <p:nvPr/>
        </p:nvSpPr>
        <p:spPr>
          <a:xfrm>
            <a:off x="6398716" y="4868785"/>
            <a:ext cx="2031325" cy="646331"/>
          </a:xfrm>
          <a:prstGeom prst="rect">
            <a:avLst/>
          </a:prstGeom>
          <a:noFill/>
        </p:spPr>
        <p:txBody>
          <a:bodyPr wrap="none" rtlCol="0">
            <a:spAutoFit/>
          </a:bodyPr>
          <a:lstStyle/>
          <a:p>
            <a:pPr algn="ctr"/>
            <a:r>
              <a:rPr lang="en-US" altLang="zh-CN" dirty="0"/>
              <a:t>Step 3</a:t>
            </a:r>
          </a:p>
          <a:p>
            <a:pPr algn="ctr"/>
            <a:r>
              <a:rPr lang="zh-CN" altLang="en-US" u="sng" dirty="0"/>
              <a:t>再绘制一个正方形</a:t>
            </a:r>
          </a:p>
        </p:txBody>
      </p:sp>
      <p:pic>
        <p:nvPicPr>
          <p:cNvPr id="19" name="图片 18"/>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8951773" y="2501131"/>
            <a:ext cx="2188351" cy="2317552"/>
          </a:xfrm>
          <a:prstGeom prst="rect">
            <a:avLst/>
          </a:prstGeom>
        </p:spPr>
      </p:pic>
      <p:sp>
        <p:nvSpPr>
          <p:cNvPr id="20" name="文本框 19">
            <a:hlinkClick r:id="rId9" action="ppaction://hlinksldjump"/>
          </p:cNvPr>
          <p:cNvSpPr txBox="1"/>
          <p:nvPr/>
        </p:nvSpPr>
        <p:spPr>
          <a:xfrm>
            <a:off x="9145703" y="4868785"/>
            <a:ext cx="1800494" cy="646331"/>
          </a:xfrm>
          <a:prstGeom prst="rect">
            <a:avLst/>
          </a:prstGeom>
          <a:noFill/>
        </p:spPr>
        <p:txBody>
          <a:bodyPr wrap="none" rtlCol="0">
            <a:spAutoFit/>
          </a:bodyPr>
          <a:lstStyle/>
          <a:p>
            <a:pPr algn="ctr"/>
            <a:r>
              <a:rPr lang="en-US" altLang="zh-CN" dirty="0"/>
              <a:t>Step 4</a:t>
            </a:r>
          </a:p>
          <a:p>
            <a:pPr algn="ctr"/>
            <a:r>
              <a:rPr lang="zh-CN" altLang="en-US" u="sng" dirty="0"/>
              <a:t>绘制复杂正方形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473622"/>
            <a:ext cx="6057900" cy="4703341"/>
          </a:xfrm>
        </p:spPr>
        <p:txBody>
          <a:bodyPr/>
          <a:lstStyle/>
          <a:p>
            <a:pPr>
              <a:lnSpc>
                <a:spcPct val="120000"/>
              </a:lnSpc>
            </a:pPr>
            <a:r>
              <a:rPr lang="zh-CN" altLang="en-US" sz="2000" dirty="0">
                <a:latin typeface="Microsoft YaHei" panose="020B0503020204020204" pitchFamily="34" charset="-122"/>
                <a:ea typeface="Microsoft YaHei" panose="020B0503020204020204" pitchFamily="34" charset="-122"/>
              </a:rPr>
              <a:t>完成前面的练习后，通过修改</a:t>
            </a:r>
            <a:r>
              <a:rPr lang="zh-CN" altLang="en-US" sz="2000" dirty="0">
                <a:solidFill>
                  <a:srgbClr val="FF0000"/>
                </a:solidFill>
                <a:latin typeface="Microsoft YaHei" panose="020B0503020204020204" pitchFamily="34" charset="-122"/>
                <a:ea typeface="Microsoft YaHei" panose="020B0503020204020204" pitchFamily="34" charset="-122"/>
              </a:rPr>
              <a:t>实验</a:t>
            </a:r>
            <a:r>
              <a:rPr lang="en-US" altLang="zh-CN" sz="2000" dirty="0">
                <a:solidFill>
                  <a:srgbClr val="FF0000"/>
                </a:solidFill>
                <a:latin typeface="Microsoft YaHei" panose="020B0503020204020204" pitchFamily="34" charset="-122"/>
                <a:ea typeface="Microsoft YaHei" panose="020B0503020204020204" pitchFamily="34" charset="-122"/>
              </a:rPr>
              <a:t>1.2</a:t>
            </a:r>
            <a:r>
              <a:rPr lang="zh-CN" altLang="en-US" sz="2000" dirty="0">
                <a:latin typeface="Microsoft YaHei" panose="020B0503020204020204" pitchFamily="34" charset="-122"/>
                <a:ea typeface="Microsoft YaHei" panose="020B0503020204020204" pitchFamily="34" charset="-122"/>
              </a:rPr>
              <a:t>代码中生成三角形和生成正方形的函数，得到右边的效果。</a:t>
            </a:r>
          </a:p>
          <a:p>
            <a:pPr>
              <a:lnSpc>
                <a:spcPct val="120000"/>
              </a:lnSpc>
            </a:pPr>
            <a:r>
              <a:rPr lang="en-US" altLang="zh-CN" sz="2000" dirty="0">
                <a:latin typeface="Microsoft YaHei" panose="020B0503020204020204" pitchFamily="34" charset="-122"/>
                <a:ea typeface="Microsoft YaHei" panose="020B0503020204020204" pitchFamily="34" charset="-122"/>
              </a:rPr>
              <a:t>void </a:t>
            </a:r>
            <a:r>
              <a:rPr lang="en-US" altLang="zh-CN" sz="2000" dirty="0" err="1">
                <a:latin typeface="Microsoft YaHei" panose="020B0503020204020204" pitchFamily="34" charset="-122"/>
                <a:ea typeface="Microsoft YaHei" panose="020B0503020204020204" pitchFamily="34" charset="-122"/>
              </a:rPr>
              <a:t>generateTrianglePoints</a:t>
            </a:r>
            <a:r>
              <a:rPr lang="en-US"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glm</a:t>
            </a:r>
            <a:r>
              <a:rPr lang="en-US" altLang="zh-CN"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vec2 vertices[], </a:t>
            </a:r>
            <a:r>
              <a:rPr lang="en-US" altLang="zh-CN" sz="2000" dirty="0" err="1">
                <a:latin typeface="Microsoft YaHei" panose="020B0503020204020204" pitchFamily="34" charset="-122"/>
                <a:ea typeface="Microsoft YaHei" panose="020B0503020204020204" pitchFamily="34" charset="-122"/>
              </a:rPr>
              <a:t>glm</a:t>
            </a:r>
            <a:r>
              <a:rPr lang="en-US" altLang="zh-CN" sz="2000" dirty="0">
                <a:latin typeface="Microsoft YaHei" panose="020B0503020204020204" pitchFamily="34" charset="-122"/>
                <a:ea typeface="Microsoft YaHei" panose="020B0503020204020204" pitchFamily="34" charset="-122"/>
              </a:rPr>
              <a:t>::vec3 colors[], int </a:t>
            </a:r>
            <a:r>
              <a:rPr lang="en-US" altLang="zh-CN" sz="2000" dirty="0" err="1">
                <a:latin typeface="Microsoft YaHei" panose="020B0503020204020204" pitchFamily="34" charset="-122"/>
                <a:ea typeface="Microsoft YaHei" panose="020B0503020204020204" pitchFamily="34" charset="-122"/>
              </a:rPr>
              <a:t>startVertexIndex</a:t>
            </a:r>
            <a:r>
              <a:rPr lang="en-US" altLang="zh-CN" sz="2000" dirty="0">
                <a:latin typeface="Microsoft YaHei" panose="020B0503020204020204" pitchFamily="34" charset="-122"/>
                <a:ea typeface="Microsoft YaHei" panose="020B0503020204020204" pitchFamily="34" charset="-122"/>
              </a:rPr>
              <a:t>)</a:t>
            </a:r>
          </a:p>
          <a:p>
            <a:pPr>
              <a:lnSpc>
                <a:spcPct val="120000"/>
              </a:lnSpc>
            </a:pPr>
            <a:endParaRPr lang="en-US" altLang="zh-CN" sz="2000" dirty="0">
              <a:latin typeface="Microsoft YaHei" panose="020B0503020204020204" pitchFamily="34" charset="-122"/>
              <a:ea typeface="Microsoft YaHei" panose="020B0503020204020204" pitchFamily="34" charset="-122"/>
            </a:endParaRPr>
          </a:p>
          <a:p>
            <a:pPr>
              <a:lnSpc>
                <a:spcPct val="120000"/>
              </a:lnSpc>
            </a:pPr>
            <a:r>
              <a:rPr lang="en-US" altLang="zh-CN" sz="2000" dirty="0">
                <a:latin typeface="Microsoft YaHei" panose="020B0503020204020204" pitchFamily="34" charset="-122"/>
                <a:ea typeface="Microsoft YaHei" panose="020B0503020204020204" pitchFamily="34" charset="-122"/>
              </a:rPr>
              <a:t>void </a:t>
            </a:r>
            <a:r>
              <a:rPr lang="en-US" altLang="zh-CN" sz="2000" dirty="0" err="1">
                <a:latin typeface="Microsoft YaHei" panose="020B0503020204020204" pitchFamily="34" charset="-122"/>
                <a:ea typeface="Microsoft YaHei" panose="020B0503020204020204" pitchFamily="34" charset="-122"/>
              </a:rPr>
              <a:t>generateSquarePoints</a:t>
            </a:r>
            <a:r>
              <a:rPr lang="en-US"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glm</a:t>
            </a:r>
            <a:r>
              <a:rPr lang="en-US" altLang="zh-CN" sz="2000" dirty="0">
                <a:latin typeface="Microsoft YaHei" panose="020B0503020204020204" pitchFamily="34" charset="-122"/>
                <a:ea typeface="Microsoft YaHei" panose="020B0503020204020204" pitchFamily="34" charset="-122"/>
              </a:rPr>
              <a:t>::vec2 vertices[], </a:t>
            </a:r>
            <a:r>
              <a:rPr lang="en-US" altLang="zh-CN" sz="2000" dirty="0" err="1">
                <a:latin typeface="Microsoft YaHei" panose="020B0503020204020204" pitchFamily="34" charset="-122"/>
                <a:ea typeface="Microsoft YaHei" panose="020B0503020204020204" pitchFamily="34" charset="-122"/>
              </a:rPr>
              <a:t>glm</a:t>
            </a:r>
            <a:r>
              <a:rPr lang="en-US" altLang="zh-CN" sz="2000" dirty="0">
                <a:latin typeface="Microsoft YaHei" panose="020B0503020204020204" pitchFamily="34" charset="-122"/>
                <a:ea typeface="Microsoft YaHei" panose="020B0503020204020204" pitchFamily="34" charset="-122"/>
              </a:rPr>
              <a:t>::vec3 colors[], int </a:t>
            </a:r>
            <a:r>
              <a:rPr lang="en-US" altLang="zh-CN" sz="2000" dirty="0" err="1">
                <a:latin typeface="Microsoft YaHei" panose="020B0503020204020204" pitchFamily="34" charset="-122"/>
                <a:ea typeface="Microsoft YaHei" panose="020B0503020204020204" pitchFamily="34" charset="-122"/>
              </a:rPr>
              <a:t>squareNumber</a:t>
            </a:r>
            <a:r>
              <a:rPr lang="en-US" altLang="zh-CN" sz="2000" dirty="0">
                <a:latin typeface="Microsoft YaHei" panose="020B0503020204020204" pitchFamily="34" charset="-122"/>
                <a:ea typeface="Microsoft YaHei" panose="020B0503020204020204" pitchFamily="34" charset="-122"/>
              </a:rPr>
              <a:t>, int </a:t>
            </a:r>
            <a:r>
              <a:rPr lang="en-US" altLang="zh-CN" sz="2000" dirty="0" err="1">
                <a:latin typeface="Microsoft YaHei" panose="020B0503020204020204" pitchFamily="34" charset="-122"/>
                <a:ea typeface="Microsoft YaHei" panose="020B0503020204020204" pitchFamily="34" charset="-122"/>
              </a:rPr>
              <a:t>startVertexIndex</a:t>
            </a:r>
            <a:r>
              <a:rPr lang="en-US" altLang="zh-CN" sz="2000" dirty="0">
                <a:latin typeface="Microsoft YaHei" panose="020B0503020204020204" pitchFamily="34" charset="-122"/>
                <a:ea typeface="Microsoft YaHei" panose="020B0503020204020204" pitchFamily="34" charset="-122"/>
              </a:rPr>
              <a:t>) </a:t>
            </a:r>
          </a:p>
          <a:p>
            <a:pPr>
              <a:lnSpc>
                <a:spcPct val="120000"/>
              </a:lnSpc>
            </a:pPr>
            <a:endParaRPr lang="en-US" altLang="zh-CN" sz="2000"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r>
              <a:rPr lang="zh-CN" altLang="en-US" dirty="0"/>
              <a:t>课堂练习</a:t>
            </a:r>
            <a:r>
              <a:rPr lang="en-US" altLang="zh-CN" dirty="0"/>
              <a:t>#2</a:t>
            </a:r>
            <a:endParaRPr lang="zh-CN" altLang="en-US" dirty="0"/>
          </a:p>
        </p:txBody>
      </p:sp>
      <p:pic>
        <p:nvPicPr>
          <p:cNvPr id="5" name="图片 4" descr="C:\Users\LEO\AppData\Local\Microsoft\Windows\INetCache\Content.Word\QQ截图20160823133732.png"/>
          <p:cNvPicPr/>
          <p:nvPr/>
        </p:nvPicPr>
        <p:blipFill>
          <a:blip r:embed="rId2">
            <a:extLst>
              <a:ext uri="{28A0092B-C50C-407E-A947-70E740481C1C}">
                <a14:useLocalDpi xmlns:a14="http://schemas.microsoft.com/office/drawing/2010/main" val="0"/>
              </a:ext>
            </a:extLst>
          </a:blip>
          <a:srcRect/>
          <a:stretch>
            <a:fillRect/>
          </a:stretch>
        </p:blipFill>
        <p:spPr bwMode="auto">
          <a:xfrm>
            <a:off x="7175181" y="1497946"/>
            <a:ext cx="4445319" cy="46546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sz="2000" dirty="0">
                <a:latin typeface="Microsoft YaHei" panose="020B0503020204020204" pitchFamily="34" charset="-122"/>
                <a:ea typeface="Microsoft YaHei" panose="020B0503020204020204" pitchFamily="34" charset="-122"/>
              </a:rPr>
              <a:t>根据“</a:t>
            </a:r>
            <a:r>
              <a:rPr lang="zh-CN" altLang="en-US" dirty="0">
                <a:latin typeface="Microsoft YaHei" panose="020B0503020204020204" pitchFamily="34" charset="-122"/>
                <a:ea typeface="Microsoft YaHei" panose="020B0503020204020204" pitchFamily="34" charset="-122"/>
              </a:rPr>
              <a:t>实验</a:t>
            </a:r>
            <a:r>
              <a:rPr lang="zh-CN" altLang="en-US" sz="2000" dirty="0">
                <a:latin typeface="Microsoft YaHei" panose="020B0503020204020204" pitchFamily="34" charset="-122"/>
                <a:ea typeface="Microsoft YaHei" panose="020B0503020204020204" pitchFamily="34" charset="-122"/>
              </a:rPr>
              <a:t>一</a:t>
            </a:r>
            <a:r>
              <a:rPr lang="en-US" altLang="zh-CN" sz="2000" dirty="0">
                <a:latin typeface="Microsoft YaHei" panose="020B0503020204020204" pitchFamily="34" charset="-122"/>
                <a:ea typeface="Microsoft YaHei" panose="020B0503020204020204" pitchFamily="34" charset="-122"/>
              </a:rPr>
              <a:t> OpenGL</a:t>
            </a:r>
            <a:r>
              <a:rPr lang="zh-CN" altLang="en-US" sz="2000" dirty="0">
                <a:latin typeface="Microsoft YaHei" panose="020B0503020204020204" pitchFamily="34" charset="-122"/>
                <a:ea typeface="Microsoft YaHei" panose="020B0503020204020204" pitchFamily="34" charset="-122"/>
              </a:rPr>
              <a:t>基本绘制”中的实验要求，完成实验并撰写报告。</a:t>
            </a:r>
          </a:p>
          <a:p>
            <a:pPr>
              <a:lnSpc>
                <a:spcPct val="120000"/>
              </a:lnSpc>
            </a:pPr>
            <a:r>
              <a:rPr lang="zh-CN" altLang="en-US" sz="2000" dirty="0">
                <a:latin typeface="Microsoft YaHei" panose="020B0503020204020204" pitchFamily="34" charset="-122"/>
                <a:ea typeface="Microsoft YaHei" panose="020B0503020204020204" pitchFamily="34" charset="-122"/>
              </a:rPr>
              <a:t>每一实验内容有相应的文字描述和关键步骤的截图。</a:t>
            </a:r>
          </a:p>
          <a:p>
            <a:pPr marL="0" indent="0">
              <a:lnSpc>
                <a:spcPct val="120000"/>
              </a:lnSpc>
              <a:buNone/>
            </a:pPr>
            <a:endParaRPr lang="en-US" altLang="zh-CN" sz="2000" dirty="0">
              <a:latin typeface="Microsoft YaHei" panose="020B0503020204020204" pitchFamily="34" charset="-122"/>
              <a:ea typeface="Microsoft YaHei" panose="020B0503020204020204" pitchFamily="34" charset="-122"/>
            </a:endParaRPr>
          </a:p>
          <a:p>
            <a:pPr marL="0" indent="0" algn="ctr">
              <a:lnSpc>
                <a:spcPct val="120000"/>
              </a:lnSpc>
              <a:buNone/>
            </a:pPr>
            <a:r>
              <a:rPr lang="zh-CN" altLang="en-US" sz="3600" dirty="0">
                <a:solidFill>
                  <a:srgbClr val="FF0000"/>
                </a:solidFill>
                <a:latin typeface="Microsoft YaHei" panose="020B0503020204020204" pitchFamily="34" charset="-122"/>
                <a:ea typeface="Microsoft YaHei" panose="020B0503020204020204" pitchFamily="34" charset="-122"/>
              </a:rPr>
              <a:t>截止日期</a:t>
            </a:r>
            <a:r>
              <a:rPr lang="zh-CN" altLang="en-US" sz="3600">
                <a:solidFill>
                  <a:srgbClr val="FF0000"/>
                </a:solidFill>
                <a:latin typeface="Microsoft YaHei" panose="020B0503020204020204" pitchFamily="34" charset="-122"/>
                <a:ea typeface="Microsoft YaHei" panose="020B0503020204020204" pitchFamily="34" charset="-122"/>
              </a:rPr>
              <a:t>：</a:t>
            </a:r>
            <a:r>
              <a:rPr lang="en-US" altLang="zh-CN" sz="3600">
                <a:solidFill>
                  <a:srgbClr val="FF0000"/>
                </a:solidFill>
                <a:latin typeface="Microsoft YaHei" panose="020B0503020204020204" pitchFamily="34" charset="-122"/>
                <a:ea typeface="Microsoft YaHei" panose="020B0503020204020204" pitchFamily="34" charset="-122"/>
              </a:rPr>
              <a:t>2022.10.10 </a:t>
            </a:r>
            <a:r>
              <a:rPr lang="en-US" altLang="zh-CN" sz="3600" dirty="0">
                <a:solidFill>
                  <a:srgbClr val="FF0000"/>
                </a:solidFill>
                <a:latin typeface="Microsoft YaHei" panose="020B0503020204020204" pitchFamily="34" charset="-122"/>
                <a:ea typeface="Microsoft YaHei" panose="020B0503020204020204" pitchFamily="34" charset="-122"/>
              </a:rPr>
              <a:t>23:59</a:t>
            </a:r>
          </a:p>
        </p:txBody>
      </p:sp>
      <p:sp>
        <p:nvSpPr>
          <p:cNvPr id="3" name="标题 2"/>
          <p:cNvSpPr>
            <a:spLocks noGrp="1"/>
          </p:cNvSpPr>
          <p:nvPr>
            <p:ph type="title"/>
          </p:nvPr>
        </p:nvSpPr>
        <p:spPr/>
        <p:txBody>
          <a:bodyPr/>
          <a:lstStyle/>
          <a:p>
            <a:r>
              <a:rPr lang="zh-CN" altLang="en-US" dirty="0"/>
              <a:t>第一次作业</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从实验</a:t>
            </a:r>
            <a:r>
              <a:rPr lang="en-US" altLang="zh-CN" dirty="0"/>
              <a:t>1.1</a:t>
            </a:r>
            <a:r>
              <a:rPr lang="zh-CN" altLang="en-US" dirty="0"/>
              <a:t>的代码开始说起</a:t>
            </a:r>
          </a:p>
        </p:txBody>
      </p:sp>
      <p:sp>
        <p:nvSpPr>
          <p:cNvPr id="3" name="文本占位符 2"/>
          <p:cNvSpPr>
            <a:spLocks noGrp="1"/>
          </p:cNvSpPr>
          <p:nvPr>
            <p:ph type="body" idx="1"/>
          </p:nvPr>
        </p:nvSpPr>
        <p:spPr/>
        <p:txBody>
          <a:bodyPr/>
          <a:lstStyle/>
          <a:p>
            <a:r>
              <a:rPr lang="en-US" altLang="zh-CN" dirty="0"/>
              <a:t>——</a:t>
            </a:r>
            <a:r>
              <a:rPr lang="zh-CN" altLang="en-US" dirty="0"/>
              <a:t>逐步介绍</a:t>
            </a:r>
            <a:r>
              <a:rPr lang="en-US" altLang="zh-CN" dirty="0"/>
              <a:t>OpenGL</a:t>
            </a:r>
            <a:r>
              <a:rPr lang="zh-CN" altLang="en-US" dirty="0"/>
              <a:t>编程的流程</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473622"/>
            <a:ext cx="7453695" cy="5384378"/>
          </a:xfrm>
        </p:spPr>
        <p:txBody>
          <a:bodyPr/>
          <a:lstStyle/>
          <a:p>
            <a:pPr>
              <a:lnSpc>
                <a:spcPct val="120000"/>
              </a:lnSpc>
            </a:pPr>
            <a:r>
              <a:rPr lang="en-US" altLang="zh-CN" sz="2000" dirty="0">
                <a:latin typeface="Microsoft YaHei" panose="020B0503020204020204" pitchFamily="34" charset="-122"/>
                <a:ea typeface="Microsoft YaHei" panose="020B0503020204020204" pitchFamily="34" charset="-122"/>
              </a:rPr>
              <a:t>include </a:t>
            </a:r>
            <a:r>
              <a:rPr lang="zh-CN" altLang="en-US" sz="2000" dirty="0">
                <a:latin typeface="Microsoft YaHei" panose="020B0503020204020204" pitchFamily="34" charset="-122"/>
                <a:ea typeface="Microsoft YaHei" panose="020B0503020204020204" pitchFamily="34" charset="-122"/>
              </a:rPr>
              <a:t>文件夹</a:t>
            </a:r>
            <a:endParaRPr lang="en-US" altLang="zh-CN" sz="2000" dirty="0">
              <a:latin typeface="Microsoft YaHei" panose="020B0503020204020204" pitchFamily="34" charset="-122"/>
              <a:ea typeface="Microsoft YaHei" panose="020B0503020204020204" pitchFamily="34" charset="-122"/>
            </a:endParaRPr>
          </a:p>
          <a:p>
            <a:pPr lvl="1">
              <a:lnSpc>
                <a:spcPct val="120000"/>
              </a:lnSpc>
            </a:pPr>
            <a:r>
              <a:rPr lang="en-US" altLang="zh-CN" dirty="0" err="1">
                <a:latin typeface="Microsoft YaHei" panose="020B0503020204020204" pitchFamily="34" charset="-122"/>
                <a:ea typeface="Microsoft YaHei" panose="020B0503020204020204" pitchFamily="34" charset="-122"/>
              </a:rPr>
              <a:t>Angel.h</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主要包含了 </a:t>
            </a:r>
            <a:r>
              <a:rPr lang="en-US" altLang="zh-CN" dirty="0">
                <a:latin typeface="Microsoft YaHei" panose="020B0503020204020204" pitchFamily="34" charset="-122"/>
                <a:ea typeface="Microsoft YaHei" panose="020B0503020204020204" pitchFamily="34" charset="-122"/>
              </a:rPr>
              <a:t>GLAD </a:t>
            </a:r>
            <a:r>
              <a:rPr lang="zh-CN" altLang="en-US" dirty="0">
                <a:latin typeface="Microsoft YaHei" panose="020B0503020204020204" pitchFamily="34" charset="-122"/>
                <a:ea typeface="Microsoft YaHei" panose="020B0503020204020204" pitchFamily="34" charset="-122"/>
              </a:rPr>
              <a:t>和 </a:t>
            </a:r>
            <a:r>
              <a:rPr lang="en-US" altLang="zh-CN" dirty="0">
                <a:latin typeface="Microsoft YaHei" panose="020B0503020204020204" pitchFamily="34" charset="-122"/>
                <a:ea typeface="Microsoft YaHei" panose="020B0503020204020204" pitchFamily="34" charset="-122"/>
              </a:rPr>
              <a:t>GlFW3 </a:t>
            </a:r>
            <a:r>
              <a:rPr lang="zh-CN" altLang="en-US" dirty="0">
                <a:latin typeface="Microsoft YaHei" panose="020B0503020204020204" pitchFamily="34" charset="-122"/>
                <a:ea typeface="Microsoft YaHei" panose="020B0503020204020204" pitchFamily="34" charset="-122"/>
              </a:rPr>
              <a:t>的头文件和简单的宏定义</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en-US" altLang="zh-CN" dirty="0" err="1">
                <a:latin typeface="Microsoft YaHei" panose="020B0503020204020204" pitchFamily="34" charset="-122"/>
                <a:ea typeface="Microsoft YaHei" panose="020B0503020204020204" pitchFamily="34" charset="-122"/>
              </a:rPr>
              <a:t>CheckError.h</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定义了输出错误信息的函数</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en-US" altLang="zh-CN" sz="2000" dirty="0">
                <a:latin typeface="Microsoft YaHei" panose="020B0503020204020204" pitchFamily="34" charset="-122"/>
                <a:ea typeface="Microsoft YaHei" panose="020B0503020204020204" pitchFamily="34" charset="-122"/>
              </a:rPr>
              <a:t>shaders </a:t>
            </a:r>
            <a:r>
              <a:rPr lang="zh-CN" altLang="en-US" sz="2000" dirty="0">
                <a:latin typeface="Microsoft YaHei" panose="020B0503020204020204" pitchFamily="34" charset="-122"/>
                <a:ea typeface="Microsoft YaHei" panose="020B0503020204020204" pitchFamily="34" charset="-122"/>
              </a:rPr>
              <a:t>文件夹</a:t>
            </a:r>
            <a:r>
              <a:rPr lang="zh-CN" altLang="en-US"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vshader</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与 </a:t>
            </a:r>
            <a:r>
              <a:rPr lang="en-US" altLang="zh-CN" dirty="0" err="1">
                <a:latin typeface="Microsoft YaHei" panose="020B0503020204020204" pitchFamily="34" charset="-122"/>
                <a:ea typeface="Microsoft YaHei" panose="020B0503020204020204" pitchFamily="34" charset="-122"/>
              </a:rPr>
              <a:t>fshader</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分别是用 </a:t>
            </a:r>
            <a:r>
              <a:rPr lang="en-US" altLang="zh-CN" dirty="0">
                <a:latin typeface="Microsoft YaHei" panose="020B0503020204020204" pitchFamily="34" charset="-122"/>
                <a:ea typeface="Microsoft YaHei" panose="020B0503020204020204" pitchFamily="34" charset="-122"/>
              </a:rPr>
              <a:t>GLSL </a:t>
            </a:r>
            <a:r>
              <a:rPr lang="zh-CN" altLang="en-US" dirty="0">
                <a:latin typeface="Microsoft YaHei" panose="020B0503020204020204" pitchFamily="34" charset="-122"/>
                <a:ea typeface="Microsoft YaHei" panose="020B0503020204020204" pitchFamily="34" charset="-122"/>
              </a:rPr>
              <a:t>编写的顶点着色器和片元着色器，程序中通过 </a:t>
            </a:r>
            <a:r>
              <a:rPr lang="en-US" altLang="zh-CN" dirty="0" err="1">
                <a:latin typeface="Microsoft YaHei" panose="020B0503020204020204" pitchFamily="34" charset="-122"/>
                <a:ea typeface="Microsoft YaHei" panose="020B0503020204020204" pitchFamily="34" charset="-122"/>
              </a:rPr>
              <a:t>InitShader</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函数加载。</a:t>
            </a:r>
          </a:p>
          <a:p>
            <a:pPr>
              <a:lnSpc>
                <a:spcPct val="120000"/>
              </a:lnSpc>
            </a:pPr>
            <a:r>
              <a:rPr lang="en-US" altLang="zh-CN" sz="2000" dirty="0">
                <a:latin typeface="Microsoft YaHei" panose="020B0503020204020204" pitchFamily="34" charset="-122"/>
                <a:ea typeface="Microsoft YaHei" panose="020B0503020204020204" pitchFamily="34" charset="-122"/>
              </a:rPr>
              <a:t>Initshader.cpp</a:t>
            </a:r>
            <a:r>
              <a:rPr lang="zh-CN" altLang="en-US" sz="2000"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实现了 </a:t>
            </a:r>
            <a:r>
              <a:rPr lang="en-US" altLang="zh-CN" dirty="0" err="1">
                <a:latin typeface="Microsoft YaHei" panose="020B0503020204020204" pitchFamily="34" charset="-122"/>
                <a:ea typeface="Microsoft YaHei" panose="020B0503020204020204" pitchFamily="34" charset="-122"/>
              </a:rPr>
              <a:t>InitShader</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函数，是为着色器进入 </a:t>
            </a:r>
            <a:r>
              <a:rPr lang="en-US" altLang="zh-CN" dirty="0">
                <a:latin typeface="Microsoft YaHei" panose="020B0503020204020204" pitchFamily="34" charset="-122"/>
                <a:ea typeface="Microsoft YaHei" panose="020B0503020204020204" pitchFamily="34" charset="-122"/>
              </a:rPr>
              <a:t>GPU </a:t>
            </a:r>
            <a:r>
              <a:rPr lang="zh-CN" altLang="en-US" dirty="0">
                <a:latin typeface="Microsoft YaHei" panose="020B0503020204020204" pitchFamily="34" charset="-122"/>
                <a:ea typeface="Microsoft YaHei" panose="020B0503020204020204" pitchFamily="34" charset="-122"/>
              </a:rPr>
              <a:t>的操作专门实现的函数。</a:t>
            </a:r>
          </a:p>
          <a:p>
            <a:pPr>
              <a:lnSpc>
                <a:spcPct val="120000"/>
              </a:lnSpc>
            </a:pPr>
            <a:r>
              <a:rPr lang="en-US" altLang="zh-CN" sz="2000" dirty="0">
                <a:latin typeface="Microsoft YaHei" panose="020B0503020204020204" pitchFamily="34" charset="-122"/>
                <a:ea typeface="Microsoft YaHei" panose="020B0503020204020204" pitchFamily="34" charset="-122"/>
              </a:rPr>
              <a:t>main.cpp</a:t>
            </a:r>
            <a:r>
              <a:rPr lang="zh-CN" altLang="en-US" sz="2000"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项目中的主要逻辑实现文件，包含初始化、绘制、响应控制等功能实现。</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en-US" altLang="zh-CN" dirty="0" err="1">
                <a:latin typeface="Microsoft YaHei" panose="020B0503020204020204" pitchFamily="34" charset="-122"/>
                <a:ea typeface="Microsoft YaHei" panose="020B0503020204020204" pitchFamily="34" charset="-122"/>
              </a:rPr>
              <a:t>CMakeLists</a:t>
            </a:r>
            <a:r>
              <a:rPr lang="zh-CN" altLang="en-US" dirty="0">
                <a:latin typeface="Microsoft YaHei" panose="020B0503020204020204" pitchFamily="34" charset="-122"/>
                <a:ea typeface="Microsoft YaHei" panose="020B0503020204020204" pitchFamily="34" charset="-122"/>
              </a:rPr>
              <a:t>：是指导</a:t>
            </a:r>
            <a:r>
              <a:rPr lang="en-US" altLang="zh-CN" dirty="0" err="1">
                <a:latin typeface="Microsoft YaHei" panose="020B0503020204020204" pitchFamily="34" charset="-122"/>
                <a:ea typeface="Microsoft YaHei" panose="020B0503020204020204" pitchFamily="34" charset="-122"/>
              </a:rPr>
              <a:t>CMake</a:t>
            </a:r>
            <a:r>
              <a:rPr lang="zh-CN" altLang="en-US" dirty="0">
                <a:latin typeface="Microsoft YaHei" panose="020B0503020204020204" pitchFamily="34" charset="-122"/>
                <a:ea typeface="Microsoft YaHei" panose="020B0503020204020204" pitchFamily="34" charset="-122"/>
              </a:rPr>
              <a:t>生成项目的描述文件， 描述了项目的生成过程，包括基本配置、生成目标、链接库等等。</a:t>
            </a:r>
          </a:p>
        </p:txBody>
      </p:sp>
      <p:sp>
        <p:nvSpPr>
          <p:cNvPr id="3" name="标题 2"/>
          <p:cNvSpPr>
            <a:spLocks noGrp="1"/>
          </p:cNvSpPr>
          <p:nvPr>
            <p:ph type="title"/>
          </p:nvPr>
        </p:nvSpPr>
        <p:spPr/>
        <p:txBody>
          <a:bodyPr/>
          <a:lstStyle/>
          <a:p>
            <a:r>
              <a:rPr lang="zh-CN" altLang="en-US" dirty="0"/>
              <a:t>文件夹结构</a:t>
            </a:r>
          </a:p>
        </p:txBody>
      </p:sp>
      <p:pic>
        <p:nvPicPr>
          <p:cNvPr id="5" name="图片 4"/>
          <p:cNvPicPr>
            <a:picLocks noChangeAspect="1"/>
          </p:cNvPicPr>
          <p:nvPr/>
        </p:nvPicPr>
        <p:blipFill>
          <a:blip r:embed="rId2"/>
          <a:stretch>
            <a:fillRect/>
          </a:stretch>
        </p:blipFill>
        <p:spPr>
          <a:xfrm>
            <a:off x="8424781" y="929718"/>
            <a:ext cx="3007266" cy="49985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473622"/>
            <a:ext cx="10515600" cy="4703341"/>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程序主体由 </a:t>
            </a: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display()</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main() </a:t>
            </a:r>
            <a:r>
              <a:rPr lang="zh-CN" altLang="en-US" dirty="0">
                <a:latin typeface="Microsoft YaHei" panose="020B0503020204020204" pitchFamily="34" charset="-122"/>
                <a:ea typeface="Microsoft YaHei" panose="020B0503020204020204" pitchFamily="34" charset="-122"/>
              </a:rPr>
              <a:t>这三个函数组成。</a:t>
            </a:r>
          </a:p>
          <a:p>
            <a:pPr>
              <a:lnSpc>
                <a:spcPct val="120000"/>
              </a:lnSpc>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函数负责设置程序中需要用到的数据。</a:t>
            </a:r>
          </a:p>
          <a:p>
            <a:pPr>
              <a:lnSpc>
                <a:spcPct val="120000"/>
              </a:lnSpc>
            </a:pPr>
            <a:r>
              <a:rPr lang="en-US" altLang="zh-CN" dirty="0">
                <a:latin typeface="Microsoft YaHei" panose="020B0503020204020204" pitchFamily="34" charset="-122"/>
                <a:ea typeface="Microsoft YaHei" panose="020B0503020204020204" pitchFamily="34" charset="-122"/>
              </a:rPr>
              <a:t>display() </a:t>
            </a:r>
            <a:r>
              <a:rPr lang="zh-CN" altLang="en-US" dirty="0">
                <a:latin typeface="Microsoft YaHei" panose="020B0503020204020204" pitchFamily="34" charset="-122"/>
                <a:ea typeface="Microsoft YaHei" panose="020B0503020204020204" pitchFamily="34" charset="-122"/>
              </a:rPr>
              <a:t>函数真正执行了渲染的工作。</a:t>
            </a:r>
          </a:p>
          <a:p>
            <a:pPr>
              <a:lnSpc>
                <a:spcPct val="120000"/>
              </a:lnSpc>
            </a:pPr>
            <a:r>
              <a:rPr lang="en-US" altLang="zh-CN" dirty="0">
                <a:latin typeface="Microsoft YaHei" panose="020B0503020204020204" pitchFamily="34" charset="-122"/>
                <a:ea typeface="Microsoft YaHei" panose="020B0503020204020204" pitchFamily="34" charset="-122"/>
              </a:rPr>
              <a:t>main() </a:t>
            </a:r>
            <a:r>
              <a:rPr lang="zh-CN" altLang="en-US" dirty="0">
                <a:latin typeface="Microsoft YaHei" panose="020B0503020204020204" pitchFamily="34" charset="-122"/>
                <a:ea typeface="Microsoft YaHei" panose="020B0503020204020204" pitchFamily="34" charset="-122"/>
              </a:rPr>
              <a:t>函数执行了创建窗口、调用 </a:t>
            </a: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以及最终进入时间循环体系的一系列繁重工作。</a:t>
            </a:r>
          </a:p>
          <a:p>
            <a:pPr>
              <a:lnSpc>
                <a:spcPct val="120000"/>
              </a:lnSpc>
            </a:pPr>
            <a:endParaRPr lang="zh-CN" altLang="en-US"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r>
              <a:rPr lang="en-US" altLang="zh-CN" dirty="0"/>
              <a:t>main.cpp</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473622"/>
            <a:ext cx="10515600" cy="4703341"/>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因为</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是一个跨平台的</a:t>
            </a:r>
            <a:r>
              <a:rPr lang="en-US" altLang="zh-CN" dirty="0">
                <a:latin typeface="Microsoft YaHei" panose="020B0503020204020204" pitchFamily="34" charset="-122"/>
                <a:ea typeface="Microsoft YaHei" panose="020B0503020204020204" pitchFamily="34" charset="-122"/>
              </a:rPr>
              <a:t>API</a:t>
            </a:r>
            <a:r>
              <a:rPr lang="zh-CN" altLang="en-US" dirty="0">
                <a:latin typeface="Microsoft YaHei" panose="020B0503020204020204" pitchFamily="34" charset="-122"/>
                <a:ea typeface="Microsoft YaHei" panose="020B0503020204020204" pitchFamily="34" charset="-122"/>
              </a:rPr>
              <a:t>，数据类型的大小会随使用的编程语言以及处理器（</a:t>
            </a:r>
            <a:r>
              <a:rPr lang="en-US" altLang="zh-CN" dirty="0">
                <a:latin typeface="Microsoft YaHei" panose="020B0503020204020204" pitchFamily="34" charset="-122"/>
                <a:ea typeface="Microsoft YaHei" panose="020B0503020204020204" pitchFamily="34" charset="-122"/>
              </a:rPr>
              <a:t>64</a:t>
            </a:r>
            <a:r>
              <a:rPr lang="zh-CN" altLang="en-US" dirty="0">
                <a:latin typeface="Microsoft YaHei" panose="020B0503020204020204" pitchFamily="34" charset="-122"/>
                <a:ea typeface="Microsoft YaHei" panose="020B0503020204020204" pitchFamily="34" charset="-122"/>
              </a:rPr>
              <a:t>位，</a:t>
            </a:r>
            <a:r>
              <a:rPr lang="en-US" altLang="zh-CN" dirty="0">
                <a:latin typeface="Microsoft YaHei" panose="020B0503020204020204" pitchFamily="34" charset="-122"/>
                <a:ea typeface="Microsoft YaHei" panose="020B0503020204020204" pitchFamily="34" charset="-122"/>
              </a:rPr>
              <a:t>32</a:t>
            </a:r>
            <a:r>
              <a:rPr lang="zh-CN" altLang="en-US" dirty="0">
                <a:latin typeface="Microsoft YaHei" panose="020B0503020204020204" pitchFamily="34" charset="-122"/>
                <a:ea typeface="Microsoft YaHei" panose="020B0503020204020204" pitchFamily="34" charset="-122"/>
              </a:rPr>
              <a:t>位，</a:t>
            </a:r>
            <a:r>
              <a:rPr lang="en-US" altLang="zh-CN" dirty="0">
                <a:latin typeface="Microsoft YaHei" panose="020B0503020204020204" pitchFamily="34" charset="-122"/>
                <a:ea typeface="Microsoft YaHei" panose="020B0503020204020204" pitchFamily="34" charset="-122"/>
              </a:rPr>
              <a:t>16</a:t>
            </a:r>
            <a:r>
              <a:rPr lang="zh-CN" altLang="en-US" dirty="0">
                <a:latin typeface="Microsoft YaHei" panose="020B0503020204020204" pitchFamily="34" charset="-122"/>
                <a:ea typeface="Microsoft YaHei" panose="020B0503020204020204" pitchFamily="34" charset="-122"/>
              </a:rPr>
              <a:t>位）等的不同而不同，所以</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定义了自己的数据类型。当传递数据到</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时，出于规范和效率考虑，建议使用这些</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的数据类型，从而保证传递数据的尺寸和精度正确</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它们的命名也很简单，与</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语言的基础数据类型都有对应，这些类型关键字都由</a:t>
            </a:r>
            <a:r>
              <a:rPr lang="en-US" altLang="zh-CN" dirty="0">
                <a:latin typeface="Microsoft YaHei" panose="020B0503020204020204" pitchFamily="34" charset="-122"/>
                <a:ea typeface="Microsoft YaHei" panose="020B0503020204020204" pitchFamily="34" charset="-122"/>
              </a:rPr>
              <a:t>GL</a:t>
            </a:r>
            <a:r>
              <a:rPr lang="zh-CN" altLang="en-US" dirty="0">
                <a:latin typeface="Microsoft YaHei" panose="020B0503020204020204" pitchFamily="34" charset="-122"/>
                <a:ea typeface="Microsoft YaHei" panose="020B0503020204020204" pitchFamily="34" charset="-122"/>
              </a:rPr>
              <a:t>开头</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比如</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en-US" altLang="zh-CN" dirty="0" err="1">
                <a:latin typeface="Microsoft YaHei" panose="020B0503020204020204" pitchFamily="34" charset="-122"/>
                <a:ea typeface="Microsoft YaHei" panose="020B0503020204020204" pitchFamily="34" charset="-122"/>
              </a:rPr>
              <a:t>GLint</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有符号四字节整型，对应</a:t>
            </a:r>
            <a:r>
              <a:rPr lang="en-US" altLang="zh-CN" dirty="0">
                <a:latin typeface="Microsoft YaHei" panose="020B0503020204020204" pitchFamily="34" charset="-122"/>
                <a:ea typeface="Microsoft YaHei" panose="020B0503020204020204" pitchFamily="34" charset="-122"/>
              </a:rPr>
              <a:t>int</a:t>
            </a:r>
          </a:p>
          <a:p>
            <a:pPr lvl="1">
              <a:lnSpc>
                <a:spcPct val="120000"/>
              </a:lnSpc>
            </a:pPr>
            <a:r>
              <a:rPr lang="en-US" altLang="zh-CN" dirty="0" err="1">
                <a:latin typeface="Microsoft YaHei" panose="020B0503020204020204" pitchFamily="34" charset="-122"/>
                <a:ea typeface="Microsoft YaHei" panose="020B0503020204020204" pitchFamily="34" charset="-122"/>
              </a:rPr>
              <a:t>GLuint</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无符号四字节整型，对应 </a:t>
            </a:r>
            <a:r>
              <a:rPr lang="en-US" altLang="zh-CN" dirty="0">
                <a:latin typeface="Microsoft YaHei" panose="020B0503020204020204" pitchFamily="34" charset="-122"/>
                <a:ea typeface="Microsoft YaHei" panose="020B0503020204020204" pitchFamily="34" charset="-122"/>
              </a:rPr>
              <a:t>unsigned int</a:t>
            </a:r>
          </a:p>
          <a:p>
            <a:pPr lvl="1">
              <a:lnSpc>
                <a:spcPct val="120000"/>
              </a:lnSpc>
            </a:pPr>
            <a:r>
              <a:rPr lang="en-US" altLang="zh-CN" dirty="0" err="1">
                <a:latin typeface="Microsoft YaHei" panose="020B0503020204020204" pitchFamily="34" charset="-122"/>
                <a:ea typeface="Microsoft YaHei" panose="020B0503020204020204" pitchFamily="34" charset="-122"/>
              </a:rPr>
              <a:t>GLfloat</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四字节浮点数，对应 </a:t>
            </a:r>
            <a:r>
              <a:rPr lang="en-US" altLang="zh-CN" dirty="0">
                <a:latin typeface="Microsoft YaHei" panose="020B0503020204020204" pitchFamily="34" charset="-122"/>
                <a:ea typeface="Microsoft YaHei" panose="020B0503020204020204" pitchFamily="34" charset="-122"/>
              </a:rPr>
              <a:t>float</a:t>
            </a:r>
          </a:p>
          <a:p>
            <a:pPr>
              <a:lnSpc>
                <a:spcPct val="120000"/>
              </a:lnSpc>
            </a:pPr>
            <a:r>
              <a:rPr lang="zh-CN" altLang="en-US" dirty="0">
                <a:latin typeface="Microsoft YaHei" panose="020B0503020204020204" pitchFamily="34" charset="-122"/>
                <a:ea typeface="Microsoft YaHei" panose="020B0503020204020204" pitchFamily="34" charset="-122"/>
              </a:rPr>
              <a:t>在定义各种变量的时候，你可以直接用</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语言的数据类型，也可以使用</a:t>
            </a:r>
            <a:r>
              <a:rPr lang="en-US" altLang="zh-CN" dirty="0">
                <a:latin typeface="Microsoft YaHei" panose="020B0503020204020204" pitchFamily="34" charset="-122"/>
                <a:ea typeface="Microsoft YaHei" panose="020B0503020204020204" pitchFamily="34" charset="-122"/>
              </a:rPr>
              <a:t>GL</a:t>
            </a:r>
            <a:r>
              <a:rPr lang="zh-CN" altLang="en-US" dirty="0">
                <a:latin typeface="Microsoft YaHei" panose="020B0503020204020204" pitchFamily="34" charset="-122"/>
                <a:ea typeface="Microsoft YaHei" panose="020B0503020204020204" pitchFamily="34" charset="-122"/>
              </a:rPr>
              <a:t>数据类型</a:t>
            </a:r>
            <a:endParaRPr lang="en-US" altLang="zh-CN" dirty="0">
              <a:latin typeface="Microsoft YaHei" panose="020B0503020204020204" pitchFamily="34" charset="-122"/>
              <a:ea typeface="Microsoft YaHei" panose="020B0503020204020204" pitchFamily="34" charset="-122"/>
            </a:endParaRPr>
          </a:p>
          <a:p>
            <a:pPr marL="0" indent="0">
              <a:lnSpc>
                <a:spcPct val="120000"/>
              </a:lnSpc>
              <a:buNone/>
            </a:pPr>
            <a:endParaRPr lang="zh-CN" altLang="en-US"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r>
              <a:rPr lang="en-US" altLang="zh-CN" dirty="0"/>
              <a:t>OpenGL</a:t>
            </a:r>
            <a:r>
              <a:rPr lang="zh-CN" altLang="en-US" dirty="0"/>
              <a:t>数据类型</a:t>
            </a:r>
          </a:p>
        </p:txBody>
      </p:sp>
      <p:pic>
        <p:nvPicPr>
          <p:cNvPr id="5" name="图片 4"/>
          <p:cNvPicPr>
            <a:picLocks noChangeAspect="1"/>
          </p:cNvPicPr>
          <p:nvPr/>
        </p:nvPicPr>
        <p:blipFill>
          <a:blip r:embed="rId2"/>
          <a:stretch>
            <a:fillRect/>
          </a:stretch>
        </p:blipFill>
        <p:spPr>
          <a:xfrm>
            <a:off x="5599704" y="5684414"/>
            <a:ext cx="1933208" cy="792586"/>
          </a:xfrm>
          <a:prstGeom prst="rect">
            <a:avLst/>
          </a:prstGeom>
        </p:spPr>
      </p:pic>
      <p:sp>
        <p:nvSpPr>
          <p:cNvPr id="7" name="文本框 6"/>
          <p:cNvSpPr txBox="1"/>
          <p:nvPr/>
        </p:nvSpPr>
        <p:spPr>
          <a:xfrm>
            <a:off x="5619750" y="5761354"/>
            <a:ext cx="1343025" cy="646331"/>
          </a:xfrm>
          <a:prstGeom prst="rect">
            <a:avLst/>
          </a:prstGeom>
          <a:noFill/>
        </p:spPr>
        <p:txBody>
          <a:bodyPr wrap="square">
            <a:spAutoFit/>
          </a:bodyPr>
          <a:lstStyle/>
          <a:p>
            <a:r>
              <a:rPr lang="en-US" altLang="zh-CN" sz="1200" b="0" dirty="0">
                <a:solidFill>
                  <a:srgbClr val="569CD6"/>
                </a:solidFill>
                <a:effectLst/>
                <a:latin typeface="Consolas,  Courier New"/>
              </a:rPr>
              <a:t>int</a:t>
            </a:r>
            <a:r>
              <a:rPr lang="en-US" altLang="zh-CN" sz="1200" b="0" dirty="0">
                <a:solidFill>
                  <a:srgbClr val="D4D4D4"/>
                </a:solidFill>
                <a:effectLst/>
                <a:latin typeface="Consolas,  Courier New"/>
              </a:rPr>
              <a:t> </a:t>
            </a:r>
            <a:r>
              <a:rPr lang="en-US" altLang="zh-CN" sz="1200" dirty="0">
                <a:solidFill>
                  <a:srgbClr val="D4D4D4"/>
                </a:solidFill>
                <a:latin typeface="Consolas,  Courier New"/>
              </a:rPr>
              <a:t>a = 1;</a:t>
            </a:r>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a:t>
            </a:r>
            <a:r>
              <a:rPr lang="zh-CN" altLang="en-US" sz="1200" dirty="0">
                <a:solidFill>
                  <a:srgbClr val="6A9955"/>
                </a:solidFill>
                <a:latin typeface="Consolas,  Courier New"/>
              </a:rPr>
              <a:t>可以写成：</a:t>
            </a:r>
            <a:endParaRPr lang="zh-CN" altLang="en-US" sz="1200" b="0" dirty="0">
              <a:solidFill>
                <a:srgbClr val="D4D4D4"/>
              </a:solidFill>
              <a:effectLst/>
              <a:latin typeface="Consolas,  Courier New"/>
            </a:endParaRPr>
          </a:p>
          <a:p>
            <a:r>
              <a:rPr lang="en-US" altLang="zh-CN" sz="1200" b="0" dirty="0" err="1">
                <a:solidFill>
                  <a:srgbClr val="569CD6"/>
                </a:solidFill>
                <a:effectLst/>
                <a:latin typeface="Consolas,  Courier New"/>
              </a:rPr>
              <a:t>GLint</a:t>
            </a:r>
            <a:r>
              <a:rPr lang="en-US" altLang="zh-CN" sz="1200" b="0" dirty="0">
                <a:solidFill>
                  <a:srgbClr val="D4D4D4"/>
                </a:solidFill>
                <a:effectLst/>
                <a:latin typeface="Consolas,  Courier New"/>
              </a:rPr>
              <a:t> a = 1</a:t>
            </a:r>
            <a:r>
              <a:rPr lang="en-US" altLang="zh-CN" sz="1200" dirty="0">
                <a:solidFill>
                  <a:srgbClr val="D4D4D4"/>
                </a:solidFill>
                <a:latin typeface="Consolas,  Courier New"/>
              </a:rPr>
              <a:t>;</a:t>
            </a:r>
            <a:endParaRPr lang="en-US" altLang="zh-CN" sz="1200" b="0" dirty="0">
              <a:solidFill>
                <a:srgbClr val="D4D4D4"/>
              </a:solidFill>
              <a:effectLst/>
              <a:latin typeface="Consolas,  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33950" cy="4703341"/>
          </a:xfrm>
        </p:spPr>
        <p:txBody>
          <a:bodyPr/>
          <a:lstStyle/>
          <a:p>
            <a:pPr marL="0" indent="0">
              <a:lnSpc>
                <a:spcPct val="120000"/>
              </a:lnSpc>
              <a:buNone/>
            </a:pPr>
            <a:r>
              <a:rPr lang="en-US" altLang="zh-CN" dirty="0">
                <a:latin typeface="Microsoft YaHei" panose="020B0503020204020204" pitchFamily="34" charset="-122"/>
                <a:ea typeface="Microsoft YaHei" panose="020B0503020204020204" pitchFamily="34" charset="-122"/>
              </a:rPr>
              <a:t>main()</a:t>
            </a:r>
          </a:p>
          <a:p>
            <a:pPr>
              <a:lnSpc>
                <a:spcPct val="120000"/>
              </a:lnSpc>
            </a:pPr>
            <a:r>
              <a:rPr lang="zh-CN" altLang="en-US" dirty="0">
                <a:latin typeface="Microsoft YaHei" panose="020B0503020204020204" pitchFamily="34" charset="-122"/>
                <a:ea typeface="Microsoft YaHei" panose="020B0503020204020204" pitchFamily="34" charset="-122"/>
              </a:rPr>
              <a:t>使用</a:t>
            </a:r>
            <a:r>
              <a:rPr lang="en-US" altLang="zh-CN" dirty="0">
                <a:latin typeface="Microsoft YaHei" panose="020B0503020204020204" pitchFamily="34" charset="-122"/>
                <a:ea typeface="Microsoft YaHei" panose="020B0503020204020204" pitchFamily="34" charset="-122"/>
              </a:rPr>
              <a:t>GLFW</a:t>
            </a:r>
            <a:r>
              <a:rPr lang="zh-CN" altLang="en-US" dirty="0">
                <a:latin typeface="Microsoft YaHei" panose="020B0503020204020204" pitchFamily="34" charset="-122"/>
                <a:ea typeface="Microsoft YaHei" panose="020B0503020204020204" pitchFamily="34" charset="-122"/>
              </a:rPr>
              <a:t>库内的函数，进行环境初始化，设置窗口属性。</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初始化</a:t>
            </a:r>
            <a:r>
              <a:rPr lang="en-US" altLang="zh-CN" dirty="0">
                <a:latin typeface="Microsoft YaHei" panose="020B0503020204020204" pitchFamily="34" charset="-122"/>
                <a:ea typeface="Microsoft YaHei" panose="020B0503020204020204" pitchFamily="34" charset="-122"/>
              </a:rPr>
              <a:t>GLAD .</a:t>
            </a:r>
          </a:p>
          <a:p>
            <a:pPr>
              <a:lnSpc>
                <a:spcPct val="120000"/>
              </a:lnSpc>
            </a:pPr>
            <a:r>
              <a:rPr lang="zh-CN" altLang="en-US" dirty="0">
                <a:latin typeface="Microsoft YaHei" panose="020B0503020204020204" pitchFamily="34" charset="-122"/>
                <a:ea typeface="Microsoft YaHei" panose="020B0503020204020204" pitchFamily="34" charset="-122"/>
              </a:rPr>
              <a:t>调用</a:t>
            </a: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，初始化绘制需要的数据。</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将设置</a:t>
            </a:r>
            <a:r>
              <a:rPr lang="en-US" altLang="zh-CN" dirty="0">
                <a:latin typeface="Microsoft YaHei" panose="020B0503020204020204" pitchFamily="34" charset="-122"/>
                <a:ea typeface="Microsoft YaHei" panose="020B0503020204020204" pitchFamily="34" charset="-122"/>
              </a:rPr>
              <a:t>while</a:t>
            </a:r>
            <a:r>
              <a:rPr lang="zh-CN" altLang="en-US" dirty="0">
                <a:latin typeface="Microsoft YaHei" panose="020B0503020204020204" pitchFamily="34" charset="-122"/>
                <a:ea typeface="Microsoft YaHei" panose="020B0503020204020204" pitchFamily="34" charset="-122"/>
              </a:rPr>
              <a:t>循环，在窗口关闭之前重复调用</a:t>
            </a:r>
            <a:r>
              <a:rPr lang="en-US" altLang="zh-CN" dirty="0">
                <a:latin typeface="Microsoft YaHei" panose="020B0503020204020204" pitchFamily="34" charset="-122"/>
                <a:ea typeface="Microsoft YaHei" panose="020B0503020204020204" pitchFamily="34" charset="-122"/>
              </a:rPr>
              <a:t>display()</a:t>
            </a:r>
            <a:r>
              <a:rPr lang="zh-CN" altLang="en-US" dirty="0">
                <a:latin typeface="Microsoft YaHei" panose="020B0503020204020204" pitchFamily="34" charset="-122"/>
                <a:ea typeface="Microsoft YaHei" panose="020B0503020204020204" pitchFamily="34" charset="-122"/>
              </a:rPr>
              <a:t>函数，交换颜色缓冲， 并检查触发事件。</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这里的代码是初始化环境的基本流程，后续也不会进行太大修改。</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zh-CN" altLang="en-US"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3"/>
          <a:stretch>
            <a:fillRect/>
          </a:stretch>
        </p:blipFill>
        <p:spPr>
          <a:xfrm>
            <a:off x="6502773" y="-1"/>
            <a:ext cx="4958603"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33950" cy="4703341"/>
          </a:xfrm>
        </p:spPr>
        <p:txBody>
          <a:bodyPr/>
          <a:lstStyle/>
          <a:p>
            <a:pPr marL="0" indent="0">
              <a:lnSpc>
                <a:spcPct val="120000"/>
              </a:lnSpc>
              <a:buNone/>
            </a:pPr>
            <a:r>
              <a:rPr lang="en-US" altLang="zh-CN" dirty="0">
                <a:latin typeface="Microsoft YaHei" panose="020B0503020204020204" pitchFamily="34" charset="-122"/>
                <a:ea typeface="Microsoft YaHei" panose="020B0503020204020204" pitchFamily="34" charset="-122"/>
              </a:rPr>
              <a:t>main()</a:t>
            </a:r>
          </a:p>
          <a:p>
            <a:pPr>
              <a:lnSpc>
                <a:spcPct val="120000"/>
              </a:lnSpc>
            </a:pPr>
            <a:r>
              <a:rPr lang="zh-CN" altLang="en-US" dirty="0">
                <a:latin typeface="Microsoft YaHei" panose="020B0503020204020204" pitchFamily="34" charset="-122"/>
                <a:ea typeface="Microsoft YaHei" panose="020B0503020204020204" pitchFamily="34" charset="-122"/>
              </a:rPr>
              <a:t>这里会使用到一些以</a:t>
            </a:r>
            <a:r>
              <a:rPr lang="en-US" altLang="zh-CN" dirty="0" err="1">
                <a:latin typeface="Microsoft YaHei" panose="020B0503020204020204" pitchFamily="34" charset="-122"/>
                <a:ea typeface="Microsoft YaHei" panose="020B0503020204020204" pitchFamily="34" charset="-122"/>
              </a:rPr>
              <a:t>gl</a:t>
            </a:r>
            <a:r>
              <a:rPr lang="zh-CN" altLang="en-US" dirty="0">
                <a:latin typeface="Microsoft YaHei" panose="020B0503020204020204" pitchFamily="34" charset="-122"/>
                <a:ea typeface="Microsoft YaHei" panose="020B0503020204020204" pitchFamily="34" charset="-122"/>
              </a:rPr>
              <a:t>开头的函数，这些会是来自第三方库</a:t>
            </a:r>
            <a:r>
              <a:rPr lang="en-US" altLang="zh-CN" dirty="0">
                <a:latin typeface="Microsoft YaHei" panose="020B0503020204020204" pitchFamily="34" charset="-122"/>
                <a:ea typeface="Microsoft YaHei" panose="020B0503020204020204" pitchFamily="34" charset="-122"/>
              </a:rPr>
              <a:t>GLAD</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GLFW</a:t>
            </a:r>
            <a:r>
              <a:rPr lang="zh-CN" altLang="en-US" dirty="0">
                <a:latin typeface="Microsoft YaHei" panose="020B0503020204020204" pitchFamily="34" charset="-122"/>
                <a:ea typeface="Microsoft YaHei" panose="020B0503020204020204" pitchFamily="34" charset="-122"/>
              </a:rPr>
              <a:t>的函数，这些函数的作用是快速完成一些简单的功能，并保证</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程序可以运行在不同的操作系统上</a:t>
            </a:r>
          </a:p>
        </p:txBody>
      </p:sp>
      <p:pic>
        <p:nvPicPr>
          <p:cNvPr id="6" name="图片 5"/>
          <p:cNvPicPr>
            <a:picLocks noChangeAspect="1"/>
          </p:cNvPicPr>
          <p:nvPr/>
        </p:nvPicPr>
        <p:blipFill>
          <a:blip r:embed="rId3"/>
          <a:stretch>
            <a:fillRect/>
          </a:stretch>
        </p:blipFill>
        <p:spPr>
          <a:xfrm>
            <a:off x="6502773" y="-1"/>
            <a:ext cx="4958603"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实验</a:t>
            </a:r>
            <a:r>
              <a:rPr lang="en-US" altLang="zh-CN" dirty="0"/>
              <a:t>1.1</a:t>
            </a:r>
            <a:r>
              <a:rPr lang="zh-CN" altLang="en-US" dirty="0"/>
              <a:t>回顾</a:t>
            </a:r>
          </a:p>
        </p:txBody>
      </p:sp>
      <p:pic>
        <p:nvPicPr>
          <p:cNvPr id="4" name="Picture 2" descr="OpenGL.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2" y="2018923"/>
            <a:ext cx="1582256" cy="69763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75428" y="3459719"/>
            <a:ext cx="2649774" cy="879087"/>
          </a:xfrm>
          <a:prstGeom prst="rect">
            <a:avLst/>
          </a:prstGeom>
          <a:noFill/>
        </p:spPr>
        <p:txBody>
          <a:bodyPr wrap="square">
            <a:spAutoFit/>
          </a:bodyPr>
          <a:lstStyle/>
          <a:p>
            <a:pPr algn="ctr">
              <a:lnSpc>
                <a:spcPct val="150000"/>
              </a:lnSpc>
            </a:pPr>
            <a:r>
              <a:rPr lang="zh-CN" altLang="en-US" dirty="0">
                <a:latin typeface="Microsoft YaHei" panose="020B0503020204020204" pitchFamily="34" charset="-122"/>
                <a:ea typeface="Microsoft YaHei" panose="020B0503020204020204" pitchFamily="34" charset="-122"/>
              </a:rPr>
              <a:t>组织维护和设计</a:t>
            </a:r>
            <a:endParaRPr lang="en-US" altLang="zh-CN" dirty="0">
              <a:latin typeface="Microsoft YaHei" panose="020B0503020204020204" pitchFamily="34" charset="-122"/>
              <a:ea typeface="Microsoft YaHei" panose="020B0503020204020204" pitchFamily="34" charset="-122"/>
            </a:endParaRPr>
          </a:p>
          <a:p>
            <a:pPr algn="ctr">
              <a:lnSpc>
                <a:spcPct val="150000"/>
              </a:lnSpc>
            </a:pP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的规范</a:t>
            </a:r>
            <a:endParaRPr lang="zh-CN" altLang="en-US" dirty="0"/>
          </a:p>
        </p:txBody>
      </p:sp>
      <p:sp>
        <p:nvSpPr>
          <p:cNvPr id="6" name="文本框 5"/>
          <p:cNvSpPr txBox="1"/>
          <p:nvPr/>
        </p:nvSpPr>
        <p:spPr>
          <a:xfrm>
            <a:off x="2997285" y="3459719"/>
            <a:ext cx="1954204" cy="879087"/>
          </a:xfrm>
          <a:prstGeom prst="rect">
            <a:avLst/>
          </a:prstGeom>
          <a:noFill/>
        </p:spPr>
        <p:txBody>
          <a:bodyPr wrap="square">
            <a:spAutoFit/>
          </a:bodyPr>
          <a:lstStyle/>
          <a:p>
            <a:pPr algn="ctr">
              <a:lnSpc>
                <a:spcPct val="150000"/>
              </a:lnSpc>
            </a:pPr>
            <a:r>
              <a:rPr lang="zh-CN" altLang="en-US" dirty="0">
                <a:latin typeface="Microsoft YaHei" panose="020B0503020204020204" pitchFamily="34" charset="-122"/>
                <a:ea typeface="Microsoft YaHei" panose="020B0503020204020204" pitchFamily="34" charset="-122"/>
              </a:rPr>
              <a:t>显卡厂商在显卡驱动中实现</a:t>
            </a:r>
            <a:r>
              <a:rPr lang="en-US" altLang="zh-CN" dirty="0">
                <a:latin typeface="Microsoft YaHei" panose="020B0503020204020204" pitchFamily="34" charset="-122"/>
                <a:ea typeface="Microsoft YaHei" panose="020B0503020204020204" pitchFamily="34" charset="-122"/>
              </a:rPr>
              <a:t>API</a:t>
            </a:r>
            <a:endParaRPr lang="zh-CN" altLang="en-US" dirty="0"/>
          </a:p>
        </p:txBody>
      </p:sp>
      <p:sp>
        <p:nvSpPr>
          <p:cNvPr id="7" name="文本框 6"/>
          <p:cNvSpPr txBox="1"/>
          <p:nvPr/>
        </p:nvSpPr>
        <p:spPr>
          <a:xfrm>
            <a:off x="5413088" y="3321219"/>
            <a:ext cx="2723662" cy="1294585"/>
          </a:xfrm>
          <a:prstGeom prst="rect">
            <a:avLst/>
          </a:prstGeom>
          <a:noFill/>
        </p:spPr>
        <p:txBody>
          <a:bodyPr wrap="square">
            <a:spAutoFit/>
          </a:bodyPr>
          <a:lstStyle/>
          <a:p>
            <a:pPr algn="ctr">
              <a:lnSpc>
                <a:spcPct val="150000"/>
              </a:lnSpc>
            </a:pPr>
            <a:r>
              <a:rPr lang="zh-CN" altLang="en-US" dirty="0">
                <a:latin typeface="Microsoft YaHei" panose="020B0503020204020204" pitchFamily="34" charset="-122"/>
                <a:ea typeface="Microsoft YaHei" panose="020B0503020204020204" pitchFamily="34" charset="-122"/>
              </a:rPr>
              <a:t>发现并加载</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的</a:t>
            </a:r>
            <a:r>
              <a:rPr lang="en-US" altLang="zh-CN" dirty="0">
                <a:latin typeface="Microsoft YaHei" panose="020B0503020204020204" pitchFamily="34" charset="-122"/>
                <a:ea typeface="Microsoft YaHei" panose="020B0503020204020204" pitchFamily="34" charset="-122"/>
              </a:rPr>
              <a:t>API</a:t>
            </a:r>
            <a:r>
              <a:rPr lang="zh-CN" altLang="en-US" dirty="0">
                <a:latin typeface="Microsoft YaHei" panose="020B0503020204020204" pitchFamily="34" charset="-122"/>
                <a:ea typeface="Microsoft YaHei" panose="020B0503020204020204" pitchFamily="34" charset="-122"/>
              </a:rPr>
              <a:t>和扩展接口，</a:t>
            </a:r>
            <a:endParaRPr lang="en-US" altLang="zh-CN" dirty="0">
              <a:latin typeface="Microsoft YaHei" panose="020B0503020204020204" pitchFamily="34" charset="-122"/>
              <a:ea typeface="Microsoft YaHei" panose="020B0503020204020204" pitchFamily="34" charset="-122"/>
            </a:endParaRPr>
          </a:p>
          <a:p>
            <a:pPr algn="ctr">
              <a:lnSpc>
                <a:spcPct val="150000"/>
              </a:lnSpc>
            </a:pPr>
            <a:r>
              <a:rPr lang="zh-CN" altLang="en-US" dirty="0">
                <a:latin typeface="Microsoft YaHei" panose="020B0503020204020204" pitchFamily="34" charset="-122"/>
                <a:ea typeface="Microsoft YaHei" panose="020B0503020204020204" pitchFamily="34" charset="-122"/>
              </a:rPr>
              <a:t>供程序员使用</a:t>
            </a:r>
            <a:endParaRPr lang="zh-CN" altLang="en-US" dirty="0"/>
          </a:p>
        </p:txBody>
      </p:sp>
      <p:sp>
        <p:nvSpPr>
          <p:cNvPr id="8" name="文本框 7"/>
          <p:cNvSpPr txBox="1"/>
          <p:nvPr/>
        </p:nvSpPr>
        <p:spPr>
          <a:xfrm>
            <a:off x="5338694" y="2599150"/>
            <a:ext cx="2723662" cy="463588"/>
          </a:xfrm>
          <a:prstGeom prst="rect">
            <a:avLst/>
          </a:prstGeom>
          <a:noFill/>
        </p:spPr>
        <p:txBody>
          <a:bodyPr wrap="square">
            <a:spAutoFit/>
          </a:bodyPr>
          <a:lstStyle/>
          <a:p>
            <a:pPr algn="ctr">
              <a:lnSpc>
                <a:spcPct val="150000"/>
              </a:lnSpc>
            </a:pPr>
            <a:r>
              <a:rPr lang="en-US" altLang="zh-CN" dirty="0">
                <a:latin typeface="Microsoft YaHei" panose="020B0503020204020204" pitchFamily="34" charset="-122"/>
                <a:ea typeface="Microsoft YaHei" panose="020B0503020204020204" pitchFamily="34" charset="-122"/>
              </a:rPr>
              <a:t>GLAD</a:t>
            </a:r>
            <a:endParaRPr lang="zh-CN" altLang="en-US" dirty="0"/>
          </a:p>
        </p:txBody>
      </p:sp>
      <p:sp>
        <p:nvSpPr>
          <p:cNvPr id="11" name="文本框 10"/>
          <p:cNvSpPr txBox="1"/>
          <p:nvPr/>
        </p:nvSpPr>
        <p:spPr>
          <a:xfrm>
            <a:off x="9284677" y="4999547"/>
            <a:ext cx="1737618" cy="463588"/>
          </a:xfrm>
          <a:prstGeom prst="rect">
            <a:avLst/>
          </a:prstGeom>
          <a:noFill/>
        </p:spPr>
        <p:txBody>
          <a:bodyPr wrap="square">
            <a:spAutoFit/>
          </a:bodyPr>
          <a:lstStyle/>
          <a:p>
            <a:pPr algn="ctr">
              <a:lnSpc>
                <a:spcPct val="150000"/>
              </a:lnSpc>
            </a:pPr>
            <a:r>
              <a:rPr lang="en-US" altLang="zh-CN" dirty="0">
                <a:latin typeface="Microsoft YaHei" panose="020B0503020204020204" pitchFamily="34" charset="-122"/>
                <a:ea typeface="Microsoft YaHei" panose="020B0503020204020204" pitchFamily="34" charset="-122"/>
              </a:rPr>
              <a:t>GLFW</a:t>
            </a:r>
            <a:endParaRPr lang="zh-CN" altLang="en-US" dirty="0"/>
          </a:p>
        </p:txBody>
      </p:sp>
      <p:sp>
        <p:nvSpPr>
          <p:cNvPr id="12" name="文本框 11"/>
          <p:cNvSpPr txBox="1"/>
          <p:nvPr/>
        </p:nvSpPr>
        <p:spPr>
          <a:xfrm>
            <a:off x="8953173" y="5459454"/>
            <a:ext cx="2400627" cy="1294585"/>
          </a:xfrm>
          <a:prstGeom prst="rect">
            <a:avLst/>
          </a:prstGeom>
          <a:noFill/>
        </p:spPr>
        <p:txBody>
          <a:bodyPr wrap="square">
            <a:spAutoFit/>
          </a:bodyPr>
          <a:lstStyle/>
          <a:p>
            <a:pPr algn="ctr">
              <a:lnSpc>
                <a:spcPct val="150000"/>
              </a:lnSpc>
            </a:pPr>
            <a:r>
              <a:rPr lang="zh-CN" altLang="en-US" dirty="0">
                <a:latin typeface="Microsoft YaHei" panose="020B0503020204020204" pitchFamily="34" charset="-122"/>
                <a:ea typeface="Microsoft YaHei" panose="020B0503020204020204" pitchFamily="34" charset="-122"/>
              </a:rPr>
              <a:t>为</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建立运行上下文，并提供显示绘制内容的窗口</a:t>
            </a:r>
            <a:endParaRPr lang="zh-CN" altLang="en-US" dirty="0"/>
          </a:p>
        </p:txBody>
      </p:sp>
      <p:grpSp>
        <p:nvGrpSpPr>
          <p:cNvPr id="13" name="组合 12"/>
          <p:cNvGrpSpPr/>
          <p:nvPr/>
        </p:nvGrpSpPr>
        <p:grpSpPr>
          <a:xfrm>
            <a:off x="8953173" y="1367423"/>
            <a:ext cx="2400627" cy="1999836"/>
            <a:chOff x="8654887" y="2838864"/>
            <a:chExt cx="2400627" cy="1999836"/>
          </a:xfrm>
        </p:grpSpPr>
        <p:sp>
          <p:nvSpPr>
            <p:cNvPr id="14" name="矩形 13"/>
            <p:cNvSpPr/>
            <p:nvPr/>
          </p:nvSpPr>
          <p:spPr>
            <a:xfrm>
              <a:off x="8654887" y="2946632"/>
              <a:ext cx="2400627" cy="18920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50000"/>
                </a:lnSpc>
              </a:pPr>
              <a:endParaRPr lang="zh-CN" altLang="en-US"/>
            </a:p>
          </p:txBody>
        </p:sp>
        <p:sp>
          <p:nvSpPr>
            <p:cNvPr id="15" name="矩形 14"/>
            <p:cNvSpPr/>
            <p:nvPr/>
          </p:nvSpPr>
          <p:spPr>
            <a:xfrm>
              <a:off x="8654887" y="2838864"/>
              <a:ext cx="2400627" cy="241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6" name="十字形 15"/>
            <p:cNvSpPr/>
            <p:nvPr/>
          </p:nvSpPr>
          <p:spPr>
            <a:xfrm rot="2700000">
              <a:off x="10847486" y="2868230"/>
              <a:ext cx="182589" cy="182589"/>
            </a:xfrm>
            <a:prstGeom prst="plus">
              <a:avLst>
                <a:gd name="adj" fmla="val 40650"/>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7" name="矩形 16"/>
            <p:cNvSpPr/>
            <p:nvPr/>
          </p:nvSpPr>
          <p:spPr>
            <a:xfrm>
              <a:off x="10573484" y="2936664"/>
              <a:ext cx="171450" cy="45719"/>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50000"/>
                </a:lnSpc>
              </a:pPr>
              <a:endParaRPr lang="zh-CN" altLang="en-US"/>
            </a:p>
          </p:txBody>
        </p:sp>
      </p:grpSp>
      <p:sp>
        <p:nvSpPr>
          <p:cNvPr id="18" name="箭头: 右 17"/>
          <p:cNvSpPr/>
          <p:nvPr/>
        </p:nvSpPr>
        <p:spPr>
          <a:xfrm rot="16200000" flipV="1">
            <a:off x="9873366" y="3817220"/>
            <a:ext cx="560239" cy="276376"/>
          </a:xfrm>
          <a:prstGeom prst="rightArrow">
            <a:avLst>
              <a:gd name="adj1" fmla="val 53520"/>
              <a:gd name="adj2" fmla="val 73673"/>
            </a:avLst>
          </a:prstGeom>
          <a:solidFill>
            <a:srgbClr val="5586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9" name="箭头: 右 18"/>
          <p:cNvSpPr/>
          <p:nvPr/>
        </p:nvSpPr>
        <p:spPr>
          <a:xfrm>
            <a:off x="2612757" y="2149794"/>
            <a:ext cx="560239" cy="276376"/>
          </a:xfrm>
          <a:prstGeom prst="rightArrow">
            <a:avLst>
              <a:gd name="adj1" fmla="val 53520"/>
              <a:gd name="adj2" fmla="val 73673"/>
            </a:avLst>
          </a:prstGeom>
          <a:solidFill>
            <a:srgbClr val="5586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20" name="箭头: 右 19"/>
          <p:cNvSpPr/>
          <p:nvPr/>
        </p:nvSpPr>
        <p:spPr>
          <a:xfrm>
            <a:off x="4951489" y="2149794"/>
            <a:ext cx="560239" cy="276376"/>
          </a:xfrm>
          <a:prstGeom prst="rightArrow">
            <a:avLst>
              <a:gd name="adj1" fmla="val 53520"/>
              <a:gd name="adj2" fmla="val 73673"/>
            </a:avLst>
          </a:prstGeom>
          <a:solidFill>
            <a:srgbClr val="5586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21" name="箭头: 右 20"/>
          <p:cNvSpPr/>
          <p:nvPr/>
        </p:nvSpPr>
        <p:spPr>
          <a:xfrm>
            <a:off x="8062356" y="2149794"/>
            <a:ext cx="560239" cy="276376"/>
          </a:xfrm>
          <a:prstGeom prst="rightArrow">
            <a:avLst>
              <a:gd name="adj1" fmla="val 53520"/>
              <a:gd name="adj2" fmla="val 73673"/>
            </a:avLst>
          </a:prstGeom>
          <a:solidFill>
            <a:srgbClr val="5586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22" name="等腰三角形 21"/>
          <p:cNvSpPr/>
          <p:nvPr/>
        </p:nvSpPr>
        <p:spPr>
          <a:xfrm>
            <a:off x="9652650" y="2008652"/>
            <a:ext cx="1001672" cy="825146"/>
          </a:xfrm>
          <a:prstGeom prst="triangle">
            <a:avLst/>
          </a:prstGeom>
          <a:gradFill>
            <a:gsLst>
              <a:gs pos="0">
                <a:srgbClr val="72BC03"/>
              </a:gs>
              <a:gs pos="100000">
                <a:srgbClr val="5586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pic>
        <p:nvPicPr>
          <p:cNvPr id="23" name="图片 22"/>
          <p:cNvPicPr>
            <a:picLocks noChangeAspect="1"/>
          </p:cNvPicPr>
          <p:nvPr/>
        </p:nvPicPr>
        <p:blipFill>
          <a:blip r:embed="rId3"/>
          <a:stretch>
            <a:fillRect/>
          </a:stretch>
        </p:blipFill>
        <p:spPr>
          <a:xfrm>
            <a:off x="3503574" y="1742594"/>
            <a:ext cx="1044955" cy="720513"/>
          </a:xfrm>
          <a:prstGeom prst="rect">
            <a:avLst/>
          </a:prstGeom>
        </p:spPr>
      </p:pic>
      <p:pic>
        <p:nvPicPr>
          <p:cNvPr id="2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315" b="31011"/>
          <a:stretch>
            <a:fillRect/>
          </a:stretch>
        </p:blipFill>
        <p:spPr bwMode="auto">
          <a:xfrm>
            <a:off x="3538883" y="2481581"/>
            <a:ext cx="974336" cy="421332"/>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p:cNvSpPr txBox="1"/>
          <p:nvPr/>
        </p:nvSpPr>
        <p:spPr>
          <a:xfrm>
            <a:off x="3612938" y="2699803"/>
            <a:ext cx="822100" cy="669863"/>
          </a:xfrm>
          <a:prstGeom prst="rect">
            <a:avLst/>
          </a:prstGeom>
          <a:noFill/>
        </p:spPr>
        <p:txBody>
          <a:bodyPr wrap="square">
            <a:spAutoFit/>
          </a:bodyPr>
          <a:lstStyle/>
          <a:p>
            <a:pPr algn="ctr">
              <a:lnSpc>
                <a:spcPct val="150000"/>
              </a:lnSpc>
            </a:pPr>
            <a:r>
              <a:rPr lang="en-US" altLang="zh-CN" sz="2800" dirty="0">
                <a:latin typeface="Microsoft YaHei" panose="020B0503020204020204" pitchFamily="34" charset="-122"/>
                <a:ea typeface="Microsoft YaHei" panose="020B0503020204020204" pitchFamily="34" charset="-122"/>
              </a:rPr>
              <a:t>…</a:t>
            </a:r>
            <a:endParaRPr lang="zh-CN" altLang="en-US" sz="2800" dirty="0"/>
          </a:p>
        </p:txBody>
      </p:sp>
      <p:pic>
        <p:nvPicPr>
          <p:cNvPr id="26" name="图片 25"/>
          <p:cNvPicPr>
            <a:picLocks noChangeAspect="1"/>
          </p:cNvPicPr>
          <p:nvPr/>
        </p:nvPicPr>
        <p:blipFill>
          <a:blip r:embed="rId5"/>
          <a:stretch>
            <a:fillRect/>
          </a:stretch>
        </p:blipFill>
        <p:spPr>
          <a:xfrm>
            <a:off x="6137300" y="1768690"/>
            <a:ext cx="1191792" cy="892598"/>
          </a:xfrm>
          <a:prstGeom prst="rect">
            <a:avLst/>
          </a:prstGeom>
        </p:spPr>
      </p:pic>
      <p:pic>
        <p:nvPicPr>
          <p:cNvPr id="27" name="图片 26"/>
          <p:cNvPicPr>
            <a:picLocks noChangeAspect="1"/>
          </p:cNvPicPr>
          <p:nvPr/>
        </p:nvPicPr>
        <p:blipFill>
          <a:blip r:embed="rId6"/>
          <a:stretch>
            <a:fillRect/>
          </a:stretch>
        </p:blipFill>
        <p:spPr>
          <a:xfrm>
            <a:off x="9399059" y="4442037"/>
            <a:ext cx="1508851" cy="5857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代码实现流程</a:t>
            </a:r>
          </a:p>
        </p:txBody>
      </p:sp>
      <p:pic>
        <p:nvPicPr>
          <p:cNvPr id="4" name="图片 3"/>
          <p:cNvPicPr>
            <a:picLocks noChangeAspect="1"/>
          </p:cNvPicPr>
          <p:nvPr/>
        </p:nvPicPr>
        <p:blipFill>
          <a:blip r:embed="rId3"/>
          <a:stretch>
            <a:fillRect/>
          </a:stretch>
        </p:blipFill>
        <p:spPr>
          <a:xfrm>
            <a:off x="5764313" y="799183"/>
            <a:ext cx="6418705" cy="5359949"/>
          </a:xfrm>
          <a:prstGeom prst="rect">
            <a:avLst/>
          </a:prstGeom>
        </p:spPr>
      </p:pic>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定义了我们要绘制的三角形的顶点坐标数组</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创建了一个</a:t>
            </a:r>
            <a:r>
              <a:rPr lang="zh-CN" altLang="en-US" b="1" dirty="0">
                <a:latin typeface="Microsoft YaHei" panose="020B0503020204020204" pitchFamily="34" charset="-122"/>
                <a:ea typeface="Microsoft YaHei" panose="020B0503020204020204" pitchFamily="34" charset="-122"/>
              </a:rPr>
              <a:t>顶点数组对象</a:t>
            </a:r>
            <a:r>
              <a:rPr lang="en-US" altLang="zh-CN" b="1" dirty="0" err="1">
                <a:latin typeface="Microsoft YaHei" panose="020B0503020204020204" pitchFamily="34" charset="-122"/>
                <a:ea typeface="Microsoft YaHei" panose="020B0503020204020204" pitchFamily="34" charset="-122"/>
              </a:rPr>
              <a:t>vao</a:t>
            </a:r>
            <a:r>
              <a:rPr lang="en-US" altLang="zh-CN" b="1" dirty="0">
                <a:latin typeface="Microsoft YaHei" panose="020B0503020204020204" pitchFamily="34" charset="-122"/>
                <a:ea typeface="Microsoft YaHei" panose="020B0503020204020204" pitchFamily="34" charset="-122"/>
              </a:rPr>
              <a:t> (vertex array object)</a:t>
            </a:r>
            <a:r>
              <a:rPr lang="zh-CN" altLang="en-US" dirty="0">
                <a:latin typeface="Microsoft YaHei" panose="020B0503020204020204" pitchFamily="34" charset="-122"/>
                <a:ea typeface="Microsoft YaHei" panose="020B0503020204020204" pitchFamily="34" charset="-122"/>
              </a:rPr>
              <a:t>，这个对象是用于管理顶点缓存对象的，一个</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可以管理多个顶点属性（坐标、颜色、法向量等）。</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使用</a:t>
            </a:r>
            <a:r>
              <a:rPr lang="en-US" altLang="zh-CN" dirty="0" err="1">
                <a:latin typeface="Microsoft YaHei" panose="020B0503020204020204" pitchFamily="34" charset="-122"/>
                <a:ea typeface="Microsoft YaHei" panose="020B0503020204020204" pitchFamily="34" charset="-122"/>
              </a:rPr>
              <a:t>glGenVertexArrays</a:t>
            </a:r>
            <a:r>
              <a:rPr lang="zh-CN" altLang="en-US" dirty="0">
                <a:latin typeface="Microsoft YaHei" panose="020B0503020204020204" pitchFamily="34" charset="-122"/>
                <a:ea typeface="Microsoft YaHei" panose="020B0503020204020204" pitchFamily="34" charset="-122"/>
              </a:rPr>
              <a:t>函数分配一个</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对象</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使用</a:t>
            </a:r>
            <a:r>
              <a:rPr lang="en-US" altLang="zh-CN" dirty="0" err="1">
                <a:latin typeface="Microsoft YaHei" panose="020B0503020204020204" pitchFamily="34" charset="-122"/>
                <a:ea typeface="Microsoft YaHei" panose="020B0503020204020204" pitchFamily="34" charset="-122"/>
              </a:rPr>
              <a:t>glBindVertexArray</a:t>
            </a:r>
            <a:r>
              <a:rPr lang="zh-CN" altLang="en-US" dirty="0">
                <a:latin typeface="Microsoft YaHei" panose="020B0503020204020204" pitchFamily="34" charset="-122"/>
                <a:ea typeface="Microsoft YaHei" panose="020B0503020204020204" pitchFamily="34" charset="-122"/>
              </a:rPr>
              <a:t>函数绑定</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对象</a:t>
            </a:r>
            <a:endParaRPr lang="en-US" altLang="zh-CN" dirty="0">
              <a:latin typeface="Microsoft YaHei" panose="020B0503020204020204" pitchFamily="34" charset="-122"/>
              <a:ea typeface="Microsoft YaHei" panose="020B0503020204020204" pitchFamily="34" charset="-122"/>
            </a:endParaRPr>
          </a:p>
        </p:txBody>
      </p:sp>
      <p:pic>
        <p:nvPicPr>
          <p:cNvPr id="15" name="图片 14"/>
          <p:cNvPicPr>
            <a:picLocks noChangeAspect="1"/>
          </p:cNvPicPr>
          <p:nvPr/>
        </p:nvPicPr>
        <p:blipFill>
          <a:blip r:embed="rId2"/>
          <a:stretch>
            <a:fillRect/>
          </a:stretch>
        </p:blipFill>
        <p:spPr>
          <a:xfrm>
            <a:off x="5753100" y="3150172"/>
            <a:ext cx="6438900" cy="3707828"/>
          </a:xfrm>
          <a:prstGeom prst="rect">
            <a:avLst/>
          </a:prstGeom>
        </p:spPr>
      </p:pic>
      <p:sp>
        <p:nvSpPr>
          <p:cNvPr id="29" name="文本框 28"/>
          <p:cNvSpPr txBox="1"/>
          <p:nvPr/>
        </p:nvSpPr>
        <p:spPr>
          <a:xfrm>
            <a:off x="5914527" y="3511978"/>
            <a:ext cx="6096000" cy="1569660"/>
          </a:xfrm>
          <a:prstGeom prst="rect">
            <a:avLst/>
          </a:prstGeom>
          <a:noFill/>
        </p:spPr>
        <p:txBody>
          <a:bodyPr wrap="square" rtlCol="0">
            <a:spAutoFit/>
          </a:bodyPr>
          <a:lstStyle/>
          <a:p>
            <a:r>
              <a:rPr lang="en-US" altLang="zh-CN" sz="1600" dirty="0">
                <a:solidFill>
                  <a:schemeClr val="bg1"/>
                </a:solidFill>
                <a:latin typeface="Microsoft YaHei" panose="020B0503020204020204" pitchFamily="34" charset="-122"/>
                <a:ea typeface="Microsoft YaHei" panose="020B0503020204020204" pitchFamily="34" charset="-122"/>
              </a:rPr>
              <a:t>OpenGL</a:t>
            </a:r>
            <a:r>
              <a:rPr lang="zh-CN" altLang="en-US" sz="1600" dirty="0">
                <a:solidFill>
                  <a:schemeClr val="bg1"/>
                </a:solidFill>
                <a:latin typeface="Microsoft YaHei" panose="020B0503020204020204" pitchFamily="34" charset="-122"/>
                <a:ea typeface="Microsoft YaHei" panose="020B0503020204020204" pitchFamily="34" charset="-122"/>
              </a:rPr>
              <a:t>不是简单地把所有的</a:t>
            </a:r>
            <a:r>
              <a:rPr lang="en-US" altLang="zh-CN" sz="1600" dirty="0">
                <a:solidFill>
                  <a:schemeClr val="bg1"/>
                </a:solidFill>
                <a:latin typeface="Microsoft YaHei" panose="020B0503020204020204" pitchFamily="34" charset="-122"/>
                <a:ea typeface="Microsoft YaHei" panose="020B0503020204020204" pitchFamily="34" charset="-122"/>
              </a:rPr>
              <a:t>3D</a:t>
            </a:r>
            <a:r>
              <a:rPr lang="zh-CN" altLang="en-US" sz="1600" dirty="0">
                <a:solidFill>
                  <a:schemeClr val="bg1"/>
                </a:solidFill>
                <a:latin typeface="Microsoft YaHei" panose="020B0503020204020204" pitchFamily="34" charset="-122"/>
                <a:ea typeface="Microsoft YaHei" panose="020B0503020204020204" pitchFamily="34" charset="-122"/>
              </a:rPr>
              <a:t>坐标变换为屏幕上的</a:t>
            </a:r>
            <a:r>
              <a:rPr lang="en-US" altLang="zh-CN" sz="1600" dirty="0">
                <a:solidFill>
                  <a:schemeClr val="bg1"/>
                </a:solidFill>
                <a:latin typeface="Microsoft YaHei" panose="020B0503020204020204" pitchFamily="34" charset="-122"/>
                <a:ea typeface="Microsoft YaHei" panose="020B0503020204020204" pitchFamily="34" charset="-122"/>
              </a:rPr>
              <a:t>2D</a:t>
            </a:r>
            <a:r>
              <a:rPr lang="zh-CN" altLang="en-US" sz="1600" dirty="0">
                <a:solidFill>
                  <a:schemeClr val="bg1"/>
                </a:solidFill>
                <a:latin typeface="Microsoft YaHei" panose="020B0503020204020204" pitchFamily="34" charset="-122"/>
                <a:ea typeface="Microsoft YaHei" panose="020B0503020204020204" pitchFamily="34" charset="-122"/>
              </a:rPr>
              <a:t>像素；</a:t>
            </a:r>
            <a:endParaRPr lang="en-US" altLang="zh-CN" sz="1600" dirty="0">
              <a:solidFill>
                <a:schemeClr val="bg1"/>
              </a:solidFill>
              <a:latin typeface="Microsoft YaHei" panose="020B0503020204020204" pitchFamily="34" charset="-122"/>
              <a:ea typeface="Microsoft YaHei" panose="020B0503020204020204" pitchFamily="34" charset="-122"/>
            </a:endParaRPr>
          </a:p>
          <a:p>
            <a:r>
              <a:rPr lang="en-US" altLang="zh-CN" sz="1600" dirty="0">
                <a:solidFill>
                  <a:schemeClr val="bg1"/>
                </a:solidFill>
                <a:latin typeface="Microsoft YaHei" panose="020B0503020204020204" pitchFamily="34" charset="-122"/>
                <a:ea typeface="Microsoft YaHei" panose="020B0503020204020204" pitchFamily="34" charset="-122"/>
              </a:rPr>
              <a:t>OpenGL</a:t>
            </a:r>
            <a:r>
              <a:rPr lang="zh-CN" altLang="en-US" sz="1600" dirty="0">
                <a:solidFill>
                  <a:schemeClr val="bg1"/>
                </a:solidFill>
                <a:latin typeface="Microsoft YaHei" panose="020B0503020204020204" pitchFamily="34" charset="-122"/>
                <a:ea typeface="Microsoft YaHei" panose="020B0503020204020204" pitchFamily="34" charset="-122"/>
              </a:rPr>
              <a:t>仅当</a:t>
            </a:r>
            <a:r>
              <a:rPr lang="en-US" altLang="zh-CN" sz="1600" dirty="0">
                <a:solidFill>
                  <a:schemeClr val="bg1"/>
                </a:solidFill>
                <a:latin typeface="Microsoft YaHei" panose="020B0503020204020204" pitchFamily="34" charset="-122"/>
                <a:ea typeface="Microsoft YaHei" panose="020B0503020204020204" pitchFamily="34" charset="-122"/>
              </a:rPr>
              <a:t>3D</a:t>
            </a:r>
            <a:r>
              <a:rPr lang="zh-CN" altLang="en-US" sz="1600" dirty="0">
                <a:solidFill>
                  <a:schemeClr val="bg1"/>
                </a:solidFill>
                <a:latin typeface="Microsoft YaHei" panose="020B0503020204020204" pitchFamily="34" charset="-122"/>
                <a:ea typeface="Microsoft YaHei" panose="020B0503020204020204" pitchFamily="34" charset="-122"/>
              </a:rPr>
              <a:t>坐标在</a:t>
            </a:r>
            <a:r>
              <a:rPr lang="en-US" altLang="zh-CN" sz="1600" dirty="0">
                <a:solidFill>
                  <a:schemeClr val="bg1"/>
                </a:solidFill>
                <a:latin typeface="Microsoft YaHei" panose="020B0503020204020204" pitchFamily="34" charset="-122"/>
                <a:ea typeface="Microsoft YaHei" panose="020B0503020204020204" pitchFamily="34" charset="-122"/>
              </a:rPr>
              <a:t>3</a:t>
            </a:r>
            <a:r>
              <a:rPr lang="zh-CN" altLang="en-US" sz="1600" dirty="0">
                <a:solidFill>
                  <a:schemeClr val="bg1"/>
                </a:solidFill>
                <a:latin typeface="Microsoft YaHei" panose="020B0503020204020204" pitchFamily="34" charset="-122"/>
                <a:ea typeface="Microsoft YaHei" panose="020B0503020204020204" pitchFamily="34" charset="-122"/>
              </a:rPr>
              <a:t>个轴（</a:t>
            </a:r>
            <a:r>
              <a:rPr lang="en-US" altLang="zh-CN" sz="1600" dirty="0">
                <a:solidFill>
                  <a:schemeClr val="bg1"/>
                </a:solidFill>
                <a:latin typeface="Microsoft YaHei" panose="020B0503020204020204" pitchFamily="34" charset="-122"/>
                <a:ea typeface="Microsoft YaHei" panose="020B0503020204020204" pitchFamily="34" charset="-122"/>
              </a:rPr>
              <a:t>x</a:t>
            </a:r>
            <a:r>
              <a:rPr lang="zh-CN" altLang="en-US" sz="1600" dirty="0">
                <a:solidFill>
                  <a:schemeClr val="bg1"/>
                </a:solidFill>
                <a:latin typeface="Microsoft YaHei" panose="020B0503020204020204" pitchFamily="34" charset="-122"/>
                <a:ea typeface="Microsoft YaHei" panose="020B0503020204020204" pitchFamily="34" charset="-122"/>
              </a:rPr>
              <a:t>、</a:t>
            </a:r>
            <a:r>
              <a:rPr lang="en-US" altLang="zh-CN" sz="1600" dirty="0">
                <a:solidFill>
                  <a:schemeClr val="bg1"/>
                </a:solidFill>
                <a:latin typeface="Microsoft YaHei" panose="020B0503020204020204" pitchFamily="34" charset="-122"/>
                <a:ea typeface="Microsoft YaHei" panose="020B0503020204020204" pitchFamily="34" charset="-122"/>
              </a:rPr>
              <a:t>y</a:t>
            </a:r>
            <a:r>
              <a:rPr lang="zh-CN" altLang="en-US" sz="1600" dirty="0">
                <a:solidFill>
                  <a:schemeClr val="bg1"/>
                </a:solidFill>
                <a:latin typeface="Microsoft YaHei" panose="020B0503020204020204" pitchFamily="34" charset="-122"/>
                <a:ea typeface="Microsoft YaHei" panose="020B0503020204020204" pitchFamily="34" charset="-122"/>
              </a:rPr>
              <a:t>和</a:t>
            </a:r>
            <a:r>
              <a:rPr lang="en-US" altLang="zh-CN" sz="1600" dirty="0">
                <a:solidFill>
                  <a:schemeClr val="bg1"/>
                </a:solidFill>
                <a:latin typeface="Microsoft YaHei" panose="020B0503020204020204" pitchFamily="34" charset="-122"/>
                <a:ea typeface="Microsoft YaHei" panose="020B0503020204020204" pitchFamily="34" charset="-122"/>
              </a:rPr>
              <a:t>z</a:t>
            </a:r>
            <a:r>
              <a:rPr lang="zh-CN" altLang="en-US" sz="1600" dirty="0">
                <a:solidFill>
                  <a:schemeClr val="bg1"/>
                </a:solidFill>
                <a:latin typeface="Microsoft YaHei" panose="020B0503020204020204" pitchFamily="34" charset="-122"/>
                <a:ea typeface="Microsoft YaHei" panose="020B0503020204020204" pitchFamily="34" charset="-122"/>
              </a:rPr>
              <a:t>）上都为</a:t>
            </a:r>
            <a:r>
              <a:rPr lang="en-US" altLang="zh-CN" sz="1600" dirty="0">
                <a:solidFill>
                  <a:schemeClr val="bg1"/>
                </a:solidFill>
                <a:latin typeface="Microsoft YaHei" panose="020B0503020204020204" pitchFamily="34" charset="-122"/>
                <a:ea typeface="Microsoft YaHei" panose="020B0503020204020204" pitchFamily="34" charset="-122"/>
              </a:rPr>
              <a:t>-1.0</a:t>
            </a:r>
            <a:r>
              <a:rPr lang="zh-CN" altLang="en-US" sz="1600" dirty="0">
                <a:solidFill>
                  <a:schemeClr val="bg1"/>
                </a:solidFill>
                <a:latin typeface="Microsoft YaHei" panose="020B0503020204020204" pitchFamily="34" charset="-122"/>
                <a:ea typeface="Microsoft YaHei" panose="020B0503020204020204" pitchFamily="34" charset="-122"/>
              </a:rPr>
              <a:t>到</a:t>
            </a:r>
            <a:r>
              <a:rPr lang="en-US" altLang="zh-CN" sz="1600" dirty="0">
                <a:solidFill>
                  <a:schemeClr val="bg1"/>
                </a:solidFill>
                <a:latin typeface="Microsoft YaHei" panose="020B0503020204020204" pitchFamily="34" charset="-122"/>
                <a:ea typeface="Microsoft YaHei" panose="020B0503020204020204" pitchFamily="34" charset="-122"/>
              </a:rPr>
              <a:t>1.0</a:t>
            </a:r>
            <a:r>
              <a:rPr lang="zh-CN" altLang="en-US" sz="1600" dirty="0">
                <a:solidFill>
                  <a:schemeClr val="bg1"/>
                </a:solidFill>
                <a:latin typeface="Microsoft YaHei" panose="020B0503020204020204" pitchFamily="34" charset="-122"/>
                <a:ea typeface="Microsoft YaHei" panose="020B0503020204020204" pitchFamily="34" charset="-122"/>
              </a:rPr>
              <a:t>的范围内时才处理它。</a:t>
            </a:r>
            <a:endParaRPr lang="en-US" altLang="zh-CN" sz="1600" dirty="0">
              <a:solidFill>
                <a:schemeClr val="bg1"/>
              </a:solidFill>
              <a:latin typeface="Microsoft YaHei" panose="020B0503020204020204" pitchFamily="34" charset="-122"/>
              <a:ea typeface="Microsoft YaHei" panose="020B0503020204020204" pitchFamily="34" charset="-122"/>
            </a:endParaRPr>
          </a:p>
          <a:p>
            <a:r>
              <a:rPr lang="zh-CN" altLang="en-US" sz="1600" dirty="0">
                <a:solidFill>
                  <a:schemeClr val="bg1"/>
                </a:solidFill>
                <a:latin typeface="Microsoft YaHei" panose="020B0503020204020204" pitchFamily="34" charset="-122"/>
                <a:ea typeface="Microsoft YaHei" panose="020B0503020204020204" pitchFamily="34" charset="-122"/>
              </a:rPr>
              <a:t>所有在所谓的</a:t>
            </a:r>
            <a:r>
              <a:rPr lang="zh-CN" altLang="en-US" sz="1600" dirty="0">
                <a:solidFill>
                  <a:schemeClr val="accent2"/>
                </a:solidFill>
                <a:latin typeface="Microsoft YaHei" panose="020B0503020204020204" pitchFamily="34" charset="-122"/>
                <a:ea typeface="Microsoft YaHei" panose="020B0503020204020204" pitchFamily="34" charset="-122"/>
              </a:rPr>
              <a:t>标准化设备坐标</a:t>
            </a:r>
            <a:r>
              <a:rPr lang="en-US" altLang="zh-CN" sz="1600" dirty="0">
                <a:solidFill>
                  <a:schemeClr val="accent2"/>
                </a:solidFill>
                <a:latin typeface="Microsoft YaHei" panose="020B0503020204020204" pitchFamily="34" charset="-122"/>
                <a:ea typeface="Microsoft YaHei" panose="020B0503020204020204" pitchFamily="34" charset="-122"/>
              </a:rPr>
              <a:t>(Normalized Device Coordinates)</a:t>
            </a:r>
            <a:r>
              <a:rPr lang="zh-CN" altLang="en-US" sz="1600" dirty="0">
                <a:solidFill>
                  <a:schemeClr val="bg1"/>
                </a:solidFill>
                <a:latin typeface="Microsoft YaHei" panose="020B0503020204020204" pitchFamily="34" charset="-122"/>
                <a:ea typeface="Microsoft YaHei" panose="020B0503020204020204" pitchFamily="34" charset="-122"/>
              </a:rPr>
              <a:t>范围内的坐标才会最终呈现在屏幕上（在这个范围以外的坐标都不会显示）。</a:t>
            </a:r>
          </a:p>
        </p:txBody>
      </p:sp>
      <p:grpSp>
        <p:nvGrpSpPr>
          <p:cNvPr id="32" name="组合 31"/>
          <p:cNvGrpSpPr/>
          <p:nvPr/>
        </p:nvGrpSpPr>
        <p:grpSpPr>
          <a:xfrm>
            <a:off x="8463759" y="5342651"/>
            <a:ext cx="997536" cy="830995"/>
            <a:chOff x="8654887" y="2838864"/>
            <a:chExt cx="2400627" cy="1999836"/>
          </a:xfrm>
          <a:solidFill>
            <a:schemeClr val="bg1"/>
          </a:solidFill>
        </p:grpSpPr>
        <p:sp>
          <p:nvSpPr>
            <p:cNvPr id="33" name="矩形 32"/>
            <p:cNvSpPr/>
            <p:nvPr/>
          </p:nvSpPr>
          <p:spPr>
            <a:xfrm>
              <a:off x="8654887" y="2946632"/>
              <a:ext cx="2400627" cy="1892068"/>
            </a:xfrm>
            <a:prstGeom prst="rect">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4" name="矩形 33"/>
            <p:cNvSpPr/>
            <p:nvPr/>
          </p:nvSpPr>
          <p:spPr>
            <a:xfrm>
              <a:off x="8654887" y="2838864"/>
              <a:ext cx="2400627" cy="24132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十字形 34"/>
            <p:cNvSpPr/>
            <p:nvPr/>
          </p:nvSpPr>
          <p:spPr>
            <a:xfrm rot="2700000">
              <a:off x="10847486" y="2868230"/>
              <a:ext cx="182589" cy="182589"/>
            </a:xfrm>
            <a:prstGeom prst="plus">
              <a:avLst>
                <a:gd name="adj" fmla="val 4065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0573484" y="2936664"/>
              <a:ext cx="171450" cy="45719"/>
            </a:xfrm>
            <a:prstGeom prst="rect">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38" name="等腰三角形 37"/>
          <p:cNvSpPr/>
          <p:nvPr/>
        </p:nvSpPr>
        <p:spPr>
          <a:xfrm>
            <a:off x="8742901" y="5580251"/>
            <a:ext cx="416226" cy="34287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611448" y="5252438"/>
            <a:ext cx="825412"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(-1, 1)</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40" name="文本框 39"/>
          <p:cNvSpPr txBox="1"/>
          <p:nvPr/>
        </p:nvSpPr>
        <p:spPr>
          <a:xfrm>
            <a:off x="7611447" y="6049150"/>
            <a:ext cx="957918"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(-1, -1)</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41" name="文本框 40"/>
          <p:cNvSpPr txBox="1"/>
          <p:nvPr/>
        </p:nvSpPr>
        <p:spPr>
          <a:xfrm>
            <a:off x="9445735" y="6049150"/>
            <a:ext cx="733953"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(1, -1)</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42" name="文本框 41"/>
          <p:cNvSpPr txBox="1"/>
          <p:nvPr/>
        </p:nvSpPr>
        <p:spPr>
          <a:xfrm>
            <a:off x="9434577" y="5242983"/>
            <a:ext cx="733953"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(1, 1)</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733054" y="-1"/>
            <a:ext cx="6458946" cy="6858001"/>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 t="6008" r="29432" b="26224"/>
          <a:stretch>
            <a:fillRect/>
          </a:stretch>
        </p:blipFill>
        <p:spPr>
          <a:xfrm>
            <a:off x="5549439" y="-1"/>
            <a:ext cx="6642561" cy="6858001"/>
          </a:xfrm>
          <a:prstGeom prst="rect">
            <a:avLst/>
          </a:prstGeom>
        </p:spPr>
      </p:pic>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14900" cy="5384378"/>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与顶点数组对象</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的创建类似，我们这里定义一个</a:t>
            </a:r>
            <a:r>
              <a:rPr lang="zh-CN" altLang="en-US" b="1" dirty="0">
                <a:latin typeface="Microsoft YaHei" panose="020B0503020204020204" pitchFamily="34" charset="-122"/>
                <a:ea typeface="Microsoft YaHei" panose="020B0503020204020204" pitchFamily="34" charset="-122"/>
              </a:rPr>
              <a:t>顶点缓存对象</a:t>
            </a:r>
            <a:r>
              <a:rPr lang="en-US" altLang="zh-CN" b="1" dirty="0">
                <a:latin typeface="Microsoft YaHei" panose="020B0503020204020204" pitchFamily="34" charset="-122"/>
                <a:ea typeface="Microsoft YaHei" panose="020B0503020204020204" pitchFamily="34" charset="-122"/>
              </a:rPr>
              <a:t>buffer(vertex buffer object)</a:t>
            </a:r>
            <a:r>
              <a:rPr lang="zh-CN" altLang="en-US" dirty="0">
                <a:latin typeface="Microsoft YaHei" panose="020B0503020204020204" pitchFamily="34" charset="-122"/>
                <a:ea typeface="Microsoft YaHei" panose="020B0503020204020204" pitchFamily="34" charset="-122"/>
              </a:rPr>
              <a:t>，这个对象用来真正处理和管理各种顶点数据的，通过</a:t>
            </a:r>
            <a:r>
              <a:rPr lang="en-US" altLang="zh-CN" dirty="0">
                <a:latin typeface="Microsoft YaHei" panose="020B0503020204020204" pitchFamily="34" charset="-122"/>
                <a:ea typeface="Microsoft YaHei" panose="020B0503020204020204" pitchFamily="34" charset="-122"/>
              </a:rPr>
              <a:t>buffer</a:t>
            </a:r>
            <a:r>
              <a:rPr lang="zh-CN" altLang="en-US" dirty="0">
                <a:latin typeface="Microsoft YaHei" panose="020B0503020204020204" pitchFamily="34" charset="-122"/>
                <a:ea typeface="Microsoft YaHei" panose="020B0503020204020204" pitchFamily="34" charset="-122"/>
              </a:rPr>
              <a:t>我们将会向</a:t>
            </a:r>
            <a:r>
              <a:rPr lang="en-US" altLang="zh-CN" dirty="0">
                <a:latin typeface="Microsoft YaHei" panose="020B0503020204020204" pitchFamily="34" charset="-122"/>
                <a:ea typeface="Microsoft YaHei" panose="020B0503020204020204" pitchFamily="34" charset="-122"/>
              </a:rPr>
              <a:t>GPU</a:t>
            </a:r>
            <a:r>
              <a:rPr lang="zh-CN" altLang="en-US" dirty="0">
                <a:latin typeface="Microsoft YaHei" panose="020B0503020204020204" pitchFamily="34" charset="-122"/>
                <a:ea typeface="Microsoft YaHei" panose="020B0503020204020204" pitchFamily="34" charset="-122"/>
              </a:rPr>
              <a:t>传递数据</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使用</a:t>
            </a:r>
            <a:r>
              <a:rPr lang="en-US" altLang="zh-CN" dirty="0" err="1">
                <a:latin typeface="Microsoft YaHei" panose="020B0503020204020204" pitchFamily="34" charset="-122"/>
                <a:ea typeface="Microsoft YaHei" panose="020B0503020204020204" pitchFamily="34" charset="-122"/>
              </a:rPr>
              <a:t>glGenBuffer</a:t>
            </a:r>
            <a:r>
              <a:rPr lang="zh-CN" altLang="en-US" dirty="0">
                <a:latin typeface="Microsoft YaHei" panose="020B0503020204020204" pitchFamily="34" charset="-122"/>
                <a:ea typeface="Microsoft YaHei" panose="020B0503020204020204" pitchFamily="34" charset="-122"/>
              </a:rPr>
              <a:t>函数分配</a:t>
            </a:r>
            <a:r>
              <a:rPr lang="en-US" altLang="zh-CN" dirty="0">
                <a:latin typeface="Microsoft YaHei" panose="020B0503020204020204" pitchFamily="34" charset="-122"/>
                <a:ea typeface="Microsoft YaHei" panose="020B0503020204020204" pitchFamily="34" charset="-122"/>
              </a:rPr>
              <a:t>buffer</a:t>
            </a:r>
            <a:r>
              <a:rPr lang="zh-CN" altLang="en-US" dirty="0">
                <a:latin typeface="Microsoft YaHei" panose="020B0503020204020204" pitchFamily="34" charset="-122"/>
                <a:ea typeface="Microsoft YaHei" panose="020B0503020204020204" pitchFamily="34" charset="-122"/>
              </a:rPr>
              <a:t>对象</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使用</a:t>
            </a:r>
            <a:r>
              <a:rPr lang="en-US" altLang="zh-CN" dirty="0" err="1">
                <a:latin typeface="Microsoft YaHei" panose="020B0503020204020204" pitchFamily="34" charset="-122"/>
                <a:ea typeface="Microsoft YaHei" panose="020B0503020204020204" pitchFamily="34" charset="-122"/>
              </a:rPr>
              <a:t>glBindBuffer</a:t>
            </a:r>
            <a:r>
              <a:rPr lang="zh-CN" altLang="en-US" dirty="0">
                <a:latin typeface="Microsoft YaHei" panose="020B0503020204020204" pitchFamily="34" charset="-122"/>
                <a:ea typeface="Microsoft YaHei" panose="020B0503020204020204" pitchFamily="34" charset="-122"/>
              </a:rPr>
              <a:t>函数绑定</a:t>
            </a:r>
            <a:r>
              <a:rPr lang="en-US" altLang="zh-CN" dirty="0">
                <a:latin typeface="Microsoft YaHei" panose="020B0503020204020204" pitchFamily="34" charset="-122"/>
                <a:ea typeface="Microsoft YaHei" panose="020B0503020204020204" pitchFamily="34" charset="-122"/>
              </a:rPr>
              <a:t>buffer</a:t>
            </a:r>
            <a:r>
              <a:rPr lang="zh-CN" altLang="en-US" dirty="0">
                <a:latin typeface="Microsoft YaHei" panose="020B0503020204020204" pitchFamily="34" charset="-122"/>
                <a:ea typeface="Microsoft YaHei" panose="020B0503020204020204" pitchFamily="34" charset="-122"/>
              </a:rPr>
              <a:t>对象</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然后使用</a:t>
            </a:r>
            <a:r>
              <a:rPr lang="en-US" altLang="zh-CN" dirty="0" err="1">
                <a:latin typeface="Microsoft YaHei" panose="020B0503020204020204" pitchFamily="34" charset="-122"/>
                <a:ea typeface="Microsoft YaHei" panose="020B0503020204020204" pitchFamily="34" charset="-122"/>
              </a:rPr>
              <a:t>glBufferData</a:t>
            </a:r>
            <a:r>
              <a:rPr lang="zh-CN" altLang="en-US" dirty="0">
                <a:latin typeface="Microsoft YaHei" panose="020B0503020204020204" pitchFamily="34" charset="-122"/>
                <a:ea typeface="Microsoft YaHei" panose="020B0503020204020204" pitchFamily="34" charset="-122"/>
              </a:rPr>
              <a:t>函数分配一个缓存空间，把我们定义好的 </a:t>
            </a:r>
            <a:r>
              <a:rPr lang="en-US" altLang="zh-CN" b="1" dirty="0">
                <a:latin typeface="Microsoft YaHei" panose="020B0503020204020204" pitchFamily="34" charset="-122"/>
                <a:ea typeface="Microsoft YaHei" panose="020B0503020204020204" pitchFamily="34" charset="-122"/>
              </a:rPr>
              <a:t>vertices</a:t>
            </a:r>
            <a:r>
              <a:rPr lang="zh-CN" altLang="en-US" b="1"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传输到缓存对象当中。</a:t>
            </a:r>
            <a:endParaRPr lang="en-US" altLang="zh-CN" dirty="0">
              <a:latin typeface="Microsoft YaHei" panose="020B0503020204020204" pitchFamily="34" charset="-122"/>
              <a:ea typeface="Microsoft YaHei" panose="020B0503020204020204" pitchFamily="34" charset="-122"/>
            </a:endParaRPr>
          </a:p>
        </p:txBody>
      </p:sp>
      <p:pic>
        <p:nvPicPr>
          <p:cNvPr id="15" name="图片 14"/>
          <p:cNvPicPr>
            <a:picLocks noChangeAspect="1"/>
          </p:cNvPicPr>
          <p:nvPr/>
        </p:nvPicPr>
        <p:blipFill>
          <a:blip r:embed="rId2"/>
          <a:stretch>
            <a:fillRect/>
          </a:stretch>
        </p:blipFill>
        <p:spPr>
          <a:xfrm>
            <a:off x="5753100" y="4204694"/>
            <a:ext cx="6438900" cy="2653306"/>
          </a:xfrm>
          <a:prstGeom prst="rect">
            <a:avLst/>
          </a:prstGeom>
        </p:spPr>
      </p:pic>
      <p:pic>
        <p:nvPicPr>
          <p:cNvPr id="7" name="图片 6"/>
          <p:cNvPicPr>
            <a:picLocks noChangeAspect="1"/>
          </p:cNvPicPr>
          <p:nvPr/>
        </p:nvPicPr>
        <p:blipFill>
          <a:blip r:embed="rId2"/>
          <a:stretch>
            <a:fillRect/>
          </a:stretch>
        </p:blipFill>
        <p:spPr>
          <a:xfrm>
            <a:off x="5753100" y="-1"/>
            <a:ext cx="6438900" cy="25599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14900" cy="5384378"/>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en-US" altLang="zh-CN" dirty="0" err="1">
                <a:latin typeface="Microsoft YaHei" panose="020B0503020204020204" pitchFamily="34" charset="-122"/>
                <a:ea typeface="Microsoft YaHei" panose="020B0503020204020204" pitchFamily="34" charset="-122"/>
              </a:rPr>
              <a:t>vshader</a:t>
            </a:r>
            <a:r>
              <a:rPr lang="zh-CN" altLang="en-US" dirty="0">
                <a:latin typeface="Microsoft YaHei" panose="020B0503020204020204" pitchFamily="34" charset="-122"/>
                <a:ea typeface="Microsoft YaHei" panose="020B0503020204020204" pitchFamily="34" charset="-122"/>
              </a:rPr>
              <a:t>和</a:t>
            </a:r>
            <a:r>
              <a:rPr lang="en-US" altLang="zh-CN" dirty="0" err="1">
                <a:latin typeface="Microsoft YaHei" panose="020B0503020204020204" pitchFamily="34" charset="-122"/>
                <a:ea typeface="Microsoft YaHei" panose="020B0503020204020204" pitchFamily="34" charset="-122"/>
              </a:rPr>
              <a:t>fshader</a:t>
            </a:r>
            <a:r>
              <a:rPr lang="zh-CN" altLang="en-US" dirty="0">
                <a:latin typeface="Microsoft YaHei" panose="020B0503020204020204" pitchFamily="34" charset="-122"/>
                <a:ea typeface="Microsoft YaHei" panose="020B0503020204020204" pitchFamily="34" charset="-122"/>
              </a:rPr>
              <a:t>分别对应</a:t>
            </a:r>
            <a:r>
              <a:rPr lang="en-US" altLang="zh-CN" dirty="0">
                <a:latin typeface="Microsoft YaHei" panose="020B0503020204020204" pitchFamily="34" charset="-122"/>
                <a:ea typeface="Microsoft YaHei" panose="020B0503020204020204" pitchFamily="34" charset="-122"/>
              </a:rPr>
              <a:t>shaders</a:t>
            </a:r>
            <a:r>
              <a:rPr lang="zh-CN" altLang="en-US" dirty="0">
                <a:latin typeface="Microsoft YaHei" panose="020B0503020204020204" pitchFamily="34" charset="-122"/>
                <a:ea typeface="Microsoft YaHei" panose="020B0503020204020204" pitchFamily="34" charset="-122"/>
              </a:rPr>
              <a:t>文件夹内的顶点与片元着色器文件的路径</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使用</a:t>
            </a:r>
            <a:r>
              <a:rPr lang="en-US" altLang="zh-CN" dirty="0">
                <a:latin typeface="Microsoft YaHei" panose="020B0503020204020204" pitchFamily="34" charset="-122"/>
                <a:ea typeface="Microsoft YaHei" panose="020B0503020204020204" pitchFamily="34" charset="-122"/>
              </a:rPr>
              <a:t>InitShader.cpp</a:t>
            </a:r>
            <a:r>
              <a:rPr lang="zh-CN" altLang="en-US" dirty="0">
                <a:latin typeface="Microsoft YaHei" panose="020B0503020204020204" pitchFamily="34" charset="-122"/>
                <a:ea typeface="Microsoft YaHei" panose="020B0503020204020204" pitchFamily="34" charset="-122"/>
              </a:rPr>
              <a:t>内定义好的</a:t>
            </a:r>
            <a:r>
              <a:rPr lang="en-US" altLang="zh-CN" dirty="0" err="1">
                <a:latin typeface="Microsoft YaHei" panose="020B0503020204020204" pitchFamily="34" charset="-122"/>
                <a:ea typeface="Microsoft YaHei" panose="020B0503020204020204" pitchFamily="34" charset="-122"/>
              </a:rPr>
              <a:t>InitShader</a:t>
            </a:r>
            <a:r>
              <a:rPr lang="zh-CN" altLang="en-US" dirty="0">
                <a:latin typeface="Microsoft YaHei" panose="020B0503020204020204" pitchFamily="34" charset="-122"/>
                <a:ea typeface="Microsoft YaHei" panose="020B0503020204020204" pitchFamily="34" charset="-122"/>
              </a:rPr>
              <a:t>函数绑定和编译这两个着色器（其实过程与创建</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 buffer</a:t>
            </a:r>
            <a:r>
              <a:rPr lang="zh-CN" altLang="en-US" dirty="0">
                <a:latin typeface="Microsoft YaHei" panose="020B0503020204020204" pitchFamily="34" charset="-122"/>
                <a:ea typeface="Microsoft YaHei" panose="020B0503020204020204" pitchFamily="34" charset="-122"/>
              </a:rPr>
              <a:t>类似），返回一个着色器对象。这句化指定了代码执行时会使用的着色器文件</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调用</a:t>
            </a:r>
            <a:r>
              <a:rPr lang="en-US" altLang="zh-CN" dirty="0" err="1">
                <a:latin typeface="Microsoft YaHei" panose="020B0503020204020204" pitchFamily="34" charset="-122"/>
                <a:ea typeface="Microsoft YaHei" panose="020B0503020204020204" pitchFamily="34" charset="-122"/>
              </a:rPr>
              <a:t>glUseProgram</a:t>
            </a:r>
            <a:r>
              <a:rPr lang="zh-CN" altLang="en-US" dirty="0">
                <a:latin typeface="Microsoft YaHei" panose="020B0503020204020204" pitchFamily="34" charset="-122"/>
                <a:ea typeface="Microsoft YaHei" panose="020B0503020204020204" pitchFamily="34" charset="-122"/>
              </a:rPr>
              <a:t>函数使用该着色器对象，这时前面我们通过缓存对象 </a:t>
            </a:r>
            <a:r>
              <a:rPr lang="en-US" altLang="zh-CN" b="1" dirty="0">
                <a:latin typeface="Microsoft YaHei" panose="020B0503020204020204" pitchFamily="34" charset="-122"/>
                <a:ea typeface="Microsoft YaHei" panose="020B0503020204020204" pitchFamily="34" charset="-122"/>
              </a:rPr>
              <a:t>buffer</a:t>
            </a:r>
            <a:r>
              <a:rPr lang="en-US" altLang="zh-CN" b="1" i="1"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传递的数据在渲染管道中会使用到我们写好的这两个着色器进行处理</a:t>
            </a:r>
            <a:endParaRPr lang="en-US" altLang="zh-CN"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3"/>
          <a:stretch>
            <a:fillRect/>
          </a:stretch>
        </p:blipFill>
        <p:spPr>
          <a:xfrm>
            <a:off x="6212025" y="2723743"/>
            <a:ext cx="5501004" cy="14105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14900" cy="5384378"/>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虽然之前我们传入了一个顶点坐标数组，但是</a:t>
            </a:r>
            <a:r>
              <a:rPr lang="en-US" altLang="zh-CN" dirty="0">
                <a:latin typeface="Microsoft YaHei" panose="020B0503020204020204" pitchFamily="34" charset="-122"/>
                <a:ea typeface="Microsoft YaHei" panose="020B0503020204020204" pitchFamily="34" charset="-122"/>
              </a:rPr>
              <a:t>GPU</a:t>
            </a:r>
            <a:r>
              <a:rPr lang="zh-CN" altLang="en-US" dirty="0">
                <a:latin typeface="Microsoft YaHei" panose="020B0503020204020204" pitchFamily="34" charset="-122"/>
                <a:ea typeface="Microsoft YaHei" panose="020B0503020204020204" pitchFamily="34" charset="-122"/>
              </a:rPr>
              <a:t>并不知道要如何使用这个数据，我们还需要告诉</a:t>
            </a:r>
            <a:r>
              <a:rPr lang="en-US" altLang="zh-CN" dirty="0">
                <a:latin typeface="Microsoft YaHei" panose="020B0503020204020204" pitchFamily="34" charset="-122"/>
                <a:ea typeface="Microsoft YaHei" panose="020B0503020204020204" pitchFamily="34" charset="-122"/>
              </a:rPr>
              <a:t>GPU</a:t>
            </a:r>
            <a:r>
              <a:rPr lang="zh-CN" altLang="en-US" dirty="0">
                <a:latin typeface="Microsoft YaHei" panose="020B0503020204020204" pitchFamily="34" charset="-122"/>
                <a:ea typeface="Microsoft YaHei" panose="020B0503020204020204" pitchFamily="34" charset="-122"/>
              </a:rPr>
              <a:t>如何读取和链接</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我们希望将</a:t>
            </a:r>
            <a:r>
              <a:rPr lang="en-US" altLang="zh-CN" dirty="0">
                <a:latin typeface="Microsoft YaHei" panose="020B0503020204020204" pitchFamily="34" charset="-122"/>
                <a:ea typeface="Microsoft YaHei" panose="020B0503020204020204" pitchFamily="34" charset="-122"/>
              </a:rPr>
              <a:t>vertices</a:t>
            </a:r>
            <a:r>
              <a:rPr lang="zh-CN" altLang="en-US" dirty="0">
                <a:latin typeface="Microsoft YaHei" panose="020B0503020204020204" pitchFamily="34" charset="-122"/>
                <a:ea typeface="Microsoft YaHei" panose="020B0503020204020204" pitchFamily="34" charset="-122"/>
              </a:rPr>
              <a:t>数组作为顶点坐标传递到渲染管道内，在</a:t>
            </a:r>
            <a:r>
              <a:rPr lang="en-US" altLang="zh-CN" dirty="0" err="1">
                <a:latin typeface="Microsoft YaHei" panose="020B0503020204020204" pitchFamily="34" charset="-122"/>
                <a:ea typeface="Microsoft YaHei" panose="020B0503020204020204" pitchFamily="34" charset="-122"/>
              </a:rPr>
              <a:t>vshader.glsl</a:t>
            </a:r>
            <a:r>
              <a:rPr lang="zh-CN" altLang="en-US" dirty="0">
                <a:latin typeface="Microsoft YaHei" panose="020B0503020204020204" pitchFamily="34" charset="-122"/>
                <a:ea typeface="Microsoft YaHei" panose="020B0503020204020204" pitchFamily="34" charset="-122"/>
              </a:rPr>
              <a:t>中，我们有声明一个</a:t>
            </a:r>
            <a:r>
              <a:rPr lang="en-US" altLang="zh-CN" dirty="0">
                <a:latin typeface="Microsoft YaHei" panose="020B0503020204020204" pitchFamily="34" charset="-122"/>
                <a:ea typeface="Microsoft YaHei" panose="020B0503020204020204" pitchFamily="34" charset="-122"/>
              </a:rPr>
              <a:t>in</a:t>
            </a:r>
            <a:r>
              <a:rPr lang="zh-CN" altLang="en-US" dirty="0">
                <a:latin typeface="Microsoft YaHei" panose="020B0503020204020204" pitchFamily="34" charset="-122"/>
                <a:ea typeface="Microsoft YaHei" panose="020B0503020204020204" pitchFamily="34" charset="-122"/>
              </a:rPr>
              <a:t>的属性 </a:t>
            </a:r>
            <a:r>
              <a:rPr lang="en-US" altLang="zh-CN" b="1" dirty="0" err="1">
                <a:latin typeface="Microsoft YaHei" panose="020B0503020204020204" pitchFamily="34" charset="-122"/>
                <a:ea typeface="Microsoft YaHei" panose="020B0503020204020204" pitchFamily="34" charset="-122"/>
              </a:rPr>
              <a:t>vPosition</a:t>
            </a:r>
            <a:r>
              <a:rPr lang="zh-CN" altLang="en-US" dirty="0">
                <a:latin typeface="Microsoft YaHei" panose="020B0503020204020204" pitchFamily="34" charset="-122"/>
                <a:ea typeface="Microsoft YaHei" panose="020B0503020204020204" pitchFamily="34" charset="-122"/>
              </a:rPr>
              <a:t> ，表示顶点着色器接收的数据，在</a:t>
            </a:r>
            <a:r>
              <a:rPr lang="en-US" altLang="zh-CN" dirty="0" err="1">
                <a:latin typeface="Microsoft YaHei" panose="020B0503020204020204" pitchFamily="34" charset="-122"/>
                <a:ea typeface="Microsoft YaHei" panose="020B0503020204020204" pitchFamily="34" charset="-122"/>
              </a:rPr>
              <a:t>init</a:t>
            </a:r>
            <a:r>
              <a:rPr lang="zh-CN" altLang="en-US" dirty="0">
                <a:latin typeface="Microsoft YaHei" panose="020B0503020204020204" pitchFamily="34" charset="-122"/>
                <a:ea typeface="Microsoft YaHei" panose="020B0503020204020204" pitchFamily="34" charset="-122"/>
              </a:rPr>
              <a:t>函数中，我们使用</a:t>
            </a:r>
            <a:r>
              <a:rPr lang="en-US" altLang="zh-CN" dirty="0" err="1">
                <a:latin typeface="Microsoft YaHei" panose="020B0503020204020204" pitchFamily="34" charset="-122"/>
                <a:ea typeface="Microsoft YaHei" panose="020B0503020204020204" pitchFamily="34" charset="-122"/>
              </a:rPr>
              <a:t>glGetAttribLocation</a:t>
            </a:r>
            <a:r>
              <a:rPr lang="zh-CN" altLang="en-US" dirty="0">
                <a:latin typeface="Microsoft YaHei" panose="020B0503020204020204" pitchFamily="34" charset="-122"/>
                <a:ea typeface="Microsoft YaHei" panose="020B0503020204020204" pitchFamily="34" charset="-122"/>
              </a:rPr>
              <a:t>函数获取这个属性在着色器程序 </a:t>
            </a:r>
            <a:r>
              <a:rPr lang="en-US" altLang="zh-CN" b="1" dirty="0">
                <a:latin typeface="Microsoft YaHei" panose="020B0503020204020204" pitchFamily="34" charset="-122"/>
                <a:ea typeface="Microsoft YaHei" panose="020B0503020204020204" pitchFamily="34" charset="-122"/>
              </a:rPr>
              <a:t>program</a:t>
            </a:r>
            <a:r>
              <a:rPr lang="zh-CN" altLang="en-US" dirty="0">
                <a:latin typeface="Microsoft YaHei" panose="020B0503020204020204" pitchFamily="34" charset="-122"/>
                <a:ea typeface="Microsoft YaHei" panose="020B0503020204020204" pitchFamily="34" charset="-122"/>
              </a:rPr>
              <a:t> 中的位置</a:t>
            </a:r>
            <a:endParaRPr lang="en-US" altLang="zh-CN" dirty="0">
              <a:latin typeface="Microsoft YaHei" panose="020B0503020204020204" pitchFamily="34" charset="-122"/>
              <a:ea typeface="Microsoft YaHei" panose="020B0503020204020204" pitchFamily="34" charset="-122"/>
            </a:endParaRPr>
          </a:p>
        </p:txBody>
      </p:sp>
      <p:pic>
        <p:nvPicPr>
          <p:cNvPr id="11" name="图片 10"/>
          <p:cNvPicPr>
            <a:picLocks noChangeAspect="1"/>
          </p:cNvPicPr>
          <p:nvPr/>
        </p:nvPicPr>
        <p:blipFill>
          <a:blip r:embed="rId2"/>
          <a:stretch>
            <a:fillRect/>
          </a:stretch>
        </p:blipFill>
        <p:spPr>
          <a:xfrm>
            <a:off x="5733054" y="0"/>
            <a:ext cx="6458946" cy="6858000"/>
          </a:xfrm>
          <a:prstGeom prst="rect">
            <a:avLst/>
          </a:prstGeom>
        </p:spPr>
      </p:pic>
      <p:pic>
        <p:nvPicPr>
          <p:cNvPr id="13" name="图片 12"/>
          <p:cNvPicPr>
            <a:picLocks noChangeAspect="1"/>
          </p:cNvPicPr>
          <p:nvPr/>
        </p:nvPicPr>
        <p:blipFill>
          <a:blip r:embed="rId2"/>
          <a:stretch>
            <a:fillRect/>
          </a:stretch>
        </p:blipFill>
        <p:spPr>
          <a:xfrm>
            <a:off x="5753100" y="0"/>
            <a:ext cx="6438900" cy="1216788"/>
          </a:xfrm>
          <a:prstGeom prst="rect">
            <a:avLst/>
          </a:prstGeom>
        </p:spPr>
      </p:pic>
      <p:pic>
        <p:nvPicPr>
          <p:cNvPr id="14" name="图片 13"/>
          <p:cNvPicPr>
            <a:picLocks noChangeAspect="1"/>
          </p:cNvPicPr>
          <p:nvPr/>
        </p:nvPicPr>
        <p:blipFill>
          <a:blip r:embed="rId2"/>
          <a:stretch>
            <a:fillRect/>
          </a:stretch>
        </p:blipFill>
        <p:spPr>
          <a:xfrm>
            <a:off x="5753100" y="3437393"/>
            <a:ext cx="6438900" cy="3420608"/>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963166" y="3718099"/>
            <a:ext cx="3646176" cy="2862700"/>
          </a:xfrm>
          <a:prstGeom prst="rect">
            <a:avLst/>
          </a:prstGeom>
          <a:ln w="12700">
            <a:solidFill>
              <a:schemeClr val="accent2">
                <a:lumMod val="60000"/>
                <a:lumOff val="40000"/>
              </a:schemeClr>
            </a:solidFill>
          </a:ln>
        </p:spPr>
      </p:pic>
      <p:sp>
        <p:nvSpPr>
          <p:cNvPr id="16" name="文本框 15"/>
          <p:cNvSpPr txBox="1"/>
          <p:nvPr/>
        </p:nvSpPr>
        <p:spPr>
          <a:xfrm>
            <a:off x="6210300" y="3768312"/>
            <a:ext cx="2514600" cy="338554"/>
          </a:xfrm>
          <a:prstGeom prst="rect">
            <a:avLst/>
          </a:prstGeom>
          <a:noFill/>
        </p:spPr>
        <p:txBody>
          <a:bodyPr wrap="square" rtlCol="0">
            <a:spAutoFit/>
          </a:body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顶点着色器 </a:t>
            </a:r>
            <a:r>
              <a:rPr lang="en-US" altLang="zh-CN" sz="1600" dirty="0" err="1">
                <a:solidFill>
                  <a:schemeClr val="bg1"/>
                </a:solidFill>
                <a:latin typeface="Microsoft YaHei" panose="020B0503020204020204" pitchFamily="34" charset="-122"/>
                <a:ea typeface="Microsoft YaHei" panose="020B0503020204020204" pitchFamily="34" charset="-122"/>
              </a:rPr>
              <a:t>vshader.glsl</a:t>
            </a:r>
            <a:endParaRPr lang="zh-CN" altLang="en-US" sz="1600" dirty="0">
              <a:solidFill>
                <a:schemeClr val="bg1"/>
              </a:solidFill>
            </a:endParaRPr>
          </a:p>
        </p:txBody>
      </p:sp>
      <p:pic>
        <p:nvPicPr>
          <p:cNvPr id="17" name="图片 16"/>
          <p:cNvPicPr>
            <a:picLocks noChangeAspect="1"/>
          </p:cNvPicPr>
          <p:nvPr/>
        </p:nvPicPr>
        <p:blipFill>
          <a:blip r:embed="rId4"/>
          <a:stretch>
            <a:fillRect/>
          </a:stretch>
        </p:blipFill>
        <p:spPr>
          <a:xfrm>
            <a:off x="5963166" y="792942"/>
            <a:ext cx="5902582" cy="2526397"/>
          </a:xfrm>
          <a:prstGeom prst="rect">
            <a:avLst/>
          </a:prstGeom>
        </p:spPr>
      </p:pic>
      <p:sp>
        <p:nvSpPr>
          <p:cNvPr id="19" name="任意多边形: 形状 18"/>
          <p:cNvSpPr/>
          <p:nvPr/>
        </p:nvSpPr>
        <p:spPr>
          <a:xfrm>
            <a:off x="7898524" y="1216788"/>
            <a:ext cx="2514600" cy="3702053"/>
          </a:xfrm>
          <a:custGeom>
            <a:avLst/>
            <a:gdLst>
              <a:gd name="connsiteX0" fmla="*/ 2207173 w 2207173"/>
              <a:gd name="connsiteY0" fmla="*/ 0 h 3176751"/>
              <a:gd name="connsiteX1" fmla="*/ 2207173 w 2207173"/>
              <a:gd name="connsiteY1" fmla="*/ 3176751 h 3176751"/>
              <a:gd name="connsiteX2" fmla="*/ 0 w 2207173"/>
              <a:gd name="connsiteY2" fmla="*/ 3176751 h 3176751"/>
            </a:gdLst>
            <a:ahLst/>
            <a:cxnLst>
              <a:cxn ang="0">
                <a:pos x="connsiteX0" y="connsiteY0"/>
              </a:cxn>
              <a:cxn ang="0">
                <a:pos x="connsiteX1" y="connsiteY1"/>
              </a:cxn>
              <a:cxn ang="0">
                <a:pos x="connsiteX2" y="connsiteY2"/>
              </a:cxn>
            </a:cxnLst>
            <a:rect l="l" t="t" r="r" b="b"/>
            <a:pathLst>
              <a:path w="2207173" h="3176751">
                <a:moveTo>
                  <a:pt x="2207173" y="0"/>
                </a:moveTo>
                <a:lnTo>
                  <a:pt x="2207173" y="3176751"/>
                </a:lnTo>
                <a:lnTo>
                  <a:pt x="0" y="3176751"/>
                </a:ln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14900" cy="5384378"/>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由于顶点</a:t>
            </a:r>
            <a:r>
              <a:rPr lang="zh-CN" altLang="en-US" b="0" i="0" dirty="0">
                <a:solidFill>
                  <a:srgbClr val="222222"/>
                </a:solidFill>
                <a:effectLst/>
                <a:latin typeface="Microsoft YaHei" panose="020B0503020204020204" pitchFamily="34" charset="-122"/>
                <a:ea typeface="Microsoft YaHei" panose="020B0503020204020204" pitchFamily="34" charset="-122"/>
              </a:rPr>
              <a:t>属性默认是禁用的，所以</a:t>
            </a:r>
            <a:r>
              <a:rPr lang="zh-CN" altLang="en-US" dirty="0">
                <a:latin typeface="Microsoft YaHei" panose="020B0503020204020204" pitchFamily="34" charset="-122"/>
                <a:ea typeface="Microsoft YaHei" panose="020B0503020204020204" pitchFamily="34" charset="-122"/>
              </a:rPr>
              <a:t>获取了这个属性的位置后，我们要使用</a:t>
            </a:r>
            <a:r>
              <a:rPr lang="en-US" altLang="zh-CN" dirty="0" err="1">
                <a:latin typeface="Microsoft YaHei" panose="020B0503020204020204" pitchFamily="34" charset="-122"/>
                <a:ea typeface="Microsoft YaHei" panose="020B0503020204020204" pitchFamily="34" charset="-122"/>
              </a:rPr>
              <a:t>glEnableVertexAttribArray</a:t>
            </a:r>
            <a:r>
              <a:rPr lang="zh-CN" altLang="en-US" dirty="0">
                <a:latin typeface="Microsoft YaHei" panose="020B0503020204020204" pitchFamily="34" charset="-122"/>
                <a:ea typeface="Microsoft YaHei" panose="020B0503020204020204" pitchFamily="34" charset="-122"/>
              </a:rPr>
              <a:t>函数启用该属性，使得着色器中它能够接收数据</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之后我们需要手动定义我们传递给着色器的 </a:t>
            </a:r>
            <a:r>
              <a:rPr lang="en-US" altLang="zh-CN" b="1" dirty="0">
                <a:latin typeface="Microsoft YaHei" panose="020B0503020204020204" pitchFamily="34" charset="-122"/>
                <a:ea typeface="Microsoft YaHei" panose="020B0503020204020204" pitchFamily="34" charset="-122"/>
              </a:rPr>
              <a:t>vertices</a:t>
            </a:r>
            <a:r>
              <a:rPr lang="en-US" altLang="zh-CN" b="1" i="1"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数组是如何对应到顶点属性的，也就是和</a:t>
            </a:r>
            <a:r>
              <a:rPr lang="en-US" altLang="zh-CN" dirty="0">
                <a:latin typeface="Microsoft YaHei" panose="020B0503020204020204" pitchFamily="34" charset="-122"/>
                <a:ea typeface="Microsoft YaHei" panose="020B0503020204020204" pitchFamily="34" charset="-122"/>
              </a:rPr>
              <a:t>GPU</a:t>
            </a:r>
            <a:r>
              <a:rPr lang="zh-CN" altLang="en-US" dirty="0">
                <a:latin typeface="Microsoft YaHei" panose="020B0503020204020204" pitchFamily="34" charset="-122"/>
                <a:ea typeface="Microsoft YaHei" panose="020B0503020204020204" pitchFamily="34" charset="-122"/>
              </a:rPr>
              <a:t>解释这些数据该如何读取，使用的函数为</a:t>
            </a:r>
            <a:r>
              <a:rPr lang="en-US" altLang="zh-CN" dirty="0" err="1">
                <a:latin typeface="Microsoft YaHei" panose="020B0503020204020204" pitchFamily="34" charset="-122"/>
                <a:ea typeface="Microsoft YaHei" panose="020B0503020204020204" pitchFamily="34" charset="-122"/>
              </a:rPr>
              <a:t>glVertexAttribPointer</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p:txBody>
      </p:sp>
      <p:pic>
        <p:nvPicPr>
          <p:cNvPr id="37" name="图片 36"/>
          <p:cNvPicPr>
            <a:picLocks noChangeAspect="1"/>
          </p:cNvPicPr>
          <p:nvPr/>
        </p:nvPicPr>
        <p:blipFill>
          <a:blip r:embed="rId3"/>
          <a:stretch>
            <a:fillRect/>
          </a:stretch>
        </p:blipFill>
        <p:spPr>
          <a:xfrm>
            <a:off x="5733054" y="0"/>
            <a:ext cx="6458946" cy="6858000"/>
          </a:xfrm>
          <a:prstGeom prst="rect">
            <a:avLst/>
          </a:prstGeom>
        </p:spPr>
      </p:pic>
      <p:pic>
        <p:nvPicPr>
          <p:cNvPr id="41" name="图片 40"/>
          <p:cNvPicPr>
            <a:picLocks noChangeAspect="1"/>
          </p:cNvPicPr>
          <p:nvPr/>
        </p:nvPicPr>
        <p:blipFill>
          <a:blip r:embed="rId3"/>
          <a:stretch>
            <a:fillRect/>
          </a:stretch>
        </p:blipFill>
        <p:spPr>
          <a:xfrm>
            <a:off x="5753100" y="0"/>
            <a:ext cx="6438900" cy="1216788"/>
          </a:xfrm>
          <a:prstGeom prst="rect">
            <a:avLst/>
          </a:prstGeom>
        </p:spPr>
      </p:pic>
      <p:pic>
        <p:nvPicPr>
          <p:cNvPr id="43" name="图片 42"/>
          <p:cNvPicPr>
            <a:picLocks noChangeAspect="1"/>
          </p:cNvPicPr>
          <p:nvPr/>
        </p:nvPicPr>
        <p:blipFill>
          <a:blip r:embed="rId3"/>
          <a:stretch>
            <a:fillRect/>
          </a:stretch>
        </p:blipFill>
        <p:spPr>
          <a:xfrm>
            <a:off x="5753100" y="3437393"/>
            <a:ext cx="6438900" cy="3420608"/>
          </a:xfrm>
          <a:prstGeom prst="rect">
            <a:avLst/>
          </a:prstGeom>
        </p:spPr>
      </p:pic>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5963166" y="3718099"/>
            <a:ext cx="3646176" cy="2862700"/>
          </a:xfrm>
          <a:prstGeom prst="rect">
            <a:avLst/>
          </a:prstGeom>
          <a:ln w="12700">
            <a:solidFill>
              <a:schemeClr val="accent2">
                <a:lumMod val="60000"/>
                <a:lumOff val="40000"/>
              </a:schemeClr>
            </a:solidFill>
          </a:ln>
        </p:spPr>
      </p:pic>
      <p:sp>
        <p:nvSpPr>
          <p:cNvPr id="47" name="文本框 46"/>
          <p:cNvSpPr txBox="1"/>
          <p:nvPr/>
        </p:nvSpPr>
        <p:spPr>
          <a:xfrm>
            <a:off x="6210300" y="3768312"/>
            <a:ext cx="2514600" cy="338554"/>
          </a:xfrm>
          <a:prstGeom prst="rect">
            <a:avLst/>
          </a:prstGeom>
          <a:noFill/>
        </p:spPr>
        <p:txBody>
          <a:bodyPr wrap="square" rtlCol="0">
            <a:spAutoFit/>
          </a:body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顶点着色器 </a:t>
            </a:r>
            <a:r>
              <a:rPr lang="en-US" altLang="zh-CN" sz="1600" dirty="0" err="1">
                <a:solidFill>
                  <a:schemeClr val="bg1"/>
                </a:solidFill>
                <a:latin typeface="Microsoft YaHei" panose="020B0503020204020204" pitchFamily="34" charset="-122"/>
                <a:ea typeface="Microsoft YaHei" panose="020B0503020204020204" pitchFamily="34" charset="-122"/>
              </a:rPr>
              <a:t>vshader.glsl</a:t>
            </a:r>
            <a:endParaRPr lang="zh-CN" altLang="en-US" sz="1600" dirty="0">
              <a:solidFill>
                <a:schemeClr val="bg1"/>
              </a:solidFill>
            </a:endParaRPr>
          </a:p>
        </p:txBody>
      </p:sp>
      <p:pic>
        <p:nvPicPr>
          <p:cNvPr id="6" name="图片 5"/>
          <p:cNvPicPr>
            <a:picLocks noChangeAspect="1"/>
          </p:cNvPicPr>
          <p:nvPr/>
        </p:nvPicPr>
        <p:blipFill>
          <a:blip r:embed="rId5"/>
          <a:stretch>
            <a:fillRect/>
          </a:stretch>
        </p:blipFill>
        <p:spPr>
          <a:xfrm>
            <a:off x="5963166" y="792942"/>
            <a:ext cx="5902582" cy="2526397"/>
          </a:xfrm>
          <a:prstGeom prst="rect">
            <a:avLst/>
          </a:prstGeom>
        </p:spPr>
      </p:pic>
      <p:sp>
        <p:nvSpPr>
          <p:cNvPr id="49" name="任意多边形: 形状 48"/>
          <p:cNvSpPr/>
          <p:nvPr/>
        </p:nvSpPr>
        <p:spPr>
          <a:xfrm>
            <a:off x="7898524" y="1216788"/>
            <a:ext cx="2514600" cy="3702053"/>
          </a:xfrm>
          <a:custGeom>
            <a:avLst/>
            <a:gdLst>
              <a:gd name="connsiteX0" fmla="*/ 2207173 w 2207173"/>
              <a:gd name="connsiteY0" fmla="*/ 0 h 3176751"/>
              <a:gd name="connsiteX1" fmla="*/ 2207173 w 2207173"/>
              <a:gd name="connsiteY1" fmla="*/ 3176751 h 3176751"/>
              <a:gd name="connsiteX2" fmla="*/ 0 w 2207173"/>
              <a:gd name="connsiteY2" fmla="*/ 3176751 h 3176751"/>
            </a:gdLst>
            <a:ahLst/>
            <a:cxnLst>
              <a:cxn ang="0">
                <a:pos x="connsiteX0" y="connsiteY0"/>
              </a:cxn>
              <a:cxn ang="0">
                <a:pos x="connsiteX1" y="connsiteY1"/>
              </a:cxn>
              <a:cxn ang="0">
                <a:pos x="connsiteX2" y="connsiteY2"/>
              </a:cxn>
            </a:cxnLst>
            <a:rect l="l" t="t" r="r" b="b"/>
            <a:pathLst>
              <a:path w="2207173" h="3176751">
                <a:moveTo>
                  <a:pt x="2207173" y="0"/>
                </a:moveTo>
                <a:lnTo>
                  <a:pt x="2207173" y="3176751"/>
                </a:lnTo>
                <a:lnTo>
                  <a:pt x="0" y="3176751"/>
                </a:ln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1"/>
            <a:ext cx="6478992" cy="6858001"/>
          </a:xfrm>
          <a:prstGeom prst="rect">
            <a:avLst/>
          </a:prstGeom>
        </p:spPr>
      </p:pic>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14900" cy="5384378"/>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由于顶点</a:t>
            </a:r>
            <a:r>
              <a:rPr lang="zh-CN" altLang="en-US" b="0" i="0" dirty="0">
                <a:solidFill>
                  <a:srgbClr val="222222"/>
                </a:solidFill>
                <a:effectLst/>
                <a:latin typeface="Microsoft YaHei" panose="020B0503020204020204" pitchFamily="34" charset="-122"/>
                <a:ea typeface="Microsoft YaHei" panose="020B0503020204020204" pitchFamily="34" charset="-122"/>
              </a:rPr>
              <a:t>属性默认是禁用的，所以</a:t>
            </a:r>
            <a:r>
              <a:rPr lang="zh-CN" altLang="en-US" dirty="0">
                <a:latin typeface="Microsoft YaHei" panose="020B0503020204020204" pitchFamily="34" charset="-122"/>
                <a:ea typeface="Microsoft YaHei" panose="020B0503020204020204" pitchFamily="34" charset="-122"/>
              </a:rPr>
              <a:t>获取了这个属性的位置后，我们要使用</a:t>
            </a:r>
            <a:r>
              <a:rPr lang="en-US" altLang="zh-CN" dirty="0" err="1">
                <a:latin typeface="Microsoft YaHei" panose="020B0503020204020204" pitchFamily="34" charset="-122"/>
                <a:ea typeface="Microsoft YaHei" panose="020B0503020204020204" pitchFamily="34" charset="-122"/>
              </a:rPr>
              <a:t>glEnableVertexAttribArray</a:t>
            </a:r>
            <a:r>
              <a:rPr lang="zh-CN" altLang="en-US" dirty="0">
                <a:latin typeface="Microsoft YaHei" panose="020B0503020204020204" pitchFamily="34" charset="-122"/>
                <a:ea typeface="Microsoft YaHei" panose="020B0503020204020204" pitchFamily="34" charset="-122"/>
              </a:rPr>
              <a:t>函数启用该属性，使得着色器中它能够接收数据</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之后我们需要手动定义我们传递给着色器的 </a:t>
            </a:r>
            <a:r>
              <a:rPr lang="en-US" altLang="zh-CN" b="1" dirty="0">
                <a:latin typeface="Microsoft YaHei" panose="020B0503020204020204" pitchFamily="34" charset="-122"/>
                <a:ea typeface="Microsoft YaHei" panose="020B0503020204020204" pitchFamily="34" charset="-122"/>
              </a:rPr>
              <a:t>vertices</a:t>
            </a:r>
            <a:r>
              <a:rPr lang="en-US" altLang="zh-CN" b="1" i="1"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数组是如何对应到顶点属性的，也就是和</a:t>
            </a:r>
            <a:r>
              <a:rPr lang="en-US" altLang="zh-CN" dirty="0">
                <a:latin typeface="Microsoft YaHei" panose="020B0503020204020204" pitchFamily="34" charset="-122"/>
                <a:ea typeface="Microsoft YaHei" panose="020B0503020204020204" pitchFamily="34" charset="-122"/>
              </a:rPr>
              <a:t>GPU</a:t>
            </a:r>
            <a:r>
              <a:rPr lang="zh-CN" altLang="en-US" dirty="0">
                <a:latin typeface="Microsoft YaHei" panose="020B0503020204020204" pitchFamily="34" charset="-122"/>
                <a:ea typeface="Microsoft YaHei" panose="020B0503020204020204" pitchFamily="34" charset="-122"/>
              </a:rPr>
              <a:t>解释这些数据该如何读取，使用的函数为</a:t>
            </a:r>
            <a:r>
              <a:rPr lang="en-US" altLang="zh-CN" dirty="0" err="1">
                <a:latin typeface="Microsoft YaHei" panose="020B0503020204020204" pitchFamily="34" charset="-122"/>
                <a:ea typeface="Microsoft YaHei" panose="020B0503020204020204" pitchFamily="34" charset="-122"/>
              </a:rPr>
              <a:t>glVertexAttribPointer</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p:txBody>
      </p:sp>
      <p:pic>
        <p:nvPicPr>
          <p:cNvPr id="41" name="图片 40"/>
          <p:cNvPicPr>
            <a:picLocks noChangeAspect="1"/>
          </p:cNvPicPr>
          <p:nvPr/>
        </p:nvPicPr>
        <p:blipFill>
          <a:blip r:embed="rId2"/>
          <a:stretch>
            <a:fillRect/>
          </a:stretch>
        </p:blipFill>
        <p:spPr>
          <a:xfrm>
            <a:off x="5753100" y="3429001"/>
            <a:ext cx="6458946" cy="3429000"/>
          </a:xfrm>
          <a:prstGeom prst="rect">
            <a:avLst/>
          </a:prstGeom>
        </p:spPr>
      </p:pic>
      <p:sp>
        <p:nvSpPr>
          <p:cNvPr id="5" name="矩形 4"/>
          <p:cNvSpPr/>
          <p:nvPr/>
        </p:nvSpPr>
        <p:spPr>
          <a:xfrm>
            <a:off x="6827499" y="3642331"/>
            <a:ext cx="1714500" cy="425871"/>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vertices[0]</a:t>
            </a:r>
            <a:endParaRPr lang="zh-CN" altLang="en-US" dirty="0">
              <a:solidFill>
                <a:schemeClr val="tx1"/>
              </a:solidFill>
            </a:endParaRPr>
          </a:p>
        </p:txBody>
      </p:sp>
      <p:sp>
        <p:nvSpPr>
          <p:cNvPr id="13" name="矩形 12"/>
          <p:cNvSpPr/>
          <p:nvPr/>
        </p:nvSpPr>
        <p:spPr>
          <a:xfrm>
            <a:off x="6827499" y="4040858"/>
            <a:ext cx="857250" cy="425871"/>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x</a:t>
            </a:r>
            <a:endParaRPr lang="zh-CN" altLang="en-US" dirty="0">
              <a:solidFill>
                <a:schemeClr val="tx1"/>
              </a:solidFill>
            </a:endParaRPr>
          </a:p>
        </p:txBody>
      </p:sp>
      <p:sp>
        <p:nvSpPr>
          <p:cNvPr id="17" name="矩形 16"/>
          <p:cNvSpPr/>
          <p:nvPr/>
        </p:nvSpPr>
        <p:spPr>
          <a:xfrm>
            <a:off x="7684749" y="4040858"/>
            <a:ext cx="857250" cy="425871"/>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a:t>
            </a:r>
            <a:endParaRPr lang="zh-CN" altLang="en-US" dirty="0">
              <a:solidFill>
                <a:schemeClr val="tx1"/>
              </a:solidFill>
            </a:endParaRPr>
          </a:p>
        </p:txBody>
      </p:sp>
      <p:sp>
        <p:nvSpPr>
          <p:cNvPr id="19" name="矩形 18"/>
          <p:cNvSpPr/>
          <p:nvPr/>
        </p:nvSpPr>
        <p:spPr>
          <a:xfrm>
            <a:off x="8541999" y="3642331"/>
            <a:ext cx="1714500" cy="425871"/>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vertices[1]</a:t>
            </a:r>
            <a:endParaRPr lang="zh-CN" altLang="en-US" dirty="0">
              <a:solidFill>
                <a:schemeClr val="tx1"/>
              </a:solidFill>
            </a:endParaRPr>
          </a:p>
        </p:txBody>
      </p:sp>
      <p:sp>
        <p:nvSpPr>
          <p:cNvPr id="20" name="矩形 19"/>
          <p:cNvSpPr/>
          <p:nvPr/>
        </p:nvSpPr>
        <p:spPr>
          <a:xfrm>
            <a:off x="8541999" y="4040858"/>
            <a:ext cx="857250" cy="425871"/>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x</a:t>
            </a:r>
            <a:endParaRPr lang="zh-CN" altLang="en-US" dirty="0">
              <a:solidFill>
                <a:schemeClr val="tx1"/>
              </a:solidFill>
            </a:endParaRPr>
          </a:p>
        </p:txBody>
      </p:sp>
      <p:sp>
        <p:nvSpPr>
          <p:cNvPr id="21" name="矩形 20"/>
          <p:cNvSpPr/>
          <p:nvPr/>
        </p:nvSpPr>
        <p:spPr>
          <a:xfrm>
            <a:off x="9399249" y="4040858"/>
            <a:ext cx="857250" cy="425871"/>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a:t>
            </a:r>
            <a:endParaRPr lang="zh-CN" altLang="en-US" dirty="0">
              <a:solidFill>
                <a:schemeClr val="tx1"/>
              </a:solidFill>
            </a:endParaRPr>
          </a:p>
        </p:txBody>
      </p:sp>
      <p:sp>
        <p:nvSpPr>
          <p:cNvPr id="22" name="矩形 21"/>
          <p:cNvSpPr/>
          <p:nvPr/>
        </p:nvSpPr>
        <p:spPr>
          <a:xfrm>
            <a:off x="10256499" y="3642331"/>
            <a:ext cx="1714500" cy="425871"/>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vertices[2]</a:t>
            </a:r>
            <a:endParaRPr lang="zh-CN" altLang="en-US" dirty="0">
              <a:solidFill>
                <a:schemeClr val="tx1"/>
              </a:solidFill>
            </a:endParaRPr>
          </a:p>
        </p:txBody>
      </p:sp>
      <p:sp>
        <p:nvSpPr>
          <p:cNvPr id="23" name="矩形 22"/>
          <p:cNvSpPr/>
          <p:nvPr/>
        </p:nvSpPr>
        <p:spPr>
          <a:xfrm>
            <a:off x="10256499" y="4040858"/>
            <a:ext cx="857250" cy="425871"/>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x</a:t>
            </a:r>
            <a:endParaRPr lang="zh-CN" altLang="en-US" dirty="0">
              <a:solidFill>
                <a:schemeClr val="tx1"/>
              </a:solidFill>
            </a:endParaRPr>
          </a:p>
        </p:txBody>
      </p:sp>
      <p:sp>
        <p:nvSpPr>
          <p:cNvPr id="24" name="矩形 23"/>
          <p:cNvSpPr/>
          <p:nvPr/>
        </p:nvSpPr>
        <p:spPr>
          <a:xfrm>
            <a:off x="11113749" y="4040858"/>
            <a:ext cx="857250" cy="425871"/>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a:t>
            </a:r>
            <a:endParaRPr lang="zh-CN" altLang="en-US" dirty="0">
              <a:solidFill>
                <a:schemeClr val="tx1"/>
              </a:solidFill>
            </a:endParaRPr>
          </a:p>
        </p:txBody>
      </p:sp>
      <p:sp>
        <p:nvSpPr>
          <p:cNvPr id="6" name="文本框 5"/>
          <p:cNvSpPr txBox="1"/>
          <p:nvPr/>
        </p:nvSpPr>
        <p:spPr>
          <a:xfrm>
            <a:off x="5865216" y="4536227"/>
            <a:ext cx="857250" cy="338554"/>
          </a:xfrm>
          <a:prstGeom prst="rect">
            <a:avLst/>
          </a:prstGeom>
          <a:noFill/>
        </p:spPr>
        <p:txBody>
          <a:bodyPr wrap="square" rtlCol="0">
            <a:spAutoFit/>
          </a:bodyPr>
          <a:lstStyle/>
          <a:p>
            <a:pPr algn="r"/>
            <a:r>
              <a:rPr lang="en-US" altLang="zh-CN" sz="1600" dirty="0">
                <a:solidFill>
                  <a:schemeClr val="bg1"/>
                </a:solidFill>
                <a:latin typeface="Microsoft YaHei" panose="020B0503020204020204" pitchFamily="34" charset="-122"/>
                <a:ea typeface="Microsoft YaHei" panose="020B0503020204020204" pitchFamily="34" charset="-122"/>
              </a:rPr>
              <a:t>BYTE:</a:t>
            </a:r>
            <a:endParaRPr lang="zh-CN" altLang="en-US" sz="1600" dirty="0">
              <a:solidFill>
                <a:schemeClr val="bg1"/>
              </a:solidFill>
            </a:endParaRPr>
          </a:p>
        </p:txBody>
      </p:sp>
      <p:sp>
        <p:nvSpPr>
          <p:cNvPr id="26" name="文本框 25"/>
          <p:cNvSpPr txBox="1"/>
          <p:nvPr/>
        </p:nvSpPr>
        <p:spPr>
          <a:xfrm>
            <a:off x="6606498" y="4536227"/>
            <a:ext cx="442002"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0</a:t>
            </a:r>
            <a:endParaRPr lang="zh-CN" altLang="en-US" sz="1600" dirty="0">
              <a:solidFill>
                <a:schemeClr val="bg1"/>
              </a:solidFill>
            </a:endParaRPr>
          </a:p>
        </p:txBody>
      </p:sp>
      <p:sp>
        <p:nvSpPr>
          <p:cNvPr id="27" name="文本框 26"/>
          <p:cNvSpPr txBox="1"/>
          <p:nvPr/>
        </p:nvSpPr>
        <p:spPr>
          <a:xfrm>
            <a:off x="7420833" y="4536227"/>
            <a:ext cx="442002"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4</a:t>
            </a:r>
            <a:endParaRPr lang="zh-CN" altLang="en-US" sz="1600" dirty="0">
              <a:solidFill>
                <a:schemeClr val="bg1"/>
              </a:solidFill>
            </a:endParaRPr>
          </a:p>
        </p:txBody>
      </p:sp>
      <p:sp>
        <p:nvSpPr>
          <p:cNvPr id="28" name="文本框 27"/>
          <p:cNvSpPr txBox="1"/>
          <p:nvPr/>
        </p:nvSpPr>
        <p:spPr>
          <a:xfrm>
            <a:off x="8320998" y="4536227"/>
            <a:ext cx="442002"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8</a:t>
            </a:r>
            <a:endParaRPr lang="zh-CN" altLang="en-US" sz="1600" dirty="0">
              <a:solidFill>
                <a:schemeClr val="bg1"/>
              </a:solidFill>
            </a:endParaRPr>
          </a:p>
        </p:txBody>
      </p:sp>
      <p:sp>
        <p:nvSpPr>
          <p:cNvPr id="29" name="文本框 28"/>
          <p:cNvSpPr txBox="1"/>
          <p:nvPr/>
        </p:nvSpPr>
        <p:spPr>
          <a:xfrm>
            <a:off x="9178248" y="4536227"/>
            <a:ext cx="442002"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12</a:t>
            </a:r>
            <a:endParaRPr lang="zh-CN" altLang="en-US" sz="1600" dirty="0">
              <a:solidFill>
                <a:schemeClr val="bg1"/>
              </a:solidFill>
            </a:endParaRPr>
          </a:p>
        </p:txBody>
      </p:sp>
      <p:sp>
        <p:nvSpPr>
          <p:cNvPr id="30" name="文本框 29"/>
          <p:cNvSpPr txBox="1"/>
          <p:nvPr/>
        </p:nvSpPr>
        <p:spPr>
          <a:xfrm>
            <a:off x="10035498" y="4536227"/>
            <a:ext cx="442002"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16</a:t>
            </a:r>
            <a:endParaRPr lang="zh-CN" altLang="en-US" sz="1600" dirty="0">
              <a:solidFill>
                <a:schemeClr val="bg1"/>
              </a:solidFill>
            </a:endParaRPr>
          </a:p>
        </p:txBody>
      </p:sp>
      <p:sp>
        <p:nvSpPr>
          <p:cNvPr id="31" name="文本框 30"/>
          <p:cNvSpPr txBox="1"/>
          <p:nvPr/>
        </p:nvSpPr>
        <p:spPr>
          <a:xfrm>
            <a:off x="10892748" y="4536227"/>
            <a:ext cx="442002"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20</a:t>
            </a:r>
            <a:endParaRPr lang="zh-CN" altLang="en-US" sz="1600" dirty="0">
              <a:solidFill>
                <a:schemeClr val="bg1"/>
              </a:solidFill>
            </a:endParaRPr>
          </a:p>
        </p:txBody>
      </p:sp>
      <p:sp>
        <p:nvSpPr>
          <p:cNvPr id="32" name="文本框 31"/>
          <p:cNvSpPr txBox="1"/>
          <p:nvPr/>
        </p:nvSpPr>
        <p:spPr>
          <a:xfrm>
            <a:off x="11749998" y="4536227"/>
            <a:ext cx="442002"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24</a:t>
            </a:r>
            <a:endParaRPr lang="zh-CN" altLang="en-US" sz="1600" dirty="0">
              <a:solidFill>
                <a:schemeClr val="bg1"/>
              </a:solidFill>
            </a:endParaRPr>
          </a:p>
        </p:txBody>
      </p:sp>
      <p:sp>
        <p:nvSpPr>
          <p:cNvPr id="33" name="文本框 32"/>
          <p:cNvSpPr txBox="1"/>
          <p:nvPr/>
        </p:nvSpPr>
        <p:spPr>
          <a:xfrm>
            <a:off x="5733054" y="5486201"/>
            <a:ext cx="989412" cy="338554"/>
          </a:xfrm>
          <a:prstGeom prst="rect">
            <a:avLst/>
          </a:prstGeom>
          <a:noFill/>
        </p:spPr>
        <p:txBody>
          <a:bodyPr wrap="square" rtlCol="0">
            <a:spAutoFit/>
          </a:bodyPr>
          <a:lstStyle/>
          <a:p>
            <a:pPr algn="r"/>
            <a:r>
              <a:rPr lang="en-US" altLang="zh-CN" sz="1600" dirty="0">
                <a:solidFill>
                  <a:schemeClr val="bg1"/>
                </a:solidFill>
                <a:latin typeface="Microsoft YaHei" panose="020B0503020204020204" pitchFamily="34" charset="-122"/>
                <a:ea typeface="Microsoft YaHei" panose="020B0503020204020204" pitchFamily="34" charset="-122"/>
              </a:rPr>
              <a:t>Position:</a:t>
            </a:r>
            <a:endParaRPr lang="zh-CN" altLang="en-US" sz="1600" dirty="0">
              <a:solidFill>
                <a:schemeClr val="bg1"/>
              </a:solidFill>
            </a:endParaRPr>
          </a:p>
        </p:txBody>
      </p:sp>
      <p:sp>
        <p:nvSpPr>
          <p:cNvPr id="35" name="文本框 34"/>
          <p:cNvSpPr txBox="1"/>
          <p:nvPr/>
        </p:nvSpPr>
        <p:spPr>
          <a:xfrm>
            <a:off x="6704425" y="5822986"/>
            <a:ext cx="1960643"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stride: </a:t>
            </a:r>
            <a:r>
              <a:rPr lang="en-US" altLang="zh-CN" sz="1600" dirty="0" err="1">
                <a:solidFill>
                  <a:schemeClr val="bg1"/>
                </a:solidFill>
                <a:latin typeface="Microsoft YaHei" panose="020B0503020204020204" pitchFamily="34" charset="-122"/>
                <a:ea typeface="Microsoft YaHei" panose="020B0503020204020204" pitchFamily="34" charset="-122"/>
              </a:rPr>
              <a:t>sizeof</a:t>
            </a:r>
            <a:r>
              <a:rPr lang="en-US" altLang="zh-CN" sz="1600" dirty="0">
                <a:solidFill>
                  <a:schemeClr val="bg1"/>
                </a:solidFill>
                <a:latin typeface="Microsoft YaHei" panose="020B0503020204020204" pitchFamily="34" charset="-122"/>
                <a:ea typeface="Microsoft YaHei" panose="020B0503020204020204" pitchFamily="34" charset="-122"/>
              </a:rPr>
              <a:t>(vec2)</a:t>
            </a:r>
            <a:endParaRPr lang="zh-CN" altLang="en-US" sz="1600" dirty="0">
              <a:solidFill>
                <a:schemeClr val="bg1"/>
              </a:solidFill>
            </a:endParaRPr>
          </a:p>
        </p:txBody>
      </p:sp>
      <p:sp>
        <p:nvSpPr>
          <p:cNvPr id="42" name="箭头: 上 41"/>
          <p:cNvSpPr/>
          <p:nvPr/>
        </p:nvSpPr>
        <p:spPr>
          <a:xfrm>
            <a:off x="6772041" y="4809920"/>
            <a:ext cx="110915" cy="532886"/>
          </a:xfrm>
          <a:prstGeom prst="upArrow">
            <a:avLst>
              <a:gd name="adj1" fmla="val 33953"/>
              <a:gd name="adj2" fmla="val 1756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827499" y="5062333"/>
            <a:ext cx="1106826" cy="280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688681" y="5037760"/>
            <a:ext cx="1274166" cy="338554"/>
          </a:xfrm>
          <a:prstGeom prst="rect">
            <a:avLst/>
          </a:prstGeom>
          <a:noFill/>
        </p:spPr>
        <p:txBody>
          <a:bodyPr wrap="square" rtlCol="0">
            <a:spAutoFit/>
          </a:bodyPr>
          <a:lstStyle/>
          <a:p>
            <a:pPr algn="r"/>
            <a:r>
              <a:rPr lang="en-US" altLang="zh-CN" sz="1600" dirty="0">
                <a:solidFill>
                  <a:schemeClr val="bg1"/>
                </a:solidFill>
                <a:latin typeface="Microsoft YaHei" panose="020B0503020204020204" pitchFamily="34" charset="-122"/>
                <a:ea typeface="Microsoft YaHei" panose="020B0503020204020204" pitchFamily="34" charset="-122"/>
              </a:rPr>
              <a:t>OFFSET: 0</a:t>
            </a:r>
            <a:endParaRPr lang="zh-CN" altLang="en-US" sz="1600" dirty="0">
              <a:solidFill>
                <a:schemeClr val="bg1"/>
              </a:solidFill>
            </a:endParaRPr>
          </a:p>
        </p:txBody>
      </p:sp>
      <p:sp>
        <p:nvSpPr>
          <p:cNvPr id="44" name="箭头: 上 43"/>
          <p:cNvSpPr/>
          <p:nvPr/>
        </p:nvSpPr>
        <p:spPr>
          <a:xfrm rot="5400000">
            <a:off x="7629290" y="4802115"/>
            <a:ext cx="110915" cy="1714501"/>
          </a:xfrm>
          <a:prstGeom prst="upArrow">
            <a:avLst>
              <a:gd name="adj1" fmla="val 33953"/>
              <a:gd name="adj2" fmla="val 175691"/>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矩形 44"/>
          <p:cNvSpPr/>
          <p:nvPr/>
        </p:nvSpPr>
        <p:spPr>
          <a:xfrm>
            <a:off x="8525486" y="5524155"/>
            <a:ext cx="45719" cy="26684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矩形 45"/>
          <p:cNvSpPr/>
          <p:nvPr/>
        </p:nvSpPr>
        <p:spPr>
          <a:xfrm>
            <a:off x="6807451" y="5524155"/>
            <a:ext cx="45719" cy="25170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文本框 46"/>
          <p:cNvSpPr txBox="1"/>
          <p:nvPr/>
        </p:nvSpPr>
        <p:spPr>
          <a:xfrm>
            <a:off x="5428391" y="6280358"/>
            <a:ext cx="2413408" cy="338554"/>
          </a:xfrm>
          <a:prstGeom prst="rect">
            <a:avLst/>
          </a:prstGeom>
          <a:noFill/>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Data Type: float</a:t>
            </a:r>
            <a:endParaRPr lang="zh-CN" altLang="en-US" sz="1600" dirty="0">
              <a:solidFill>
                <a:schemeClr val="bg1"/>
              </a:solidFill>
            </a:endParaRPr>
          </a:p>
        </p:txBody>
      </p:sp>
      <p:pic>
        <p:nvPicPr>
          <p:cNvPr id="4" name="图片 3"/>
          <p:cNvPicPr>
            <a:picLocks noChangeAspect="1"/>
          </p:cNvPicPr>
          <p:nvPr/>
        </p:nvPicPr>
        <p:blipFill>
          <a:blip r:embed="rId3"/>
          <a:stretch>
            <a:fillRect/>
          </a:stretch>
        </p:blipFill>
        <p:spPr>
          <a:xfrm>
            <a:off x="5839372" y="452435"/>
            <a:ext cx="6219278" cy="266194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14900" cy="5384378"/>
          </a:xfrm>
        </p:spPr>
        <p:txBody>
          <a:bodyPr/>
          <a:lstStyle/>
          <a:p>
            <a:pPr marL="0" indent="0">
              <a:lnSpc>
                <a:spcPct val="120000"/>
              </a:lnSpc>
              <a:buNone/>
            </a:pPr>
            <a:r>
              <a:rPr lang="en-US" altLang="zh-CN" dirty="0">
                <a:latin typeface="Microsoft YaHei" panose="020B0503020204020204" pitchFamily="34" charset="-122"/>
                <a:ea typeface="Microsoft YaHei" panose="020B0503020204020204" pitchFamily="34" charset="-122"/>
              </a:rPr>
              <a:t>display()</a:t>
            </a:r>
          </a:p>
          <a:p>
            <a:pPr>
              <a:lnSpc>
                <a:spcPct val="120000"/>
              </a:lnSpc>
            </a:pPr>
            <a:r>
              <a:rPr lang="zh-CN" altLang="en-US" dirty="0">
                <a:latin typeface="Microsoft YaHei" panose="020B0503020204020204" pitchFamily="34" charset="-122"/>
                <a:ea typeface="Microsoft YaHei" panose="020B0503020204020204" pitchFamily="34" charset="-122"/>
              </a:rPr>
              <a:t>到目前为止，我们创建并</a:t>
            </a:r>
            <a:r>
              <a:rPr lang="zh-CN" altLang="en-US" b="1" dirty="0">
                <a:latin typeface="Microsoft YaHei" panose="020B0503020204020204" pitchFamily="34" charset="-122"/>
                <a:ea typeface="Microsoft YaHei" panose="020B0503020204020204" pitchFamily="34" charset="-122"/>
              </a:rPr>
              <a:t>绑定</a:t>
            </a:r>
            <a:r>
              <a:rPr lang="zh-CN" altLang="en-US" dirty="0">
                <a:latin typeface="Microsoft YaHei" panose="020B0503020204020204" pitchFamily="34" charset="-122"/>
                <a:ea typeface="Microsoft YaHei" panose="020B0503020204020204" pitchFamily="34" charset="-122"/>
              </a:rPr>
              <a:t>了</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一个顶点数组对象 </a:t>
            </a:r>
            <a:r>
              <a:rPr lang="en-US" altLang="zh-CN" dirty="0" err="1">
                <a:latin typeface="Microsoft YaHei" panose="020B0503020204020204" pitchFamily="34" charset="-122"/>
                <a:ea typeface="Microsoft YaHei" panose="020B0503020204020204" pitchFamily="34" charset="-122"/>
              </a:rPr>
              <a:t>vao</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一个顶点缓存对象 </a:t>
            </a:r>
            <a:r>
              <a:rPr lang="en-US" altLang="zh-CN" dirty="0" err="1">
                <a:latin typeface="Microsoft YaHei" panose="020B0503020204020204" pitchFamily="34" charset="-122"/>
                <a:ea typeface="Microsoft YaHei" panose="020B0503020204020204" pitchFamily="34" charset="-122"/>
              </a:rPr>
              <a:t>vbo</a:t>
            </a:r>
            <a:r>
              <a:rPr lang="en-US" altLang="zh-CN" dirty="0">
                <a:latin typeface="Microsoft YaHei" panose="020B0503020204020204" pitchFamily="34" charset="-122"/>
                <a:ea typeface="Microsoft YaHei" panose="020B0503020204020204" pitchFamily="34" charset="-122"/>
              </a:rPr>
              <a:t> / buffer</a:t>
            </a:r>
          </a:p>
          <a:p>
            <a:pPr lvl="1">
              <a:lnSpc>
                <a:spcPct val="120000"/>
              </a:lnSpc>
            </a:pPr>
            <a:r>
              <a:rPr lang="zh-CN" altLang="en-US" dirty="0">
                <a:latin typeface="Microsoft YaHei" panose="020B0503020204020204" pitchFamily="34" charset="-122"/>
                <a:ea typeface="Microsoft YaHei" panose="020B0503020204020204" pitchFamily="34" charset="-122"/>
              </a:rPr>
              <a:t>一个着色器程序 </a:t>
            </a:r>
            <a:r>
              <a:rPr lang="en-US" altLang="zh-CN" dirty="0">
                <a:latin typeface="Microsoft YaHei" panose="020B0503020204020204" pitchFamily="34" charset="-122"/>
                <a:ea typeface="Microsoft YaHei" panose="020B0503020204020204" pitchFamily="34" charset="-122"/>
              </a:rPr>
              <a:t>program</a:t>
            </a:r>
          </a:p>
          <a:p>
            <a:pPr>
              <a:lnSpc>
                <a:spcPct val="120000"/>
              </a:lnSpc>
            </a:pPr>
            <a:r>
              <a:rPr lang="zh-CN" altLang="en-US" dirty="0">
                <a:latin typeface="Microsoft YaHei" panose="020B0503020204020204" pitchFamily="34" charset="-122"/>
                <a:ea typeface="Microsoft YaHei" panose="020B0503020204020204" pitchFamily="34" charset="-122"/>
              </a:rPr>
              <a:t>然后</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en-US" altLang="zh-CN" dirty="0" err="1">
                <a:latin typeface="Microsoft YaHei" panose="020B0503020204020204" pitchFamily="34" charset="-122"/>
                <a:ea typeface="Microsoft YaHei" panose="020B0503020204020204" pitchFamily="34" charset="-122"/>
              </a:rPr>
              <a:t>glEnableVertexAttribArray</a:t>
            </a:r>
            <a:r>
              <a:rPr lang="zh-CN" altLang="en-US" dirty="0">
                <a:latin typeface="Microsoft YaHei" panose="020B0503020204020204" pitchFamily="34" charset="-122"/>
                <a:ea typeface="Microsoft YaHei" panose="020B0503020204020204" pitchFamily="34" charset="-122"/>
              </a:rPr>
              <a:t>启用属性</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en-US" altLang="zh-CN" dirty="0" err="1">
                <a:latin typeface="Microsoft YaHei" panose="020B0503020204020204" pitchFamily="34" charset="-122"/>
                <a:ea typeface="Microsoft YaHei" panose="020B0503020204020204" pitchFamily="34" charset="-122"/>
              </a:rPr>
              <a:t>glVertexAttribPointer</a:t>
            </a:r>
            <a:r>
              <a:rPr lang="zh-CN" altLang="en-US" dirty="0">
                <a:latin typeface="Microsoft YaHei" panose="020B0503020204020204" pitchFamily="34" charset="-122"/>
                <a:ea typeface="Microsoft YaHei" panose="020B0503020204020204" pitchFamily="34" charset="-122"/>
              </a:rPr>
              <a:t>指定每个顶点对应的位置（或者说如何从数据中读取每个顶点）</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一切准备完毕后，我们就可以使用</a:t>
            </a:r>
            <a:r>
              <a:rPr lang="en-US" altLang="zh-CN" dirty="0" err="1">
                <a:latin typeface="Microsoft YaHei" panose="020B0503020204020204" pitchFamily="34" charset="-122"/>
                <a:ea typeface="Microsoft YaHei" panose="020B0503020204020204" pitchFamily="34" charset="-122"/>
              </a:rPr>
              <a:t>glDrawArray</a:t>
            </a:r>
            <a:r>
              <a:rPr lang="zh-CN" altLang="en-US" dirty="0">
                <a:latin typeface="Microsoft YaHei" panose="020B0503020204020204" pitchFamily="34" charset="-122"/>
                <a:ea typeface="Microsoft YaHei" panose="020B0503020204020204" pitchFamily="34" charset="-122"/>
              </a:rPr>
              <a:t>函数绘制我们的图像</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3"/>
          <a:stretch>
            <a:fillRect/>
          </a:stretch>
        </p:blipFill>
        <p:spPr>
          <a:xfrm>
            <a:off x="5878284" y="1952418"/>
            <a:ext cx="6168486" cy="295316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1"/>
            <a:ext cx="6458946" cy="6858000"/>
          </a:xfrm>
          <a:prstGeom prst="rect">
            <a:avLst/>
          </a:prstGeom>
        </p:spPr>
      </p:pic>
      <p:sp>
        <p:nvSpPr>
          <p:cNvPr id="3" name="标题 2"/>
          <p:cNvSpPr>
            <a:spLocks noGrp="1"/>
          </p:cNvSpPr>
          <p:nvPr>
            <p:ph type="title"/>
          </p:nvPr>
        </p:nvSpPr>
        <p:spPr/>
        <p:txBody>
          <a:bodyPr/>
          <a:lstStyle/>
          <a:p>
            <a:r>
              <a:rPr lang="zh-CN" altLang="en-US" dirty="0"/>
              <a:t>代码实现流程</a:t>
            </a:r>
          </a:p>
        </p:txBody>
      </p:sp>
      <p:sp>
        <p:nvSpPr>
          <p:cNvPr id="18" name="内容占位符 1"/>
          <p:cNvSpPr>
            <a:spLocks noGrp="1"/>
          </p:cNvSpPr>
          <p:nvPr>
            <p:ph idx="1"/>
          </p:nvPr>
        </p:nvSpPr>
        <p:spPr>
          <a:xfrm>
            <a:off x="838200" y="1473622"/>
            <a:ext cx="4914900" cy="5384378"/>
          </a:xfrm>
        </p:spPr>
        <p:txBody>
          <a:bodyPr/>
          <a:lstStyle/>
          <a:p>
            <a:pPr marL="0" indent="0">
              <a:lnSpc>
                <a:spcPct val="120000"/>
              </a:lnSpc>
              <a:buNone/>
            </a:pPr>
            <a:r>
              <a:rPr lang="zh-CN" altLang="en-US" dirty="0">
                <a:latin typeface="Microsoft YaHei" panose="020B0503020204020204" pitchFamily="34" charset="-122"/>
                <a:ea typeface="Microsoft YaHei" panose="020B0503020204020204" pitchFamily="34" charset="-122"/>
              </a:rPr>
              <a:t>顶点着色器 </a:t>
            </a:r>
            <a:r>
              <a:rPr lang="en-US" altLang="zh-CN" dirty="0" err="1">
                <a:latin typeface="Microsoft YaHei" panose="020B0503020204020204" pitchFamily="34" charset="-122"/>
                <a:ea typeface="Microsoft YaHei" panose="020B0503020204020204" pitchFamily="34" charset="-122"/>
              </a:rPr>
              <a:t>vshader.glsl</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我们在这里声明了一个</a:t>
            </a:r>
            <a:r>
              <a:rPr lang="en-US" altLang="zh-CN" dirty="0">
                <a:latin typeface="Microsoft YaHei" panose="020B0503020204020204" pitchFamily="34" charset="-122"/>
                <a:ea typeface="Microsoft YaHei" panose="020B0503020204020204" pitchFamily="34" charset="-122"/>
              </a:rPr>
              <a:t>in</a:t>
            </a:r>
            <a:r>
              <a:rPr lang="zh-CN" altLang="en-US" dirty="0">
                <a:latin typeface="Microsoft YaHei" panose="020B0503020204020204" pitchFamily="34" charset="-122"/>
                <a:ea typeface="Microsoft YaHei" panose="020B0503020204020204" pitchFamily="34" charset="-122"/>
              </a:rPr>
              <a:t>的变量，它将会接收我们传递进来的顶点数据，要注意的是，我们传入的每个顶点是</a:t>
            </a:r>
            <a:r>
              <a:rPr lang="en-US" altLang="zh-CN" dirty="0">
                <a:latin typeface="Microsoft YaHei" panose="020B0503020204020204" pitchFamily="34" charset="-122"/>
                <a:ea typeface="Microsoft YaHei" panose="020B0503020204020204" pitchFamily="34" charset="-122"/>
              </a:rPr>
              <a:t>vec2</a:t>
            </a:r>
            <a:r>
              <a:rPr lang="zh-CN" altLang="en-US" dirty="0">
                <a:latin typeface="Microsoft YaHei" panose="020B0503020204020204" pitchFamily="34" charset="-122"/>
                <a:ea typeface="Microsoft YaHei" panose="020B0503020204020204" pitchFamily="34" charset="-122"/>
              </a:rPr>
              <a:t>，只有两个浮点数，但是这里 </a:t>
            </a:r>
            <a:r>
              <a:rPr lang="en-US" altLang="zh-CN" b="1" dirty="0" err="1">
                <a:latin typeface="Microsoft YaHei" panose="020B0503020204020204" pitchFamily="34" charset="-122"/>
                <a:ea typeface="Microsoft YaHei" panose="020B0503020204020204" pitchFamily="34" charset="-122"/>
              </a:rPr>
              <a:t>vPosition</a:t>
            </a:r>
            <a:r>
              <a:rPr lang="en-US" altLang="zh-CN" b="1" i="1"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是</a:t>
            </a:r>
            <a:r>
              <a:rPr lang="en-US" altLang="zh-CN" dirty="0">
                <a:latin typeface="Microsoft YaHei" panose="020B0503020204020204" pitchFamily="34" charset="-122"/>
                <a:ea typeface="Microsoft YaHei" panose="020B0503020204020204" pitchFamily="34" charset="-122"/>
              </a:rPr>
              <a:t>vec3</a:t>
            </a:r>
            <a:r>
              <a:rPr lang="zh-CN" altLang="en-US" dirty="0">
                <a:latin typeface="Microsoft YaHei" panose="020B0503020204020204" pitchFamily="34" charset="-122"/>
                <a:ea typeface="Microsoft YaHei" panose="020B0503020204020204" pitchFamily="34" charset="-122"/>
              </a:rPr>
              <a:t>，这种情况下着色器默认把缺少的最后一个数用</a:t>
            </a:r>
            <a:r>
              <a:rPr lang="en-US" altLang="zh-CN" dirty="0">
                <a:latin typeface="Microsoft YaHei" panose="020B0503020204020204" pitchFamily="34" charset="-122"/>
                <a:ea typeface="Microsoft YaHei" panose="020B0503020204020204" pitchFamily="34" charset="-122"/>
              </a:rPr>
              <a:t>0</a:t>
            </a:r>
            <a:r>
              <a:rPr lang="zh-CN" altLang="en-US" dirty="0">
                <a:latin typeface="Microsoft YaHei" panose="020B0503020204020204" pitchFamily="34" charset="-122"/>
                <a:ea typeface="Microsoft YaHei" panose="020B0503020204020204" pitchFamily="34" charset="-122"/>
              </a:rPr>
              <a:t>补全。如果是</a:t>
            </a:r>
            <a:r>
              <a:rPr lang="en-US" altLang="zh-CN" dirty="0">
                <a:latin typeface="Microsoft YaHei" panose="020B0503020204020204" pitchFamily="34" charset="-122"/>
                <a:ea typeface="Microsoft YaHei" panose="020B0503020204020204" pitchFamily="34" charset="-122"/>
              </a:rPr>
              <a:t>vec4</a:t>
            </a:r>
            <a:r>
              <a:rPr lang="zh-CN" altLang="en-US" dirty="0">
                <a:latin typeface="Microsoft YaHei" panose="020B0503020204020204" pitchFamily="34" charset="-122"/>
                <a:ea typeface="Microsoft YaHei" panose="020B0503020204020204" pitchFamily="34" charset="-122"/>
              </a:rPr>
              <a:t>，着色器默认最后一位为</a:t>
            </a:r>
            <a:r>
              <a:rPr lang="en-US" altLang="zh-CN" dirty="0">
                <a:latin typeface="Microsoft YaHei" panose="020B0503020204020204" pitchFamily="34" charset="-122"/>
                <a:ea typeface="Microsoft YaHei" panose="020B0503020204020204" pitchFamily="34" charset="-122"/>
              </a:rPr>
              <a:t>1</a:t>
            </a:r>
          </a:p>
          <a:p>
            <a:pPr>
              <a:lnSpc>
                <a:spcPct val="120000"/>
              </a:lnSpc>
            </a:pPr>
            <a:endParaRPr lang="en-US" altLang="zh-CN" dirty="0">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片元着色器 </a:t>
            </a:r>
            <a:r>
              <a:rPr lang="en-US" altLang="zh-CN" dirty="0" err="1">
                <a:latin typeface="Microsoft YaHei" panose="020B0503020204020204" pitchFamily="34" charset="-122"/>
                <a:ea typeface="Microsoft YaHei" panose="020B0503020204020204" pitchFamily="34" charset="-122"/>
              </a:rPr>
              <a:t>fshader.glsl</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这里声明了一个</a:t>
            </a:r>
            <a:r>
              <a:rPr lang="en-US" altLang="zh-CN" dirty="0">
                <a:latin typeface="Microsoft YaHei" panose="020B0503020204020204" pitchFamily="34" charset="-122"/>
                <a:ea typeface="Microsoft YaHei" panose="020B0503020204020204" pitchFamily="34" charset="-122"/>
              </a:rPr>
              <a:t>out</a:t>
            </a:r>
            <a:r>
              <a:rPr lang="zh-CN" altLang="en-US" dirty="0">
                <a:latin typeface="Microsoft YaHei" panose="020B0503020204020204" pitchFamily="34" charset="-122"/>
                <a:ea typeface="Microsoft YaHei" panose="020B0503020204020204" pitchFamily="34" charset="-122"/>
              </a:rPr>
              <a:t>变量，它表示片元的颜色信息，将会传递给后面的渲染管道</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颜色用</a:t>
            </a: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个数值表示</a:t>
            </a:r>
            <a:r>
              <a:rPr lang="en-US" altLang="zh-CN" dirty="0">
                <a:latin typeface="Microsoft YaHei" panose="020B0503020204020204" pitchFamily="34" charset="-122"/>
                <a:ea typeface="Microsoft YaHei" panose="020B0503020204020204" pitchFamily="34" charset="-122"/>
              </a:rPr>
              <a:t>RGBA(</a:t>
            </a:r>
            <a:r>
              <a:rPr lang="zh-CN" altLang="en-US" dirty="0">
                <a:latin typeface="Microsoft YaHei" panose="020B0503020204020204" pitchFamily="34" charset="-122"/>
                <a:ea typeface="Microsoft YaHei" panose="020B0503020204020204" pitchFamily="34" charset="-122"/>
              </a:rPr>
              <a:t>红色，绿色，蓝色，透明度</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，这里我们将片元的颜色设置为了红色</a:t>
            </a:r>
            <a:endParaRPr lang="en-US" altLang="zh-CN"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686423" y="785836"/>
            <a:ext cx="4334329" cy="3402985"/>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5686424" y="3837803"/>
            <a:ext cx="4334329" cy="30006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着色器编程</a:t>
            </a:r>
          </a:p>
        </p:txBody>
      </p:sp>
      <p:pic>
        <p:nvPicPr>
          <p:cNvPr id="5" name="图片 4"/>
          <p:cNvPicPr>
            <a:picLocks noChangeAspect="1"/>
          </p:cNvPicPr>
          <p:nvPr/>
        </p:nvPicPr>
        <p:blipFill>
          <a:blip r:embed="rId2"/>
          <a:stretch>
            <a:fillRect/>
          </a:stretch>
        </p:blipFill>
        <p:spPr>
          <a:xfrm>
            <a:off x="5267627" y="2829565"/>
            <a:ext cx="2191855" cy="2321591"/>
          </a:xfrm>
          <a:prstGeom prst="rect">
            <a:avLst/>
          </a:prstGeom>
        </p:spPr>
      </p:pic>
      <p:sp>
        <p:nvSpPr>
          <p:cNvPr id="13" name="矩形 12">
            <a:hlinkClick r:id="rId3" action="ppaction://hlinksldjump"/>
          </p:cNvPr>
          <p:cNvSpPr/>
          <p:nvPr/>
        </p:nvSpPr>
        <p:spPr>
          <a:xfrm>
            <a:off x="844550" y="5391151"/>
            <a:ext cx="3016250"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点击跳转回课堂练习</a:t>
            </a:r>
            <a:r>
              <a:rPr lang="en-US" altLang="zh-CN" u="sng" dirty="0">
                <a:solidFill>
                  <a:schemeClr val="tx1"/>
                </a:solidFill>
              </a:rPr>
              <a:t>#1</a:t>
            </a:r>
            <a:endParaRPr lang="zh-CN" altLang="en-US" u="sng"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473622"/>
            <a:ext cx="10515600" cy="4703341"/>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着色器就是使用</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着色语言（</a:t>
            </a:r>
            <a:r>
              <a:rPr lang="en-US" altLang="zh-CN" dirty="0">
                <a:latin typeface="Microsoft YaHei" panose="020B0503020204020204" pitchFamily="34" charset="-122"/>
                <a:ea typeface="Microsoft YaHei" panose="020B0503020204020204" pitchFamily="34" charset="-122"/>
              </a:rPr>
              <a:t>GLSL</a:t>
            </a:r>
            <a:r>
              <a:rPr lang="zh-CN" altLang="en-US" dirty="0">
                <a:latin typeface="Microsoft YaHei" panose="020B0503020204020204" pitchFamily="34" charset="-122"/>
                <a:ea typeface="Microsoft YaHei" panose="020B0503020204020204" pitchFamily="34" charset="-122"/>
              </a:rPr>
              <a:t>）编写的一个小型函数。</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它的语法与</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语言非常类似，也支持大多数基础的数据类型，比如</a:t>
            </a:r>
            <a:r>
              <a:rPr lang="en-US" altLang="zh-CN" dirty="0">
                <a:latin typeface="Microsoft YaHei" panose="020B0503020204020204" pitchFamily="34" charset="-122"/>
                <a:ea typeface="Microsoft YaHei" panose="020B0503020204020204" pitchFamily="34" charset="-122"/>
              </a:rPr>
              <a:t>int, float</a:t>
            </a:r>
          </a:p>
          <a:p>
            <a:pPr>
              <a:lnSpc>
                <a:spcPct val="120000"/>
              </a:lnSpc>
            </a:pPr>
            <a:r>
              <a:rPr lang="zh-CN" altLang="en-US" dirty="0">
                <a:latin typeface="Microsoft YaHei" panose="020B0503020204020204" pitchFamily="34" charset="-122"/>
                <a:ea typeface="Microsoft YaHei" panose="020B0503020204020204" pitchFamily="34" charset="-122"/>
              </a:rPr>
              <a:t>除了条件判断语句外，</a:t>
            </a:r>
            <a:r>
              <a:rPr lang="en-US" altLang="zh-CN" dirty="0">
                <a:latin typeface="Microsoft YaHei" panose="020B0503020204020204" pitchFamily="34" charset="-122"/>
                <a:ea typeface="Microsoft YaHei" panose="020B0503020204020204" pitchFamily="34" charset="-122"/>
              </a:rPr>
              <a:t>GLSL</a:t>
            </a:r>
            <a:r>
              <a:rPr lang="zh-CN" altLang="en-US" dirty="0">
                <a:latin typeface="Microsoft YaHei" panose="020B0503020204020204" pitchFamily="34" charset="-122"/>
                <a:ea typeface="Microsoft YaHei" panose="020B0503020204020204" pitchFamily="34" charset="-122"/>
              </a:rPr>
              <a:t>也支持自定义函数，结构体等复杂的语法和结构</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程序可以以字符串的形式传输</a:t>
            </a:r>
            <a:r>
              <a:rPr lang="en-US" altLang="zh-CN" dirty="0">
                <a:latin typeface="Microsoft YaHei" panose="020B0503020204020204" pitchFamily="34" charset="-122"/>
                <a:ea typeface="Microsoft YaHei" panose="020B0503020204020204" pitchFamily="34" charset="-122"/>
              </a:rPr>
              <a:t>GLSL</a:t>
            </a:r>
            <a:r>
              <a:rPr lang="zh-CN" altLang="en-US" dirty="0">
                <a:latin typeface="Microsoft YaHei" panose="020B0503020204020204" pitchFamily="34" charset="-122"/>
                <a:ea typeface="Microsoft YaHei" panose="020B0503020204020204" pitchFamily="34" charset="-122"/>
              </a:rPr>
              <a:t>着色器到</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，不过为了更容易地使用着色器去进行开发，所有实验都将着色器字符串的内容保存到文件中，并且使用</a:t>
            </a:r>
            <a:r>
              <a:rPr lang="en-US" altLang="zh-CN" dirty="0" err="1">
                <a:latin typeface="Microsoft YaHei" panose="020B0503020204020204" pitchFamily="34" charset="-122"/>
                <a:ea typeface="Microsoft YaHei" panose="020B0503020204020204" pitchFamily="34" charset="-122"/>
              </a:rPr>
              <a:t>Initshader</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读取文件和创建</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着色器程序。下面将深入了解顶点着色器与片元着色器的代码</a:t>
            </a:r>
            <a:endParaRPr lang="en-US" altLang="zh-CN"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r>
              <a:rPr lang="zh-CN" altLang="en-US" dirty="0"/>
              <a:t>着色器编程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1.2 OpenGL</a:t>
            </a:r>
            <a:r>
              <a:rPr lang="zh-CN" altLang="en-US" dirty="0"/>
              <a:t>与着色器编程</a:t>
            </a:r>
          </a:p>
        </p:txBody>
      </p:sp>
      <p:sp>
        <p:nvSpPr>
          <p:cNvPr id="3" name="文本占位符 2"/>
          <p:cNvSpPr>
            <a:spLocks noGrp="1"/>
          </p:cNvSpPr>
          <p:nvPr>
            <p:ph type="body" idx="1"/>
          </p:nvPr>
        </p:nvSpPr>
        <p:spPr/>
        <p:txBody>
          <a:bodyPr/>
          <a:lstStyle/>
          <a:p>
            <a:r>
              <a:rPr lang="en-US" altLang="zh-CN" dirty="0"/>
              <a:t>——</a:t>
            </a:r>
            <a:r>
              <a:rPr lang="zh-CN" altLang="en-US" dirty="0"/>
              <a:t>参考</a:t>
            </a:r>
            <a:r>
              <a:rPr lang="en-US" altLang="zh-CN" dirty="0"/>
              <a:t>《OpenGL </a:t>
            </a:r>
            <a:r>
              <a:rPr lang="zh-CN" altLang="en-US" dirty="0"/>
              <a:t>编程指南 </a:t>
            </a:r>
            <a:r>
              <a:rPr lang="en-US" altLang="zh-CN" dirty="0"/>
              <a:t>( </a:t>
            </a:r>
            <a:r>
              <a:rPr lang="zh-CN" altLang="en-US" dirty="0"/>
              <a:t>原书第 </a:t>
            </a:r>
            <a:r>
              <a:rPr lang="en-US" altLang="zh-CN" dirty="0"/>
              <a:t>8 </a:t>
            </a:r>
            <a:r>
              <a:rPr lang="zh-CN" altLang="en-US" dirty="0"/>
              <a:t>版 </a:t>
            </a:r>
            <a:r>
              <a:rPr lang="en-US" altLang="zh-CN"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着色器编程</a:t>
            </a:r>
          </a:p>
        </p:txBody>
      </p:sp>
      <p:sp>
        <p:nvSpPr>
          <p:cNvPr id="18" name="内容占位符 1"/>
          <p:cNvSpPr>
            <a:spLocks noGrp="1"/>
          </p:cNvSpPr>
          <p:nvPr>
            <p:ph idx="1"/>
          </p:nvPr>
        </p:nvSpPr>
        <p:spPr>
          <a:xfrm>
            <a:off x="838200" y="1473622"/>
            <a:ext cx="4914900" cy="5384378"/>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右边的伪代码展示了着色器的基础构成</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第一行</a:t>
            </a:r>
            <a:r>
              <a:rPr lang="en-US" altLang="zh-CN" dirty="0">
                <a:latin typeface="Microsoft YaHei" panose="020B0503020204020204" pitchFamily="34" charset="-122"/>
                <a:ea typeface="Microsoft YaHei" panose="020B0503020204020204" pitchFamily="34" charset="-122"/>
              </a:rPr>
              <a:t>#version </a:t>
            </a:r>
            <a:r>
              <a:rPr lang="zh-CN" altLang="en-US" dirty="0">
                <a:latin typeface="Microsoft YaHei" panose="020B0503020204020204" pitchFamily="34" charset="-122"/>
                <a:ea typeface="Microsoft YaHei" panose="020B0503020204020204" pitchFamily="34" charset="-122"/>
              </a:rPr>
              <a:t>指定所用的</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着色语言版本</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着色器内可以声明不同类型的变量，除了基础的</a:t>
            </a:r>
            <a:r>
              <a:rPr lang="en-US" altLang="zh-CN" dirty="0">
                <a:latin typeface="Microsoft YaHei" panose="020B0503020204020204" pitchFamily="34" charset="-122"/>
                <a:ea typeface="Microsoft YaHei" panose="020B0503020204020204" pitchFamily="34" charset="-122"/>
              </a:rPr>
              <a:t>int</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float</a:t>
            </a:r>
            <a:r>
              <a:rPr lang="zh-CN" altLang="en-US" dirty="0">
                <a:latin typeface="Microsoft YaHei" panose="020B0503020204020204" pitchFamily="34" charset="-122"/>
                <a:ea typeface="Microsoft YaHei" panose="020B0503020204020204" pitchFamily="34" charset="-122"/>
              </a:rPr>
              <a:t>等，更加常用的有复合类型的变量</a:t>
            </a:r>
            <a:r>
              <a:rPr lang="en-US" altLang="zh-CN" dirty="0" err="1">
                <a:latin typeface="Microsoft YaHei" panose="020B0503020204020204" pitchFamily="34" charset="-122"/>
                <a:ea typeface="Microsoft YaHei" panose="020B0503020204020204" pitchFamily="34" charset="-122"/>
              </a:rPr>
              <a:t>vec</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mat</a:t>
            </a:r>
            <a:r>
              <a:rPr lang="zh-CN" altLang="en-US" dirty="0">
                <a:latin typeface="Microsoft YaHei" panose="020B0503020204020204" pitchFamily="34" charset="-122"/>
                <a:ea typeface="Microsoft YaHei" panose="020B0503020204020204" pitchFamily="34" charset="-122"/>
              </a:rPr>
              <a:t>等，详情请查阅下方链接</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每个着色器都要有一个</a:t>
            </a:r>
            <a:r>
              <a:rPr lang="en-US" altLang="zh-CN" dirty="0">
                <a:latin typeface="Microsoft YaHei" panose="020B0503020204020204" pitchFamily="34" charset="-122"/>
                <a:ea typeface="Microsoft YaHei" panose="020B0503020204020204" pitchFamily="34" charset="-122"/>
              </a:rPr>
              <a:t>main</a:t>
            </a:r>
            <a:r>
              <a:rPr lang="zh-CN" altLang="en-US" dirty="0">
                <a:latin typeface="Microsoft YaHei" panose="020B0503020204020204" pitchFamily="34" charset="-122"/>
                <a:ea typeface="Microsoft YaHei" panose="020B0503020204020204" pitchFamily="34" charset="-122"/>
              </a:rPr>
              <a:t>函数，着色器在这个函数中处理输入和输出的数据</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5856063" y="1813173"/>
            <a:ext cx="6232974" cy="3231654"/>
          </a:xfrm>
          <a:prstGeom prst="rect">
            <a:avLst/>
          </a:prstGeom>
          <a:noFill/>
        </p:spPr>
        <p:txBody>
          <a:bodyPr wrap="square">
            <a:spAutoFit/>
          </a:bodyPr>
          <a:lstStyle/>
          <a:p>
            <a:r>
              <a:rPr lang="en-US" altLang="zh-CN" sz="1200" b="0" dirty="0">
                <a:solidFill>
                  <a:srgbClr val="569CD6"/>
                </a:solidFill>
                <a:effectLst/>
                <a:latin typeface="Consolas,  Courier New"/>
              </a:rPr>
              <a:t>#version </a:t>
            </a:r>
            <a:r>
              <a:rPr lang="en-US" altLang="zh-CN" sz="1200" b="0" dirty="0" err="1">
                <a:solidFill>
                  <a:srgbClr val="569CD6"/>
                </a:solidFill>
                <a:effectLst/>
                <a:latin typeface="Consolas,  Courier New"/>
              </a:rPr>
              <a:t>version_number</a:t>
            </a:r>
            <a:endParaRPr lang="en-US" altLang="zh-CN" sz="1200" b="0" dirty="0">
              <a:solidFill>
                <a:srgbClr val="D4D4D4"/>
              </a:solidFill>
              <a:effectLst/>
              <a:latin typeface="Consolas,  Courier New"/>
            </a:endParaRPr>
          </a:p>
          <a:p>
            <a:br>
              <a:rPr lang="en-US" altLang="zh-CN" sz="1200" b="0" dirty="0">
                <a:solidFill>
                  <a:srgbClr val="D4D4D4"/>
                </a:solidFill>
                <a:effectLst/>
                <a:latin typeface="Consolas,  Courier New"/>
              </a:rPr>
            </a:br>
            <a:r>
              <a:rPr lang="en-US" altLang="zh-CN" sz="1200" b="0" dirty="0">
                <a:solidFill>
                  <a:srgbClr val="D4D4D4"/>
                </a:solidFill>
                <a:effectLst/>
                <a:latin typeface="Consolas,  Courier New"/>
              </a:rPr>
              <a:t>type </a:t>
            </a:r>
            <a:r>
              <a:rPr lang="en-US" altLang="zh-CN" sz="1200" b="0" dirty="0" err="1">
                <a:solidFill>
                  <a:srgbClr val="D4D4D4"/>
                </a:solidFill>
                <a:effectLst/>
                <a:latin typeface="Consolas,  Courier New"/>
              </a:rPr>
              <a:t>variable_name</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in</a:t>
            </a:r>
            <a:r>
              <a:rPr lang="en-US" altLang="zh-CN" sz="1200" b="0" dirty="0">
                <a:solidFill>
                  <a:srgbClr val="D4D4D4"/>
                </a:solidFill>
                <a:effectLst/>
                <a:latin typeface="Consolas,  Courier New"/>
              </a:rPr>
              <a:t> type </a:t>
            </a:r>
            <a:r>
              <a:rPr lang="en-US" altLang="zh-CN" sz="1200" b="0" dirty="0" err="1">
                <a:solidFill>
                  <a:srgbClr val="D4D4D4"/>
                </a:solidFill>
                <a:effectLst/>
                <a:latin typeface="Consolas,  Courier New"/>
              </a:rPr>
              <a:t>in_variable_name</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out</a:t>
            </a:r>
            <a:r>
              <a:rPr lang="en-US" altLang="zh-CN" sz="1200" b="0" dirty="0">
                <a:solidFill>
                  <a:srgbClr val="D4D4D4"/>
                </a:solidFill>
                <a:effectLst/>
                <a:latin typeface="Consolas,  Courier New"/>
              </a:rPr>
              <a:t> type </a:t>
            </a:r>
            <a:r>
              <a:rPr lang="en-US" altLang="zh-CN" sz="1200" b="0" dirty="0" err="1">
                <a:solidFill>
                  <a:srgbClr val="D4D4D4"/>
                </a:solidFill>
                <a:effectLst/>
                <a:latin typeface="Consolas,  Courier New"/>
              </a:rPr>
              <a:t>out_variable_name</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uniform</a:t>
            </a:r>
            <a:r>
              <a:rPr lang="en-US" altLang="zh-CN" sz="1200" b="0" dirty="0">
                <a:solidFill>
                  <a:srgbClr val="D4D4D4"/>
                </a:solidFill>
                <a:effectLst/>
                <a:latin typeface="Consolas,  Courier New"/>
              </a:rPr>
              <a:t> type </a:t>
            </a:r>
            <a:r>
              <a:rPr lang="en-US" altLang="zh-CN" sz="1200" b="0" dirty="0" err="1">
                <a:solidFill>
                  <a:srgbClr val="D4D4D4"/>
                </a:solidFill>
                <a:effectLst/>
                <a:latin typeface="Consolas,  Courier New"/>
              </a:rPr>
              <a:t>uniform_name</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int</a:t>
            </a:r>
            <a:r>
              <a:rPr lang="en-US" altLang="zh-CN" sz="1200" b="0" dirty="0">
                <a:solidFill>
                  <a:srgbClr val="D4D4D4"/>
                </a:solidFill>
                <a:effectLst/>
                <a:latin typeface="Consolas,  Courier New"/>
              </a:rPr>
              <a:t> main()</a:t>
            </a:r>
          </a:p>
          <a:p>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处理输入并进行一些图形操作</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输出处理过的结果到输出变量</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out_variable_name</a:t>
            </a:r>
            <a:r>
              <a:rPr lang="en-US" altLang="zh-CN" sz="1200" b="0" dirty="0">
                <a:solidFill>
                  <a:srgbClr val="D4D4D4"/>
                </a:solidFill>
                <a:effectLst/>
                <a:latin typeface="Consolas,  Courier New"/>
              </a:rPr>
              <a:t> = </a:t>
            </a:r>
            <a:r>
              <a:rPr lang="en-US" altLang="zh-CN" sz="1200" b="0" dirty="0" err="1">
                <a:solidFill>
                  <a:srgbClr val="D4D4D4"/>
                </a:solidFill>
                <a:effectLst/>
                <a:latin typeface="Consolas,  Courier New"/>
              </a:rPr>
              <a:t>weird_stuff_we_processed</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a:t>
            </a:r>
          </a:p>
        </p:txBody>
      </p:sp>
      <p:sp>
        <p:nvSpPr>
          <p:cNvPr id="10" name="文本框 9"/>
          <p:cNvSpPr txBox="1"/>
          <p:nvPr/>
        </p:nvSpPr>
        <p:spPr>
          <a:xfrm>
            <a:off x="838200" y="5949849"/>
            <a:ext cx="5010150" cy="461665"/>
          </a:xfrm>
          <a:prstGeom prst="rect">
            <a:avLst/>
          </a:prstGeom>
          <a:noFill/>
        </p:spPr>
        <p:txBody>
          <a:bodyPr wrap="square">
            <a:spAutoFit/>
          </a:bodyPr>
          <a:lstStyle/>
          <a:p>
            <a:r>
              <a:rPr lang="zh-CN" altLang="en-US" sz="1200" dirty="0"/>
              <a:t>着色器参考资料：</a:t>
            </a:r>
            <a:r>
              <a:rPr lang="en-US" altLang="zh-CN" sz="1200" dirty="0">
                <a:hlinkClick r:id="rId3"/>
              </a:rPr>
              <a:t>https://learnopengl-cn.github.io/01%20Getting%20started/05%20Shaders/</a:t>
            </a:r>
            <a:endParaRPr lang="zh-CN" alt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着色器编程</a:t>
            </a:r>
          </a:p>
        </p:txBody>
      </p:sp>
      <p:sp>
        <p:nvSpPr>
          <p:cNvPr id="18" name="内容占位符 1"/>
          <p:cNvSpPr>
            <a:spLocks noGrp="1"/>
          </p:cNvSpPr>
          <p:nvPr>
            <p:ph idx="1"/>
          </p:nvPr>
        </p:nvSpPr>
        <p:spPr>
          <a:xfrm>
            <a:off x="838200" y="1473622"/>
            <a:ext cx="4914900" cy="5384378"/>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虽然着色器是各自独立的小程序，但是它们都是一个整体的一部分，出于这样的原因，我们希望每个着色器都有输入和输出，这样才能进行数据交流和传递</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en-US" altLang="zh-CN" dirty="0">
                <a:latin typeface="Microsoft YaHei" panose="020B0503020204020204" pitchFamily="34" charset="-122"/>
                <a:ea typeface="Microsoft YaHei" panose="020B0503020204020204" pitchFamily="34" charset="-122"/>
              </a:rPr>
              <a:t>GLSL</a:t>
            </a:r>
            <a:r>
              <a:rPr lang="zh-CN" altLang="en-US" dirty="0">
                <a:latin typeface="Microsoft YaHei" panose="020B0503020204020204" pitchFamily="34" charset="-122"/>
                <a:ea typeface="Microsoft YaHei" panose="020B0503020204020204" pitchFamily="34" charset="-122"/>
              </a:rPr>
              <a:t>定义了 </a:t>
            </a:r>
            <a:r>
              <a:rPr lang="en-US" altLang="zh-CN" dirty="0">
                <a:latin typeface="Microsoft YaHei" panose="020B0503020204020204" pitchFamily="34" charset="-122"/>
                <a:ea typeface="Microsoft YaHei" panose="020B0503020204020204" pitchFamily="34" charset="-122"/>
              </a:rPr>
              <a:t>in </a:t>
            </a:r>
            <a:r>
              <a:rPr lang="zh-CN" altLang="en-US" dirty="0">
                <a:latin typeface="Microsoft YaHei" panose="020B0503020204020204" pitchFamily="34" charset="-122"/>
                <a:ea typeface="Microsoft YaHei" panose="020B0503020204020204" pitchFamily="34" charset="-122"/>
              </a:rPr>
              <a:t>和 </a:t>
            </a:r>
            <a:r>
              <a:rPr lang="en-US" altLang="zh-CN" dirty="0">
                <a:latin typeface="Microsoft YaHei" panose="020B0503020204020204" pitchFamily="34" charset="-122"/>
                <a:ea typeface="Microsoft YaHei" panose="020B0503020204020204" pitchFamily="34" charset="-122"/>
              </a:rPr>
              <a:t>out </a:t>
            </a:r>
            <a:r>
              <a:rPr lang="zh-CN" altLang="en-US" dirty="0">
                <a:latin typeface="Microsoft YaHei" panose="020B0503020204020204" pitchFamily="34" charset="-122"/>
                <a:ea typeface="Microsoft YaHei" panose="020B0503020204020204" pitchFamily="34" charset="-122"/>
              </a:rPr>
              <a:t>关键字专门来实现这个目的。每个着色器使用这两个关键字设定输入和输出，只要一个输出变量与下一个着色器阶段的输入匹配，它就会传递下去。</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同时还有一个关键字 </a:t>
            </a:r>
            <a:r>
              <a:rPr lang="en-US" altLang="zh-CN" b="1" dirty="0">
                <a:latin typeface="Microsoft YaHei" panose="020B0503020204020204" pitchFamily="34" charset="-122"/>
                <a:ea typeface="Microsoft YaHei" panose="020B0503020204020204" pitchFamily="34" charset="-122"/>
              </a:rPr>
              <a:t>uniform</a:t>
            </a:r>
            <a:r>
              <a:rPr lang="zh-CN" altLang="en-US" dirty="0">
                <a:latin typeface="Microsoft YaHei" panose="020B0503020204020204" pitchFamily="34" charset="-122"/>
                <a:ea typeface="Microsoft YaHei" panose="020B0503020204020204" pitchFamily="34" charset="-122"/>
              </a:rPr>
              <a:t>，通过加上了这个的关键字的变量，我们可以更加方便地从</a:t>
            </a:r>
            <a:r>
              <a:rPr lang="en-US" altLang="zh-CN" dirty="0">
                <a:latin typeface="Microsoft YaHei" panose="020B0503020204020204" pitchFamily="34" charset="-122"/>
                <a:ea typeface="Microsoft YaHei" panose="020B0503020204020204" pitchFamily="34" charset="-122"/>
              </a:rPr>
              <a:t>CPU</a:t>
            </a:r>
            <a:r>
              <a:rPr lang="zh-CN" altLang="en-US" dirty="0">
                <a:latin typeface="Microsoft YaHei" panose="020B0503020204020204" pitchFamily="34" charset="-122"/>
                <a:ea typeface="Microsoft YaHei" panose="020B0503020204020204" pitchFamily="34" charset="-122"/>
              </a:rPr>
              <a:t>中的应用向</a:t>
            </a:r>
            <a:r>
              <a:rPr lang="en-US" altLang="zh-CN" dirty="0">
                <a:latin typeface="Microsoft YaHei" panose="020B0503020204020204" pitchFamily="34" charset="-122"/>
                <a:ea typeface="Microsoft YaHei" panose="020B0503020204020204" pitchFamily="34" charset="-122"/>
              </a:rPr>
              <a:t>GPU</a:t>
            </a:r>
            <a:r>
              <a:rPr lang="zh-CN" altLang="en-US" dirty="0">
                <a:latin typeface="Microsoft YaHei" panose="020B0503020204020204" pitchFamily="34" charset="-122"/>
                <a:ea typeface="Microsoft YaHei" panose="020B0503020204020204" pitchFamily="34" charset="-122"/>
              </a:rPr>
              <a:t>中的着色器发送数据，后续的实验将会介绍</a:t>
            </a:r>
            <a:endParaRPr lang="en-US" altLang="zh-CN"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5753100" y="1880999"/>
            <a:ext cx="6232974" cy="3231654"/>
          </a:xfrm>
          <a:prstGeom prst="rect">
            <a:avLst/>
          </a:prstGeom>
          <a:noFill/>
        </p:spPr>
        <p:txBody>
          <a:bodyPr wrap="square">
            <a:spAutoFit/>
          </a:bodyPr>
          <a:lstStyle/>
          <a:p>
            <a:r>
              <a:rPr lang="en-US" altLang="zh-CN" sz="1200" b="0" dirty="0">
                <a:solidFill>
                  <a:srgbClr val="569CD6"/>
                </a:solidFill>
                <a:effectLst/>
                <a:latin typeface="Consolas,  Courier New"/>
              </a:rPr>
              <a:t>#version </a:t>
            </a:r>
            <a:r>
              <a:rPr lang="en-US" altLang="zh-CN" sz="1200" b="0" dirty="0" err="1">
                <a:solidFill>
                  <a:srgbClr val="569CD6"/>
                </a:solidFill>
                <a:effectLst/>
                <a:latin typeface="Consolas,  Courier New"/>
              </a:rPr>
              <a:t>version_number</a:t>
            </a:r>
            <a:endParaRPr lang="en-US" altLang="zh-CN" sz="1200" b="0" dirty="0">
              <a:solidFill>
                <a:srgbClr val="D4D4D4"/>
              </a:solidFill>
              <a:effectLst/>
              <a:latin typeface="Consolas,  Courier New"/>
            </a:endParaRPr>
          </a:p>
          <a:p>
            <a:br>
              <a:rPr lang="en-US" altLang="zh-CN" sz="1200" b="0" dirty="0">
                <a:solidFill>
                  <a:srgbClr val="D4D4D4"/>
                </a:solidFill>
                <a:effectLst/>
                <a:latin typeface="Consolas,  Courier New"/>
              </a:rPr>
            </a:br>
            <a:r>
              <a:rPr lang="en-US" altLang="zh-CN" sz="1200" b="0" dirty="0">
                <a:solidFill>
                  <a:srgbClr val="D4D4D4"/>
                </a:solidFill>
                <a:effectLst/>
                <a:latin typeface="Consolas,  Courier New"/>
              </a:rPr>
              <a:t>type </a:t>
            </a:r>
            <a:r>
              <a:rPr lang="en-US" altLang="zh-CN" sz="1200" b="0" dirty="0" err="1">
                <a:solidFill>
                  <a:srgbClr val="D4D4D4"/>
                </a:solidFill>
                <a:effectLst/>
                <a:latin typeface="Consolas,  Courier New"/>
              </a:rPr>
              <a:t>variable_name</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in</a:t>
            </a:r>
            <a:r>
              <a:rPr lang="en-US" altLang="zh-CN" sz="1200" b="0" dirty="0">
                <a:solidFill>
                  <a:srgbClr val="D4D4D4"/>
                </a:solidFill>
                <a:effectLst/>
                <a:latin typeface="Consolas,  Courier New"/>
              </a:rPr>
              <a:t> type </a:t>
            </a:r>
            <a:r>
              <a:rPr lang="en-US" altLang="zh-CN" sz="1200" b="0" dirty="0" err="1">
                <a:solidFill>
                  <a:srgbClr val="D4D4D4"/>
                </a:solidFill>
                <a:effectLst/>
                <a:latin typeface="Consolas,  Courier New"/>
              </a:rPr>
              <a:t>in_variable_name</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out</a:t>
            </a:r>
            <a:r>
              <a:rPr lang="en-US" altLang="zh-CN" sz="1200" b="0" dirty="0">
                <a:solidFill>
                  <a:srgbClr val="D4D4D4"/>
                </a:solidFill>
                <a:effectLst/>
                <a:latin typeface="Consolas,  Courier New"/>
              </a:rPr>
              <a:t> type </a:t>
            </a:r>
            <a:r>
              <a:rPr lang="en-US" altLang="zh-CN" sz="1200" b="0" dirty="0" err="1">
                <a:solidFill>
                  <a:srgbClr val="D4D4D4"/>
                </a:solidFill>
                <a:effectLst/>
                <a:latin typeface="Consolas,  Courier New"/>
              </a:rPr>
              <a:t>out_variable_name</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uniform</a:t>
            </a:r>
            <a:r>
              <a:rPr lang="en-US" altLang="zh-CN" sz="1200" b="0" dirty="0">
                <a:solidFill>
                  <a:srgbClr val="D4D4D4"/>
                </a:solidFill>
                <a:effectLst/>
                <a:latin typeface="Consolas,  Courier New"/>
              </a:rPr>
              <a:t> type </a:t>
            </a:r>
            <a:r>
              <a:rPr lang="en-US" altLang="zh-CN" sz="1200" b="0" dirty="0" err="1">
                <a:solidFill>
                  <a:srgbClr val="D4D4D4"/>
                </a:solidFill>
                <a:effectLst/>
                <a:latin typeface="Consolas,  Courier New"/>
              </a:rPr>
              <a:t>uniform_name</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int</a:t>
            </a:r>
            <a:r>
              <a:rPr lang="en-US" altLang="zh-CN" sz="1200" b="0" dirty="0">
                <a:solidFill>
                  <a:srgbClr val="D4D4D4"/>
                </a:solidFill>
                <a:effectLst/>
                <a:latin typeface="Consolas,  Courier New"/>
              </a:rPr>
              <a:t> main()</a:t>
            </a:r>
          </a:p>
          <a:p>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处理输入并进行一些图形操作</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输出处理过的结果到输出变量</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out_variable_name</a:t>
            </a:r>
            <a:r>
              <a:rPr lang="en-US" altLang="zh-CN" sz="1200" b="0" dirty="0">
                <a:solidFill>
                  <a:srgbClr val="D4D4D4"/>
                </a:solidFill>
                <a:effectLst/>
                <a:latin typeface="Consolas,  Courier New"/>
              </a:rPr>
              <a:t> = </a:t>
            </a:r>
            <a:r>
              <a:rPr lang="en-US" altLang="zh-CN" sz="1200" b="0" dirty="0" err="1">
                <a:solidFill>
                  <a:srgbClr val="D4D4D4"/>
                </a:solidFill>
                <a:effectLst/>
                <a:latin typeface="Consolas,  Courier New"/>
              </a:rPr>
              <a:t>weird_stuff_we_processed</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着色器编程</a:t>
            </a:r>
          </a:p>
        </p:txBody>
      </p:sp>
      <p:sp>
        <p:nvSpPr>
          <p:cNvPr id="18" name="内容占位符 1"/>
          <p:cNvSpPr>
            <a:spLocks noGrp="1"/>
          </p:cNvSpPr>
          <p:nvPr>
            <p:ph idx="1"/>
          </p:nvPr>
        </p:nvSpPr>
        <p:spPr>
          <a:xfrm>
            <a:off x="838200" y="1473622"/>
            <a:ext cx="4914900" cy="5384378"/>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顶点着色器</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第一行指定了所用的</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着色语言版本，</a:t>
            </a:r>
            <a:r>
              <a:rPr lang="en-US" altLang="zh-CN" dirty="0">
                <a:latin typeface="Microsoft YaHei" panose="020B0503020204020204" pitchFamily="34" charset="-122"/>
                <a:ea typeface="Microsoft YaHei" panose="020B0503020204020204" pitchFamily="34" charset="-122"/>
              </a:rPr>
              <a:t>330 core</a:t>
            </a:r>
            <a:r>
              <a:rPr lang="zh-CN" altLang="en-US" dirty="0">
                <a:latin typeface="Microsoft YaHei" panose="020B0503020204020204" pitchFamily="34" charset="-122"/>
                <a:ea typeface="Microsoft YaHei" panose="020B0503020204020204" pitchFamily="34" charset="-122"/>
              </a:rPr>
              <a:t>代表了使用</a:t>
            </a:r>
            <a:r>
              <a:rPr lang="en-US" altLang="zh-CN" dirty="0">
                <a:latin typeface="Microsoft YaHei" panose="020B0503020204020204" pitchFamily="34" charset="-122"/>
                <a:ea typeface="Microsoft YaHei" panose="020B0503020204020204" pitchFamily="34" charset="-122"/>
              </a:rPr>
              <a:t>OpenGL 3.3 </a:t>
            </a:r>
            <a:r>
              <a:rPr lang="zh-CN" altLang="en-US" dirty="0">
                <a:latin typeface="Microsoft YaHei" panose="020B0503020204020204" pitchFamily="34" charset="-122"/>
                <a:ea typeface="Microsoft YaHei" panose="020B0503020204020204" pitchFamily="34" charset="-122"/>
              </a:rPr>
              <a:t>对应的</a:t>
            </a:r>
            <a:r>
              <a:rPr lang="en-US" altLang="zh-CN" dirty="0">
                <a:latin typeface="Microsoft YaHei" panose="020B0503020204020204" pitchFamily="34" charset="-122"/>
                <a:ea typeface="Microsoft YaHei" panose="020B0503020204020204" pitchFamily="34" charset="-122"/>
              </a:rPr>
              <a:t>GLSL</a:t>
            </a:r>
            <a:r>
              <a:rPr lang="zh-CN" altLang="en-US" dirty="0">
                <a:latin typeface="Microsoft YaHei" panose="020B0503020204020204" pitchFamily="34" charset="-122"/>
                <a:ea typeface="Microsoft YaHei" panose="020B0503020204020204" pitchFamily="34" charset="-122"/>
              </a:rPr>
              <a:t>语言，</a:t>
            </a:r>
            <a:r>
              <a:rPr lang="en-US" altLang="zh-CN" dirty="0">
                <a:latin typeface="Microsoft YaHei" panose="020B0503020204020204" pitchFamily="34" charset="-122"/>
                <a:ea typeface="Microsoft YaHei" panose="020B0503020204020204" pitchFamily="34" charset="-122"/>
              </a:rPr>
              <a:t>core</a:t>
            </a:r>
            <a:r>
              <a:rPr lang="zh-CN" altLang="en-US" dirty="0">
                <a:latin typeface="Microsoft YaHei" panose="020B0503020204020204" pitchFamily="34" charset="-122"/>
                <a:ea typeface="Microsoft YaHei" panose="020B0503020204020204" pitchFamily="34" charset="-122"/>
              </a:rPr>
              <a:t>代表使用</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核心模式。每个着色器的第一行都应该设置</a:t>
            </a:r>
            <a:r>
              <a:rPr lang="en-US" altLang="zh-CN" dirty="0">
                <a:latin typeface="Microsoft YaHei" panose="020B0503020204020204" pitchFamily="34" charset="-122"/>
                <a:ea typeface="Microsoft YaHei" panose="020B0503020204020204" pitchFamily="34" charset="-122"/>
              </a:rPr>
              <a:t>#version</a:t>
            </a:r>
            <a:r>
              <a:rPr lang="zh-CN" altLang="en-US" dirty="0">
                <a:latin typeface="Microsoft YaHei" panose="020B0503020204020204" pitchFamily="34" charset="-122"/>
                <a:ea typeface="Microsoft YaHei" panose="020B0503020204020204" pitchFamily="34" charset="-122"/>
              </a:rPr>
              <a:t>，否则系统会使用</a:t>
            </a:r>
            <a:r>
              <a:rPr lang="en-US" altLang="zh-CN" dirty="0">
                <a:latin typeface="Microsoft YaHei" panose="020B0503020204020204" pitchFamily="34" charset="-122"/>
                <a:ea typeface="Microsoft YaHei" panose="020B0503020204020204" pitchFamily="34" charset="-122"/>
              </a:rPr>
              <a:t>110</a:t>
            </a:r>
            <a:r>
              <a:rPr lang="zh-CN" altLang="en-US" dirty="0">
                <a:latin typeface="Microsoft YaHei" panose="020B0503020204020204" pitchFamily="34" charset="-122"/>
                <a:ea typeface="Microsoft YaHei" panose="020B0503020204020204" pitchFamily="34" charset="-122"/>
              </a:rPr>
              <a:t>版本（对应</a:t>
            </a:r>
            <a:r>
              <a:rPr lang="en-US" altLang="zh-CN" dirty="0">
                <a:latin typeface="Microsoft YaHei" panose="020B0503020204020204" pitchFamily="34" charset="-122"/>
                <a:ea typeface="Microsoft YaHei" panose="020B0503020204020204" pitchFamily="34" charset="-122"/>
              </a:rPr>
              <a:t>OpenGL2.0</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对于</a:t>
            </a:r>
            <a:r>
              <a:rPr lang="en-US" altLang="zh-CN" dirty="0">
                <a:latin typeface="Microsoft YaHei" panose="020B0503020204020204" pitchFamily="34" charset="-122"/>
                <a:ea typeface="Microsoft YaHei" panose="020B0503020204020204" pitchFamily="34" charset="-122"/>
              </a:rPr>
              <a:t>in vec3 </a:t>
            </a:r>
            <a:r>
              <a:rPr lang="en-US" altLang="zh-CN" dirty="0" err="1">
                <a:latin typeface="Microsoft YaHei" panose="020B0503020204020204" pitchFamily="34" charset="-122"/>
                <a:ea typeface="Microsoft YaHei" panose="020B0503020204020204" pitchFamily="34" charset="-122"/>
              </a:rPr>
              <a:t>vPosition</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in</a:t>
            </a:r>
            <a:r>
              <a:rPr lang="zh-CN" altLang="en-US" dirty="0">
                <a:latin typeface="Microsoft YaHei" panose="020B0503020204020204" pitchFamily="34" charset="-122"/>
                <a:ea typeface="Microsoft YaHei" panose="020B0503020204020204" pitchFamily="34" charset="-122"/>
              </a:rPr>
              <a:t>字段指定了数据进入着色器的流向，而</a:t>
            </a:r>
            <a:r>
              <a:rPr lang="en-US" altLang="zh-CN" dirty="0" err="1">
                <a:latin typeface="Microsoft YaHei" panose="020B0503020204020204" pitchFamily="34" charset="-122"/>
                <a:ea typeface="Microsoft YaHei" panose="020B0503020204020204" pitchFamily="34" charset="-122"/>
              </a:rPr>
              <a:t>vPosition</a:t>
            </a:r>
            <a:r>
              <a:rPr lang="zh-CN" altLang="en-US" dirty="0">
                <a:latin typeface="Microsoft YaHei" panose="020B0503020204020204" pitchFamily="34" charset="-122"/>
                <a:ea typeface="Microsoft YaHei" panose="020B0503020204020204" pitchFamily="34" charset="-122"/>
              </a:rPr>
              <a:t>变量是一个</a:t>
            </a:r>
            <a:r>
              <a:rPr lang="en-US" altLang="zh-CN" dirty="0">
                <a:latin typeface="Microsoft YaHei" panose="020B0503020204020204" pitchFamily="34" charset="-122"/>
                <a:ea typeface="Microsoft YaHei" panose="020B0503020204020204" pitchFamily="34" charset="-122"/>
              </a:rPr>
              <a:t>GLSL</a:t>
            </a:r>
            <a:r>
              <a:rPr lang="zh-CN" altLang="en-US" dirty="0">
                <a:latin typeface="Microsoft YaHei" panose="020B0503020204020204" pitchFamily="34" charset="-122"/>
                <a:ea typeface="Microsoft YaHei" panose="020B0503020204020204" pitchFamily="34" charset="-122"/>
              </a:rPr>
              <a:t>中三维浮点数向量</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随后赋值给</a:t>
            </a:r>
            <a:r>
              <a:rPr lang="zh-CN" altLang="en-US" b="1" dirty="0">
                <a:latin typeface="Microsoft YaHei" panose="020B0503020204020204" pitchFamily="34" charset="-122"/>
                <a:ea typeface="Microsoft YaHei" panose="020B0503020204020204" pitchFamily="34" charset="-122"/>
              </a:rPr>
              <a:t>顶点着色器的指定输出位置</a:t>
            </a:r>
            <a:r>
              <a:rPr lang="en-US" altLang="zh-CN" b="1" dirty="0">
                <a:latin typeface="Microsoft YaHei" panose="020B0503020204020204" pitchFamily="34" charset="-122"/>
                <a:ea typeface="Microsoft YaHei" panose="020B0503020204020204" pitchFamily="34" charset="-122"/>
              </a:rPr>
              <a:t>vec4</a:t>
            </a:r>
            <a:r>
              <a:rPr lang="zh-CN" altLang="en-US" b="1" dirty="0">
                <a:latin typeface="Microsoft YaHei" panose="020B0503020204020204" pitchFamily="34" charset="-122"/>
                <a:ea typeface="Microsoft YaHei" panose="020B0503020204020204" pitchFamily="34" charset="-122"/>
              </a:rPr>
              <a:t>类型的</a:t>
            </a:r>
            <a:r>
              <a:rPr lang="en-US" altLang="zh-CN" b="1" dirty="0" err="1">
                <a:latin typeface="Microsoft YaHei" panose="020B0503020204020204" pitchFamily="34" charset="-122"/>
                <a:ea typeface="Microsoft YaHei" panose="020B0503020204020204" pitchFamily="34" charset="-122"/>
              </a:rPr>
              <a:t>gl_Positition</a:t>
            </a:r>
            <a:endParaRPr lang="en-US" altLang="zh-CN" b="1" dirty="0">
              <a:latin typeface="Microsoft YaHei" panose="020B0503020204020204" pitchFamily="34" charset="-122"/>
              <a:ea typeface="Microsoft YaHei" panose="020B0503020204020204" pitchFamily="34" charset="-122"/>
            </a:endParaRPr>
          </a:p>
          <a:p>
            <a:pPr marL="0" indent="0">
              <a:lnSpc>
                <a:spcPct val="120000"/>
              </a:lnSpc>
              <a:buNone/>
            </a:pPr>
            <a:r>
              <a:rPr lang="en-US" altLang="zh-CN" sz="1200" b="1" dirty="0">
                <a:latin typeface="Microsoft YaHei" panose="020B0503020204020204" pitchFamily="34" charset="-122"/>
                <a:ea typeface="Microsoft YaHei" panose="020B0503020204020204" pitchFamily="34" charset="-122"/>
              </a:rPr>
              <a:t>vec3</a:t>
            </a:r>
            <a:r>
              <a:rPr lang="zh-CN" altLang="en-US" sz="1200" b="1" dirty="0">
                <a:latin typeface="Microsoft YaHei" panose="020B0503020204020204" pitchFamily="34" charset="-122"/>
                <a:ea typeface="Microsoft YaHei" panose="020B0503020204020204" pitchFamily="34" charset="-122"/>
              </a:rPr>
              <a:t>默认数值</a:t>
            </a:r>
            <a:r>
              <a:rPr lang="en-US" altLang="zh-CN" sz="1200" b="1" dirty="0">
                <a:latin typeface="Microsoft YaHei" panose="020B0503020204020204" pitchFamily="34" charset="-122"/>
                <a:ea typeface="Microsoft YaHei" panose="020B0503020204020204" pitchFamily="34" charset="-122"/>
              </a:rPr>
              <a:t>(0,0,0)</a:t>
            </a:r>
            <a:r>
              <a:rPr lang="zh-CN" altLang="en-US" sz="1200" b="1" dirty="0">
                <a:latin typeface="Microsoft YaHei" panose="020B0503020204020204" pitchFamily="34" charset="-122"/>
                <a:ea typeface="Microsoft YaHei" panose="020B0503020204020204" pitchFamily="34" charset="-122"/>
              </a:rPr>
              <a:t>，</a:t>
            </a:r>
            <a:r>
              <a:rPr lang="en-US" altLang="zh-CN" sz="1200" b="1" dirty="0">
                <a:latin typeface="Microsoft YaHei" panose="020B0503020204020204" pitchFamily="34" charset="-122"/>
                <a:ea typeface="Microsoft YaHei" panose="020B0503020204020204" pitchFamily="34" charset="-122"/>
              </a:rPr>
              <a:t>vec4</a:t>
            </a:r>
            <a:r>
              <a:rPr lang="zh-CN" altLang="en-US" sz="1200" b="1" dirty="0">
                <a:latin typeface="Microsoft YaHei" panose="020B0503020204020204" pitchFamily="34" charset="-122"/>
                <a:ea typeface="Microsoft YaHei" panose="020B0503020204020204" pitchFamily="34" charset="-122"/>
              </a:rPr>
              <a:t>默认数值 </a:t>
            </a:r>
            <a:r>
              <a:rPr lang="en-US" altLang="zh-CN" sz="1200" b="1" dirty="0">
                <a:latin typeface="Microsoft YaHei" panose="020B0503020204020204" pitchFamily="34" charset="-122"/>
                <a:ea typeface="Microsoft YaHei" panose="020B0503020204020204" pitchFamily="34" charset="-122"/>
              </a:rPr>
              <a:t>(0,0,0,1),</a:t>
            </a:r>
            <a:r>
              <a:rPr lang="zh-CN" altLang="en-US" sz="1200" b="1" dirty="0">
                <a:latin typeface="Microsoft YaHei" panose="020B0503020204020204" pitchFamily="34" charset="-122"/>
                <a:ea typeface="Microsoft YaHei" panose="020B0503020204020204" pitchFamily="34" charset="-122"/>
              </a:rPr>
              <a:t>按默认值补全</a:t>
            </a:r>
          </a:p>
        </p:txBody>
      </p:sp>
      <p:sp>
        <p:nvSpPr>
          <p:cNvPr id="2" name="文本框 1"/>
          <p:cNvSpPr txBox="1"/>
          <p:nvPr/>
        </p:nvSpPr>
        <p:spPr>
          <a:xfrm>
            <a:off x="5753100" y="2675254"/>
            <a:ext cx="6232974" cy="1754326"/>
          </a:xfrm>
          <a:prstGeom prst="rect">
            <a:avLst/>
          </a:prstGeom>
          <a:noFill/>
        </p:spPr>
        <p:txBody>
          <a:bodyPr wrap="square">
            <a:spAutoFit/>
          </a:bodyPr>
          <a:lstStyle/>
          <a:p>
            <a:r>
              <a:rPr lang="en-US" altLang="zh-CN" sz="1200" b="0" dirty="0">
                <a:solidFill>
                  <a:srgbClr val="569CD6"/>
                </a:solidFill>
                <a:effectLst/>
                <a:latin typeface="Consolas,  Courier New"/>
              </a:rPr>
              <a:t>#version 330 core</a:t>
            </a:r>
            <a:endParaRPr lang="en-US" altLang="zh-CN" sz="1200" b="0" dirty="0">
              <a:solidFill>
                <a:srgbClr val="D4D4D4"/>
              </a:solidFill>
              <a:effectLst/>
              <a:latin typeface="Consolas,  Courier New"/>
            </a:endParaRPr>
          </a:p>
          <a:p>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a:t>
            </a:r>
            <a:r>
              <a:rPr lang="zh-CN" altLang="en-US" sz="1200" dirty="0">
                <a:solidFill>
                  <a:srgbClr val="6A9955"/>
                </a:solidFill>
                <a:latin typeface="Consolas,  Courier New"/>
              </a:rPr>
              <a:t>顶点</a:t>
            </a:r>
            <a:r>
              <a:rPr lang="zh-CN" altLang="en-US" sz="1200" b="0" dirty="0">
                <a:solidFill>
                  <a:srgbClr val="6A9955"/>
                </a:solidFill>
                <a:effectLst/>
                <a:latin typeface="Consolas,  Courier New"/>
              </a:rPr>
              <a:t>着色器</a:t>
            </a:r>
            <a:endParaRPr lang="zh-CN" altLang="en-US" sz="1200" b="0" dirty="0">
              <a:solidFill>
                <a:srgbClr val="D4D4D4"/>
              </a:solidFill>
              <a:effectLst/>
              <a:latin typeface="Consolas,  Courier New"/>
            </a:endParaRPr>
          </a:p>
          <a:p>
            <a:r>
              <a:rPr lang="en-US" altLang="zh-CN" sz="1200" b="0" dirty="0">
                <a:solidFill>
                  <a:srgbClr val="569CD6"/>
                </a:solidFill>
                <a:effectLst/>
                <a:latin typeface="Consolas,  Courier New"/>
              </a:rPr>
              <a:t>in</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vec3</a:t>
            </a:r>
            <a:r>
              <a:rPr lang="en-US" altLang="zh-CN" sz="1200" b="0" dirty="0">
                <a:solidFill>
                  <a:srgbClr val="D4D4D4"/>
                </a:solidFill>
                <a:effectLst/>
                <a:latin typeface="Consolas,  Courier New"/>
              </a:rPr>
              <a:t> </a:t>
            </a:r>
            <a:r>
              <a:rPr lang="en-US" altLang="zh-CN" sz="1200" dirty="0" err="1">
                <a:solidFill>
                  <a:srgbClr val="D4D4D4"/>
                </a:solidFill>
                <a:latin typeface="Consolas,  Courier New"/>
              </a:rPr>
              <a:t>vPosition</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void</a:t>
            </a:r>
            <a:r>
              <a:rPr lang="en-US" altLang="zh-CN" sz="1200" b="0" dirty="0">
                <a:solidFill>
                  <a:srgbClr val="D4D4D4"/>
                </a:solidFill>
                <a:effectLst/>
                <a:latin typeface="Consolas,  Courier New"/>
              </a:rPr>
              <a:t> main()</a:t>
            </a:r>
          </a:p>
          <a:p>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dirty="0" err="1">
                <a:solidFill>
                  <a:srgbClr val="D4D4D4"/>
                </a:solidFill>
                <a:latin typeface="Consolas,  Courier New"/>
              </a:rPr>
              <a:t>gl_Position</a:t>
            </a:r>
            <a:r>
              <a:rPr lang="en-US" altLang="zh-CN" sz="1200" b="0" dirty="0">
                <a:solidFill>
                  <a:srgbClr val="D4D4D4"/>
                </a:solidFill>
                <a:effectLst/>
                <a:latin typeface="Consolas,  Courier New"/>
              </a:rPr>
              <a:t> = </a:t>
            </a:r>
            <a:r>
              <a:rPr lang="en-US" altLang="zh-CN" sz="1200" dirty="0">
                <a:solidFill>
                  <a:srgbClr val="D4D4D4"/>
                </a:solidFill>
                <a:latin typeface="Consolas,  Courier New"/>
              </a:rPr>
              <a:t>vec4(</a:t>
            </a:r>
            <a:r>
              <a:rPr lang="en-US" altLang="zh-CN" sz="1200" dirty="0" err="1">
                <a:solidFill>
                  <a:srgbClr val="D4D4D4"/>
                </a:solidFill>
                <a:latin typeface="Consolas,  Courier New"/>
              </a:rPr>
              <a:t>vPosition</a:t>
            </a:r>
            <a:r>
              <a:rPr lang="en-US" altLang="zh-CN" sz="1200" dirty="0">
                <a:solidFill>
                  <a:srgbClr val="D4D4D4"/>
                </a:solidFill>
                <a:latin typeface="Consolas,  Courier New"/>
              </a:rPr>
              <a:t>, 1.0)</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着色器编程</a:t>
            </a:r>
          </a:p>
        </p:txBody>
      </p:sp>
      <p:sp>
        <p:nvSpPr>
          <p:cNvPr id="18" name="内容占位符 1"/>
          <p:cNvSpPr>
            <a:spLocks noGrp="1"/>
          </p:cNvSpPr>
          <p:nvPr>
            <p:ph idx="1"/>
          </p:nvPr>
        </p:nvSpPr>
        <p:spPr>
          <a:xfrm>
            <a:off x="838200" y="1473622"/>
            <a:ext cx="4914900" cy="5384378"/>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片元着色器</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它需要一个</a:t>
            </a:r>
            <a:r>
              <a:rPr lang="en-US" altLang="zh-CN" dirty="0">
                <a:latin typeface="Microsoft YaHei" panose="020B0503020204020204" pitchFamily="34" charset="-122"/>
                <a:ea typeface="Microsoft YaHei" panose="020B0503020204020204" pitchFamily="34" charset="-122"/>
              </a:rPr>
              <a:t>vec4</a:t>
            </a:r>
            <a:r>
              <a:rPr lang="zh-CN" altLang="en-US" dirty="0">
                <a:latin typeface="Microsoft YaHei" panose="020B0503020204020204" pitchFamily="34" charset="-122"/>
                <a:ea typeface="Microsoft YaHei" panose="020B0503020204020204" pitchFamily="34" charset="-122"/>
              </a:rPr>
              <a:t>颜色输出变量，因为片段着色器需要生成一个最终输出的颜色</a:t>
            </a:r>
            <a:endParaRPr lang="en-US" altLang="zh-CN" b="1"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片元着色器会根据顶点的颜色，对形状内的像素进行颜色插值，这里我们直接设置了输出</a:t>
            </a:r>
            <a:r>
              <a:rPr lang="en-US" altLang="zh-CN" dirty="0">
                <a:latin typeface="Microsoft YaHei" panose="020B0503020204020204" pitchFamily="34" charset="-122"/>
                <a:ea typeface="Microsoft YaHei" panose="020B0503020204020204" pitchFamily="34" charset="-122"/>
              </a:rPr>
              <a:t>out</a:t>
            </a:r>
            <a:r>
              <a:rPr lang="zh-CN" altLang="en-US" dirty="0">
                <a:latin typeface="Microsoft YaHei" panose="020B0503020204020204" pitchFamily="34" charset="-122"/>
                <a:ea typeface="Microsoft YaHei" panose="020B0503020204020204" pitchFamily="34" charset="-122"/>
              </a:rPr>
              <a:t>的变量</a:t>
            </a:r>
            <a:r>
              <a:rPr lang="en-US" altLang="zh-CN" dirty="0" err="1">
                <a:latin typeface="Microsoft YaHei" panose="020B0503020204020204" pitchFamily="34" charset="-122"/>
                <a:ea typeface="Microsoft YaHei" panose="020B0503020204020204" pitchFamily="34" charset="-122"/>
              </a:rPr>
              <a:t>fColor</a:t>
            </a:r>
            <a:r>
              <a:rPr lang="zh-CN" altLang="en-US" dirty="0">
                <a:latin typeface="Microsoft YaHei" panose="020B0503020204020204" pitchFamily="34" charset="-122"/>
                <a:ea typeface="Microsoft YaHei" panose="020B0503020204020204" pitchFamily="34" charset="-122"/>
              </a:rPr>
              <a:t>为红色，意味着我们形状的每个顶点都为红色，这样最终的三角形就是红色的</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如果顶点颜色不一样，那么中间区域的像素颜色由着色器进行插值，产生一种过度的颜色</a:t>
            </a:r>
            <a:endParaRPr lang="en-US" altLang="zh-CN" dirty="0">
              <a:latin typeface="Microsoft YaHei" panose="020B0503020204020204" pitchFamily="34" charset="-122"/>
              <a:ea typeface="Microsoft YaHei" panose="020B0503020204020204" pitchFamily="34" charset="-122"/>
            </a:endParaRPr>
          </a:p>
        </p:txBody>
      </p:sp>
      <p:sp>
        <p:nvSpPr>
          <p:cNvPr id="4" name="文本框 3"/>
          <p:cNvSpPr txBox="1"/>
          <p:nvPr/>
        </p:nvSpPr>
        <p:spPr>
          <a:xfrm>
            <a:off x="5753100" y="2675254"/>
            <a:ext cx="6232974" cy="1754326"/>
          </a:xfrm>
          <a:prstGeom prst="rect">
            <a:avLst/>
          </a:prstGeom>
          <a:noFill/>
        </p:spPr>
        <p:txBody>
          <a:bodyPr wrap="square">
            <a:spAutoFit/>
          </a:bodyPr>
          <a:lstStyle/>
          <a:p>
            <a:r>
              <a:rPr lang="en-US" altLang="zh-CN" sz="1200" b="0" dirty="0">
                <a:solidFill>
                  <a:srgbClr val="569CD6"/>
                </a:solidFill>
                <a:effectLst/>
                <a:latin typeface="Consolas,  Courier New"/>
              </a:rPr>
              <a:t>#version 330 core</a:t>
            </a:r>
            <a:endParaRPr lang="en-US" altLang="zh-CN" sz="1200" b="0" dirty="0">
              <a:solidFill>
                <a:srgbClr val="D4D4D4"/>
              </a:solidFill>
              <a:effectLst/>
              <a:latin typeface="Consolas,  Courier New"/>
            </a:endParaRPr>
          </a:p>
          <a:p>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片元着色器</a:t>
            </a:r>
            <a:endParaRPr lang="zh-CN" altLang="en-US" sz="1200" b="0" dirty="0">
              <a:solidFill>
                <a:srgbClr val="D4D4D4"/>
              </a:solidFill>
              <a:effectLst/>
              <a:latin typeface="Consolas,  Courier New"/>
            </a:endParaRPr>
          </a:p>
          <a:p>
            <a:r>
              <a:rPr lang="en-US" altLang="zh-CN" sz="1200" b="0" dirty="0">
                <a:solidFill>
                  <a:srgbClr val="569CD6"/>
                </a:solidFill>
                <a:effectLst/>
                <a:latin typeface="Consolas,  Courier New"/>
              </a:rPr>
              <a:t>out</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vec4</a:t>
            </a:r>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fColor</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void</a:t>
            </a:r>
            <a:r>
              <a:rPr lang="en-US" altLang="zh-CN" sz="1200" b="0" dirty="0">
                <a:solidFill>
                  <a:srgbClr val="D4D4D4"/>
                </a:solidFill>
                <a:effectLst/>
                <a:latin typeface="Consolas,  Courier New"/>
              </a:rPr>
              <a:t> main()</a:t>
            </a:r>
          </a:p>
          <a:p>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fColor</a:t>
            </a:r>
            <a:r>
              <a:rPr lang="en-US" altLang="zh-CN" sz="1200" b="0" dirty="0">
                <a:solidFill>
                  <a:srgbClr val="D4D4D4"/>
                </a:solidFill>
                <a:effectLst/>
                <a:latin typeface="Consolas,  Courier New"/>
              </a:rPr>
              <a:t> = </a:t>
            </a:r>
            <a:r>
              <a:rPr lang="en-US" altLang="zh-CN" sz="1200" dirty="0">
                <a:solidFill>
                  <a:srgbClr val="D4D4D4"/>
                </a:solidFill>
                <a:latin typeface="Consolas,  Courier New"/>
              </a:rPr>
              <a:t>vec4(1.0, 0.0, 0.0, 1.0)</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尝试修改颜色</a:t>
            </a:r>
          </a:p>
        </p:txBody>
      </p:sp>
      <p:sp>
        <p:nvSpPr>
          <p:cNvPr id="18" name="内容占位符 1"/>
          <p:cNvSpPr>
            <a:spLocks noGrp="1"/>
          </p:cNvSpPr>
          <p:nvPr>
            <p:ph idx="1"/>
          </p:nvPr>
        </p:nvSpPr>
        <p:spPr>
          <a:xfrm>
            <a:off x="838200" y="1473622"/>
            <a:ext cx="4914900" cy="5384378"/>
          </a:xfrm>
        </p:spPr>
        <p:txBody>
          <a:bodyPr/>
          <a:lstStyle/>
          <a:p>
            <a:pPr>
              <a:lnSpc>
                <a:spcPct val="120000"/>
              </a:lnSpc>
            </a:pPr>
            <a:r>
              <a:rPr lang="zh-CN" altLang="en-US" dirty="0">
                <a:solidFill>
                  <a:schemeClr val="accent2"/>
                </a:solidFill>
                <a:latin typeface="Microsoft YaHei" panose="020B0503020204020204" pitchFamily="34" charset="-122"/>
                <a:ea typeface="Microsoft YaHei" panose="020B0503020204020204" pitchFamily="34" charset="-122"/>
              </a:rPr>
              <a:t>好消息</a:t>
            </a:r>
            <a:r>
              <a:rPr lang="en-US" altLang="zh-CN" dirty="0">
                <a:solidFill>
                  <a:schemeClr val="accent2"/>
                </a:solidFill>
                <a:latin typeface="Microsoft YaHei" panose="020B0503020204020204" pitchFamily="34" charset="-122"/>
                <a:ea typeface="Microsoft YaHei" panose="020B0503020204020204" pitchFamily="34" charset="-122"/>
              </a:rPr>
              <a:t>: </a:t>
            </a:r>
            <a:r>
              <a:rPr lang="zh-CN" altLang="en-US" dirty="0">
                <a:solidFill>
                  <a:schemeClr val="accent2"/>
                </a:solidFill>
                <a:latin typeface="Microsoft YaHei" panose="020B0503020204020204" pitchFamily="34" charset="-122"/>
                <a:ea typeface="Microsoft YaHei" panose="020B0503020204020204" pitchFamily="34" charset="-122"/>
              </a:rPr>
              <a:t>由于着色器的文件并不参与到可执行文件的编译，它们只会在程序运行时才被编译成</a:t>
            </a:r>
            <a:r>
              <a:rPr lang="en-US" altLang="zh-CN" dirty="0">
                <a:solidFill>
                  <a:schemeClr val="accent2"/>
                </a:solidFill>
                <a:latin typeface="Microsoft YaHei" panose="020B0503020204020204" pitchFamily="34" charset="-122"/>
                <a:ea typeface="Microsoft YaHei" panose="020B0503020204020204" pitchFamily="34" charset="-122"/>
              </a:rPr>
              <a:t>GPU</a:t>
            </a:r>
            <a:r>
              <a:rPr lang="zh-CN" altLang="en-US" dirty="0">
                <a:solidFill>
                  <a:schemeClr val="accent2"/>
                </a:solidFill>
                <a:latin typeface="Microsoft YaHei" panose="020B0503020204020204" pitchFamily="34" charset="-122"/>
                <a:ea typeface="Microsoft YaHei" panose="020B0503020204020204" pitchFamily="34" charset="-122"/>
              </a:rPr>
              <a:t>的程序，所以修改着色器文件后不需要再次编译整个项目</a:t>
            </a:r>
            <a:endParaRPr lang="en-US" altLang="zh-CN" dirty="0">
              <a:latin typeface="Microsoft YaHei" panose="020B0503020204020204" pitchFamily="34" charset="-122"/>
              <a:ea typeface="Microsoft YaHei" panose="020B0503020204020204" pitchFamily="34" charset="-122"/>
            </a:endParaRPr>
          </a:p>
          <a:p>
            <a:pPr marL="457200" indent="-45720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在片元着色器中，自己修改</a:t>
            </a:r>
            <a:r>
              <a:rPr lang="en-US" altLang="zh-CN" dirty="0" err="1">
                <a:latin typeface="Microsoft YaHei" panose="020B0503020204020204" pitchFamily="34" charset="-122"/>
                <a:ea typeface="Microsoft YaHei" panose="020B0503020204020204" pitchFamily="34" charset="-122"/>
              </a:rPr>
              <a:t>fColor</a:t>
            </a:r>
            <a:r>
              <a:rPr lang="zh-CN" altLang="en-US" dirty="0">
                <a:latin typeface="Microsoft YaHei" panose="020B0503020204020204" pitchFamily="34" charset="-122"/>
                <a:ea typeface="Microsoft YaHei" panose="020B0503020204020204" pitchFamily="34" charset="-122"/>
              </a:rPr>
              <a:t>的数值，看绘制的三角形颜色</a:t>
            </a:r>
            <a:endParaRPr lang="en-US" altLang="zh-CN" dirty="0">
              <a:latin typeface="Microsoft YaHei" panose="020B0503020204020204" pitchFamily="34" charset="-122"/>
              <a:ea typeface="Microsoft YaHei" panose="020B0503020204020204" pitchFamily="34" charset="-122"/>
            </a:endParaRPr>
          </a:p>
          <a:p>
            <a:pPr marL="457200" indent="-45720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根据右边提供的代码修改两个着色器</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顶点着色器中，加入一个</a:t>
            </a:r>
            <a:r>
              <a:rPr lang="en-US" altLang="zh-CN" dirty="0">
                <a:latin typeface="Microsoft YaHei" panose="020B0503020204020204" pitchFamily="34" charset="-122"/>
                <a:ea typeface="Microsoft YaHei" panose="020B0503020204020204" pitchFamily="34" charset="-122"/>
              </a:rPr>
              <a:t>out</a:t>
            </a:r>
            <a:r>
              <a:rPr lang="zh-CN" altLang="en-US" dirty="0">
                <a:latin typeface="Microsoft YaHei" panose="020B0503020204020204" pitchFamily="34" charset="-122"/>
                <a:ea typeface="Microsoft YaHei" panose="020B0503020204020204" pitchFamily="34" charset="-122"/>
              </a:rPr>
              <a:t>变量</a:t>
            </a:r>
            <a:r>
              <a:rPr lang="en-US" altLang="zh-CN" dirty="0">
                <a:latin typeface="Microsoft YaHei" panose="020B0503020204020204" pitchFamily="34" charset="-122"/>
                <a:ea typeface="Microsoft YaHei" panose="020B0503020204020204" pitchFamily="34" charset="-122"/>
              </a:rPr>
              <a:t>color</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用</a:t>
            </a:r>
            <a:r>
              <a:rPr lang="en-US" altLang="zh-CN" dirty="0" err="1">
                <a:latin typeface="Microsoft YaHei" panose="020B0503020204020204" pitchFamily="34" charset="-122"/>
                <a:ea typeface="Microsoft YaHei" panose="020B0503020204020204" pitchFamily="34" charset="-122"/>
              </a:rPr>
              <a:t>gl_Position</a:t>
            </a:r>
            <a:r>
              <a:rPr lang="zh-CN" altLang="en-US" dirty="0">
                <a:latin typeface="Microsoft YaHei" panose="020B0503020204020204" pitchFamily="34" charset="-122"/>
                <a:ea typeface="Microsoft YaHei" panose="020B0503020204020204" pitchFamily="34" charset="-122"/>
              </a:rPr>
              <a:t>赋值给</a:t>
            </a:r>
            <a:r>
              <a:rPr lang="en-US" altLang="zh-CN" dirty="0">
                <a:latin typeface="Microsoft YaHei" panose="020B0503020204020204" pitchFamily="34" charset="-122"/>
                <a:ea typeface="Microsoft YaHei" panose="020B0503020204020204" pitchFamily="34" charset="-122"/>
              </a:rPr>
              <a:t>color</a:t>
            </a:r>
            <a:r>
              <a:rPr lang="zh-CN" altLang="en-US" dirty="0">
                <a:latin typeface="Microsoft YaHei" panose="020B0503020204020204" pitchFamily="34" charset="-122"/>
                <a:ea typeface="Microsoft YaHei" panose="020B0503020204020204" pitchFamily="34" charset="-122"/>
              </a:rPr>
              <a:t>，这个</a:t>
            </a:r>
            <a:r>
              <a:rPr lang="en-US" altLang="zh-CN" dirty="0">
                <a:latin typeface="Microsoft YaHei" panose="020B0503020204020204" pitchFamily="34" charset="-122"/>
                <a:ea typeface="Microsoft YaHei" panose="020B0503020204020204" pitchFamily="34" charset="-122"/>
              </a:rPr>
              <a:t>color</a:t>
            </a:r>
            <a:r>
              <a:rPr lang="zh-CN" altLang="en-US" dirty="0">
                <a:latin typeface="Microsoft YaHei" panose="020B0503020204020204" pitchFamily="34" charset="-122"/>
                <a:ea typeface="Microsoft YaHei" panose="020B0503020204020204" pitchFamily="34" charset="-122"/>
              </a:rPr>
              <a:t>也会继续传递给后面的渲染管道</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片元着色器中，加入一个</a:t>
            </a:r>
            <a:r>
              <a:rPr lang="en-US" altLang="zh-CN" dirty="0">
                <a:latin typeface="Microsoft YaHei" panose="020B0503020204020204" pitchFamily="34" charset="-122"/>
                <a:ea typeface="Microsoft YaHei" panose="020B0503020204020204" pitchFamily="34" charset="-122"/>
              </a:rPr>
              <a:t>in</a:t>
            </a:r>
            <a:r>
              <a:rPr lang="zh-CN" altLang="en-US" dirty="0">
                <a:latin typeface="Microsoft YaHei" panose="020B0503020204020204" pitchFamily="34" charset="-122"/>
                <a:ea typeface="Microsoft YaHei" panose="020B0503020204020204" pitchFamily="34" charset="-122"/>
              </a:rPr>
              <a:t>变量</a:t>
            </a:r>
            <a:r>
              <a:rPr lang="en-US" altLang="zh-CN" dirty="0">
                <a:latin typeface="Microsoft YaHei" panose="020B0503020204020204" pitchFamily="34" charset="-122"/>
                <a:ea typeface="Microsoft YaHei" panose="020B0503020204020204" pitchFamily="34" charset="-122"/>
              </a:rPr>
              <a:t>color</a:t>
            </a:r>
            <a:r>
              <a:rPr lang="zh-CN" altLang="en-US" dirty="0">
                <a:latin typeface="Microsoft YaHei" panose="020B0503020204020204" pitchFamily="34" charset="-122"/>
                <a:ea typeface="Microsoft YaHei" panose="020B0503020204020204" pitchFamily="34" charset="-122"/>
              </a:rPr>
              <a:t>，它会接收从顶点着色器</a:t>
            </a:r>
            <a:r>
              <a:rPr lang="en-US" altLang="zh-CN" dirty="0">
                <a:latin typeface="Microsoft YaHei" panose="020B0503020204020204" pitchFamily="34" charset="-122"/>
                <a:ea typeface="Microsoft YaHei" panose="020B0503020204020204" pitchFamily="34" charset="-122"/>
              </a:rPr>
              <a:t>out</a:t>
            </a:r>
            <a:r>
              <a:rPr lang="zh-CN" altLang="en-US" dirty="0">
                <a:latin typeface="Microsoft YaHei" panose="020B0503020204020204" pitchFamily="34" charset="-122"/>
                <a:ea typeface="Microsoft YaHei" panose="020B0503020204020204" pitchFamily="34" charset="-122"/>
              </a:rPr>
              <a:t>的那个变量的数据</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用</a:t>
            </a:r>
            <a:r>
              <a:rPr lang="en-US" altLang="zh-CN" dirty="0">
                <a:latin typeface="Microsoft YaHei" panose="020B0503020204020204" pitchFamily="34" charset="-122"/>
                <a:ea typeface="Microsoft YaHei" panose="020B0503020204020204" pitchFamily="34" charset="-122"/>
              </a:rPr>
              <a:t>color</a:t>
            </a:r>
            <a:r>
              <a:rPr lang="zh-CN" altLang="en-US" dirty="0">
                <a:latin typeface="Microsoft YaHei" panose="020B0503020204020204" pitchFamily="34" charset="-122"/>
                <a:ea typeface="Microsoft YaHei" panose="020B0503020204020204" pitchFamily="34" charset="-122"/>
              </a:rPr>
              <a:t>赋值给</a:t>
            </a:r>
            <a:r>
              <a:rPr lang="en-US" altLang="zh-CN" dirty="0" err="1">
                <a:latin typeface="Microsoft YaHei" panose="020B0503020204020204" pitchFamily="34" charset="-122"/>
                <a:ea typeface="Microsoft YaHei" panose="020B0503020204020204" pitchFamily="34" charset="-122"/>
              </a:rPr>
              <a:t>fColor</a:t>
            </a:r>
            <a:r>
              <a:rPr lang="zh-CN" altLang="en-US" dirty="0">
                <a:latin typeface="Microsoft YaHei" panose="020B0503020204020204" pitchFamily="34" charset="-122"/>
                <a:ea typeface="Microsoft YaHei" panose="020B0503020204020204" pitchFamily="34" charset="-122"/>
              </a:rPr>
              <a:t>，再运行程序，这时的顶点颜色是根据顶点坐标赋值的</a:t>
            </a:r>
            <a:endParaRPr lang="en-US" altLang="zh-CN" dirty="0">
              <a:latin typeface="Microsoft YaHei" panose="020B0503020204020204" pitchFamily="34" charset="-122"/>
              <a:ea typeface="Microsoft YaHei" panose="020B0503020204020204" pitchFamily="34" charset="-122"/>
            </a:endParaRPr>
          </a:p>
          <a:p>
            <a:pPr lvl="1">
              <a:lnSpc>
                <a:spcPct val="120000"/>
              </a:lnSpc>
            </a:pPr>
            <a:endParaRPr lang="en-US" altLang="zh-CN"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5753100" y="1188502"/>
            <a:ext cx="6232974" cy="2308324"/>
          </a:xfrm>
          <a:prstGeom prst="rect">
            <a:avLst/>
          </a:prstGeom>
          <a:noFill/>
        </p:spPr>
        <p:txBody>
          <a:bodyPr wrap="square">
            <a:spAutoFit/>
          </a:bodyPr>
          <a:lstStyle/>
          <a:p>
            <a:r>
              <a:rPr lang="en-US" altLang="zh-CN" sz="1200" b="0" dirty="0">
                <a:solidFill>
                  <a:srgbClr val="569CD6"/>
                </a:solidFill>
                <a:effectLst/>
                <a:latin typeface="Consolas,  Courier New"/>
              </a:rPr>
              <a:t>#version 330 core</a:t>
            </a:r>
            <a:endParaRPr lang="en-US" altLang="zh-CN" sz="1200" b="0" dirty="0">
              <a:solidFill>
                <a:srgbClr val="D4D4D4"/>
              </a:solidFill>
              <a:effectLst/>
              <a:latin typeface="Consolas,  Courier New"/>
            </a:endParaRPr>
          </a:p>
          <a:p>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顶点着色器</a:t>
            </a:r>
            <a:endParaRPr lang="zh-CN" altLang="en-US" sz="1200" b="0" dirty="0">
              <a:solidFill>
                <a:srgbClr val="D4D4D4"/>
              </a:solidFill>
              <a:effectLst/>
              <a:latin typeface="Consolas,  Courier New"/>
            </a:endParaRPr>
          </a:p>
          <a:p>
            <a:r>
              <a:rPr lang="en-US" altLang="zh-CN" sz="1200" b="0" dirty="0">
                <a:solidFill>
                  <a:srgbClr val="569CD6"/>
                </a:solidFill>
                <a:effectLst/>
                <a:latin typeface="Consolas,  Courier New"/>
              </a:rPr>
              <a:t>in</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vec3</a:t>
            </a:r>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vPosition</a:t>
            </a:r>
            <a:r>
              <a:rPr lang="en-US" altLang="zh-CN" sz="1200" b="0" dirty="0">
                <a:solidFill>
                  <a:srgbClr val="D4D4D4"/>
                </a:solidFill>
                <a:effectLst/>
                <a:latin typeface="Consolas,  Courier New"/>
              </a:rPr>
              <a:t>;</a:t>
            </a:r>
          </a:p>
          <a:p>
            <a:endParaRPr lang="en-US" altLang="zh-CN" sz="1200" b="0" dirty="0">
              <a:solidFill>
                <a:srgbClr val="569CD6"/>
              </a:solidFill>
              <a:effectLst/>
              <a:latin typeface="Consolas,  Courier New"/>
            </a:endParaRPr>
          </a:p>
          <a:p>
            <a:r>
              <a:rPr lang="en-US" altLang="zh-CN" sz="1200" b="0" dirty="0">
                <a:solidFill>
                  <a:srgbClr val="569CD6"/>
                </a:solidFill>
                <a:effectLst/>
                <a:latin typeface="Consolas,  Courier New"/>
              </a:rPr>
              <a:t>out</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vec4</a:t>
            </a:r>
            <a:r>
              <a:rPr lang="en-US" altLang="zh-CN" sz="1200" b="0" dirty="0">
                <a:solidFill>
                  <a:srgbClr val="D4D4D4"/>
                </a:solidFill>
                <a:effectLst/>
                <a:latin typeface="Consolas,  Courier New"/>
              </a:rPr>
              <a:t> color;</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void</a:t>
            </a:r>
            <a:r>
              <a:rPr lang="en-US" altLang="zh-CN" sz="1200" b="0" dirty="0">
                <a:solidFill>
                  <a:srgbClr val="D4D4D4"/>
                </a:solidFill>
                <a:effectLst/>
                <a:latin typeface="Consolas,  Courier New"/>
              </a:rPr>
              <a:t> main()</a:t>
            </a:r>
          </a:p>
          <a:p>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gl_Position</a:t>
            </a:r>
            <a:r>
              <a:rPr lang="en-US" altLang="zh-CN" sz="1200" b="0" dirty="0">
                <a:solidFill>
                  <a:srgbClr val="D4D4D4"/>
                </a:solidFill>
                <a:effectLst/>
                <a:latin typeface="Consolas,  Courier New"/>
              </a:rPr>
              <a:t> = vec4(</a:t>
            </a:r>
            <a:r>
              <a:rPr lang="en-US" altLang="zh-CN" sz="1200" b="0" dirty="0" err="1">
                <a:solidFill>
                  <a:srgbClr val="D4D4D4"/>
                </a:solidFill>
                <a:effectLst/>
                <a:latin typeface="Consolas,  Courier New"/>
              </a:rPr>
              <a:t>vPosition</a:t>
            </a:r>
            <a:r>
              <a:rPr lang="en-US" altLang="zh-CN" sz="1200" b="0" dirty="0">
                <a:solidFill>
                  <a:srgbClr val="D4D4D4"/>
                </a:solidFill>
                <a:effectLst/>
                <a:latin typeface="Consolas,  Courier New"/>
              </a:rPr>
              <a:t>, </a:t>
            </a:r>
            <a:r>
              <a:rPr lang="en-US" altLang="zh-CN" sz="1200" b="0" dirty="0">
                <a:solidFill>
                  <a:srgbClr val="B5CEA8"/>
                </a:solidFill>
                <a:effectLst/>
                <a:latin typeface="Consolas,  Courier New"/>
              </a:rPr>
              <a:t>1</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color = </a:t>
            </a:r>
            <a:r>
              <a:rPr lang="en-US" altLang="zh-CN" sz="1200" b="0" dirty="0" err="1">
                <a:solidFill>
                  <a:srgbClr val="D4D4D4"/>
                </a:solidFill>
                <a:effectLst/>
                <a:latin typeface="Consolas,  Courier New"/>
              </a:rPr>
              <a:t>gl_Position</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a:t>
            </a:r>
          </a:p>
        </p:txBody>
      </p:sp>
      <p:sp>
        <p:nvSpPr>
          <p:cNvPr id="4" name="文本框 3"/>
          <p:cNvSpPr txBox="1"/>
          <p:nvPr/>
        </p:nvSpPr>
        <p:spPr>
          <a:xfrm>
            <a:off x="5753100" y="4107717"/>
            <a:ext cx="6232974" cy="1938992"/>
          </a:xfrm>
          <a:prstGeom prst="rect">
            <a:avLst/>
          </a:prstGeom>
          <a:noFill/>
        </p:spPr>
        <p:txBody>
          <a:bodyPr wrap="square">
            <a:spAutoFit/>
          </a:bodyPr>
          <a:lstStyle/>
          <a:p>
            <a:r>
              <a:rPr lang="en-US" altLang="zh-CN" sz="1200" b="0" dirty="0">
                <a:solidFill>
                  <a:srgbClr val="569CD6"/>
                </a:solidFill>
                <a:effectLst/>
                <a:latin typeface="Consolas,  Courier New"/>
              </a:rPr>
              <a:t>#version 330 core</a:t>
            </a:r>
            <a:endParaRPr lang="en-US" altLang="zh-CN" sz="1200" b="0" dirty="0">
              <a:solidFill>
                <a:srgbClr val="D4D4D4"/>
              </a:solidFill>
              <a:effectLst/>
              <a:latin typeface="Consolas,  Courier New"/>
            </a:endParaRPr>
          </a:p>
          <a:p>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片元着色器</a:t>
            </a:r>
            <a:endParaRPr lang="zh-CN" altLang="en-US" sz="1200" b="0" dirty="0">
              <a:solidFill>
                <a:srgbClr val="D4D4D4"/>
              </a:solidFill>
              <a:effectLst/>
              <a:latin typeface="Consolas,  Courier New"/>
            </a:endParaRPr>
          </a:p>
          <a:p>
            <a:r>
              <a:rPr lang="en-US" altLang="zh-CN" sz="1200" b="0" dirty="0">
                <a:solidFill>
                  <a:srgbClr val="569CD6"/>
                </a:solidFill>
                <a:effectLst/>
                <a:latin typeface="Consolas,  Courier New"/>
              </a:rPr>
              <a:t>in</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vec4</a:t>
            </a:r>
            <a:r>
              <a:rPr lang="en-US" altLang="zh-CN" sz="1200" b="0" dirty="0">
                <a:solidFill>
                  <a:srgbClr val="D4D4D4"/>
                </a:solidFill>
                <a:effectLst/>
                <a:latin typeface="Consolas,  Courier New"/>
              </a:rPr>
              <a:t> color;</a:t>
            </a:r>
          </a:p>
          <a:p>
            <a:r>
              <a:rPr lang="en-US" altLang="zh-CN" sz="1200" b="0" dirty="0">
                <a:solidFill>
                  <a:srgbClr val="569CD6"/>
                </a:solidFill>
                <a:effectLst/>
                <a:latin typeface="Consolas,  Courier New"/>
              </a:rPr>
              <a:t>out</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vec4</a:t>
            </a:r>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fColor</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void</a:t>
            </a:r>
            <a:r>
              <a:rPr lang="en-US" altLang="zh-CN" sz="1200" b="0" dirty="0">
                <a:solidFill>
                  <a:srgbClr val="D4D4D4"/>
                </a:solidFill>
                <a:effectLst/>
                <a:latin typeface="Consolas,  Courier New"/>
              </a:rPr>
              <a:t> main()</a:t>
            </a:r>
          </a:p>
          <a:p>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fColor</a:t>
            </a:r>
            <a:r>
              <a:rPr lang="en-US" altLang="zh-CN" sz="1200" b="0" dirty="0">
                <a:solidFill>
                  <a:srgbClr val="D4D4D4"/>
                </a:solidFill>
                <a:effectLst/>
                <a:latin typeface="Consolas,  Courier New"/>
              </a:rPr>
              <a:t> = color;</a:t>
            </a:r>
          </a:p>
          <a:p>
            <a:r>
              <a:rPr lang="en-US" altLang="zh-CN" sz="1200" b="0" dirty="0">
                <a:solidFill>
                  <a:srgbClr val="D4D4D4"/>
                </a:solidFill>
                <a:effectLst/>
                <a:latin typeface="Consolas,  Courier New"/>
              </a:rPr>
              <a:t>}</a:t>
            </a:r>
          </a:p>
        </p:txBody>
      </p:sp>
      <p:pic>
        <p:nvPicPr>
          <p:cNvPr id="12" name="图片 11"/>
          <p:cNvPicPr>
            <a:picLocks noChangeAspect="1"/>
          </p:cNvPicPr>
          <p:nvPr/>
        </p:nvPicPr>
        <p:blipFill>
          <a:blip r:embed="rId3"/>
          <a:stretch>
            <a:fillRect/>
          </a:stretch>
        </p:blipFill>
        <p:spPr>
          <a:xfrm>
            <a:off x="9883173" y="2477513"/>
            <a:ext cx="1980553" cy="2097782"/>
          </a:xfrm>
          <a:prstGeom prst="rect">
            <a:avLst/>
          </a:prstGeom>
        </p:spPr>
      </p:pic>
      <p:sp>
        <p:nvSpPr>
          <p:cNvPr id="5" name="任意多边形: 形状 4"/>
          <p:cNvSpPr/>
          <p:nvPr/>
        </p:nvSpPr>
        <p:spPr>
          <a:xfrm>
            <a:off x="7214395" y="2238375"/>
            <a:ext cx="2546430" cy="2576059"/>
          </a:xfrm>
          <a:custGeom>
            <a:avLst/>
            <a:gdLst>
              <a:gd name="connsiteX0" fmla="*/ 11575 w 2546430"/>
              <a:gd name="connsiteY0" fmla="*/ 11575 h 2314937"/>
              <a:gd name="connsiteX1" fmla="*/ 11575 w 2546430"/>
              <a:gd name="connsiteY1" fmla="*/ 11575 h 2314937"/>
              <a:gd name="connsiteX2" fmla="*/ 2546430 w 2546430"/>
              <a:gd name="connsiteY2" fmla="*/ 0 h 2314937"/>
              <a:gd name="connsiteX3" fmla="*/ 2546430 w 2546430"/>
              <a:gd name="connsiteY3" fmla="*/ 2314937 h 2314937"/>
              <a:gd name="connsiteX4" fmla="*/ 0 w 2546430"/>
              <a:gd name="connsiteY4" fmla="*/ 2314937 h 2314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6430" h="2314937">
                <a:moveTo>
                  <a:pt x="11575" y="11575"/>
                </a:moveTo>
                <a:lnTo>
                  <a:pt x="11575" y="11575"/>
                </a:lnTo>
                <a:lnTo>
                  <a:pt x="2546430" y="0"/>
                </a:lnTo>
                <a:lnTo>
                  <a:pt x="2546430" y="2314937"/>
                </a:lnTo>
                <a:lnTo>
                  <a:pt x="0" y="2314937"/>
                </a:ln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往着色器传递颜色</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536265" y="2830326"/>
            <a:ext cx="2191855" cy="2320069"/>
          </a:xfrm>
          <a:prstGeom prst="rect">
            <a:avLst/>
          </a:prstGeom>
        </p:spPr>
      </p:pic>
      <p:sp>
        <p:nvSpPr>
          <p:cNvPr id="4" name="矩形 3">
            <a:hlinkClick r:id="rId3" action="ppaction://hlinksldjump"/>
          </p:cNvPr>
          <p:cNvSpPr/>
          <p:nvPr/>
        </p:nvSpPr>
        <p:spPr>
          <a:xfrm>
            <a:off x="679450" y="5391151"/>
            <a:ext cx="3016250"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点击跳转回课堂练习</a:t>
            </a:r>
            <a:r>
              <a:rPr lang="en-US" altLang="zh-CN" u="sng" dirty="0">
                <a:solidFill>
                  <a:schemeClr val="tx1"/>
                </a:solidFill>
              </a:rPr>
              <a:t>#1</a:t>
            </a:r>
            <a:endParaRPr lang="zh-CN" altLang="en-US" u="sng"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往着色器传递颜色</a:t>
            </a:r>
          </a:p>
        </p:txBody>
      </p:sp>
      <p:sp>
        <p:nvSpPr>
          <p:cNvPr id="18" name="内容占位符 1"/>
          <p:cNvSpPr>
            <a:spLocks noGrp="1"/>
          </p:cNvSpPr>
          <p:nvPr>
            <p:ph idx="1"/>
          </p:nvPr>
        </p:nvSpPr>
        <p:spPr>
          <a:xfrm>
            <a:off x="838200" y="1473622"/>
            <a:ext cx="4914900" cy="5384378"/>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目前我们的代码获取了 </a:t>
            </a:r>
            <a:r>
              <a:rPr lang="en-US" altLang="zh-CN" b="1" dirty="0" err="1">
                <a:latin typeface="Microsoft YaHei" panose="020B0503020204020204" pitchFamily="34" charset="-122"/>
                <a:ea typeface="Microsoft YaHei" panose="020B0503020204020204" pitchFamily="34" charset="-122"/>
              </a:rPr>
              <a:t>vPosition</a:t>
            </a:r>
            <a:r>
              <a:rPr lang="zh-CN" altLang="en-US" dirty="0">
                <a:latin typeface="Microsoft YaHei" panose="020B0503020204020204" pitchFamily="34" charset="-122"/>
                <a:ea typeface="Microsoft YaHei" panose="020B0503020204020204" pitchFamily="34" charset="-122"/>
              </a:rPr>
              <a:t> 在着色器的位置，然后向其传递了顶点坐标数据</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我们也可以用一样的方法往着色器输入其他数据，比如我们想自己设定好每个顶点的颜色</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见右边代码，首先在顶点着色器中，加入变量 </a:t>
            </a:r>
            <a:r>
              <a:rPr lang="en-US" altLang="zh-CN" dirty="0" err="1">
                <a:latin typeface="Microsoft YaHei" panose="020B0503020204020204" pitchFamily="34" charset="-122"/>
                <a:ea typeface="Microsoft YaHei" panose="020B0503020204020204" pitchFamily="34" charset="-122"/>
              </a:rPr>
              <a:t>vColor</a:t>
            </a:r>
            <a:r>
              <a:rPr lang="zh-CN" altLang="en-US" dirty="0">
                <a:latin typeface="Microsoft YaHei" panose="020B0503020204020204" pitchFamily="34" charset="-122"/>
                <a:ea typeface="Microsoft YaHei" panose="020B0503020204020204" pitchFamily="34" charset="-122"/>
              </a:rPr>
              <a:t>，它将会是我们传入颜色信息的变量，再加上一个</a:t>
            </a:r>
            <a:r>
              <a:rPr lang="en-US" altLang="zh-CN" dirty="0">
                <a:latin typeface="Microsoft YaHei" panose="020B0503020204020204" pitchFamily="34" charset="-122"/>
                <a:ea typeface="Microsoft YaHei" panose="020B0503020204020204" pitchFamily="34" charset="-122"/>
              </a:rPr>
              <a:t>out</a:t>
            </a:r>
            <a:r>
              <a:rPr lang="zh-CN" altLang="en-US" dirty="0">
                <a:latin typeface="Microsoft YaHei" panose="020B0503020204020204" pitchFamily="34" charset="-122"/>
                <a:ea typeface="Microsoft YaHei" panose="020B0503020204020204" pitchFamily="34" charset="-122"/>
              </a:rPr>
              <a:t>变量把</a:t>
            </a:r>
            <a:r>
              <a:rPr lang="en-US" altLang="zh-CN" dirty="0" err="1">
                <a:latin typeface="Microsoft YaHei" panose="020B0503020204020204" pitchFamily="34" charset="-122"/>
                <a:ea typeface="Microsoft YaHei" panose="020B0503020204020204" pitchFamily="34" charset="-122"/>
              </a:rPr>
              <a:t>vColor</a:t>
            </a:r>
            <a:r>
              <a:rPr lang="zh-CN" altLang="en-US" dirty="0">
                <a:latin typeface="Microsoft YaHei" panose="020B0503020204020204" pitchFamily="34" charset="-122"/>
                <a:ea typeface="Microsoft YaHei" panose="020B0503020204020204" pitchFamily="34" charset="-122"/>
              </a:rPr>
              <a:t>的数据传递下去</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然后片元着色器中，加上同名变量，接收来自顶点着色器的数据，用它给输出变量</a:t>
            </a:r>
            <a:r>
              <a:rPr lang="en-US" altLang="zh-CN" dirty="0" err="1">
                <a:latin typeface="Microsoft YaHei" panose="020B0503020204020204" pitchFamily="34" charset="-122"/>
                <a:ea typeface="Microsoft YaHei" panose="020B0503020204020204" pitchFamily="34" charset="-122"/>
              </a:rPr>
              <a:t>fColor</a:t>
            </a:r>
            <a:r>
              <a:rPr lang="zh-CN" altLang="en-US" dirty="0">
                <a:latin typeface="Microsoft YaHei" panose="020B0503020204020204" pitchFamily="34" charset="-122"/>
                <a:ea typeface="Microsoft YaHei" panose="020B0503020204020204" pitchFamily="34" charset="-122"/>
              </a:rPr>
              <a:t>赋值</a:t>
            </a:r>
            <a:endParaRPr lang="en-US" altLang="zh-CN"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5753100" y="1188502"/>
            <a:ext cx="6232974" cy="2308324"/>
          </a:xfrm>
          <a:prstGeom prst="rect">
            <a:avLst/>
          </a:prstGeom>
          <a:noFill/>
        </p:spPr>
        <p:txBody>
          <a:bodyPr wrap="square">
            <a:spAutoFit/>
          </a:bodyPr>
          <a:lstStyle/>
          <a:p>
            <a:r>
              <a:rPr lang="en-US" altLang="zh-CN" sz="1200" b="0" dirty="0">
                <a:solidFill>
                  <a:srgbClr val="569CD6"/>
                </a:solidFill>
                <a:effectLst/>
                <a:latin typeface="Consolas,  Courier New"/>
              </a:rPr>
              <a:t>#version 330 core</a:t>
            </a:r>
            <a:endParaRPr lang="en-US" altLang="zh-CN" sz="1200" b="0" dirty="0">
              <a:solidFill>
                <a:srgbClr val="D4D4D4"/>
              </a:solidFill>
              <a:effectLst/>
              <a:latin typeface="Consolas,  Courier New"/>
            </a:endParaRPr>
          </a:p>
          <a:p>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顶点着色器</a:t>
            </a:r>
            <a:endParaRPr lang="zh-CN" altLang="en-US" sz="1200" b="0" dirty="0">
              <a:solidFill>
                <a:srgbClr val="D4D4D4"/>
              </a:solidFill>
              <a:effectLst/>
              <a:latin typeface="Consolas,  Courier New"/>
            </a:endParaRPr>
          </a:p>
          <a:p>
            <a:r>
              <a:rPr lang="en-US" altLang="zh-CN" sz="1200" b="0" dirty="0">
                <a:solidFill>
                  <a:srgbClr val="569CD6"/>
                </a:solidFill>
                <a:effectLst/>
                <a:latin typeface="Consolas,  Courier New"/>
              </a:rPr>
              <a:t>in</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vec3</a:t>
            </a:r>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vPosition</a:t>
            </a:r>
            <a:r>
              <a:rPr lang="en-US" altLang="zh-CN" sz="1200" b="0" dirty="0">
                <a:solidFill>
                  <a:srgbClr val="D4D4D4"/>
                </a:solidFill>
                <a:effectLst/>
                <a:latin typeface="Consolas,  Courier New"/>
              </a:rPr>
              <a:t>;</a:t>
            </a:r>
          </a:p>
          <a:p>
            <a:r>
              <a:rPr lang="en-US" altLang="zh-CN" sz="1200" b="0" dirty="0">
                <a:solidFill>
                  <a:srgbClr val="569CD6"/>
                </a:solidFill>
                <a:effectLst/>
                <a:latin typeface="Consolas,  Courier New"/>
              </a:rPr>
              <a:t>in</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vec3</a:t>
            </a:r>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vColor</a:t>
            </a:r>
            <a:r>
              <a:rPr lang="en-US" altLang="zh-CN" sz="1200" b="0" dirty="0">
                <a:solidFill>
                  <a:srgbClr val="D4D4D4"/>
                </a:solidFill>
                <a:effectLst/>
                <a:latin typeface="Consolas,  Courier New"/>
              </a:rPr>
              <a:t>;</a:t>
            </a:r>
          </a:p>
          <a:p>
            <a:r>
              <a:rPr lang="en-US" altLang="zh-CN" sz="1200" b="0" dirty="0">
                <a:solidFill>
                  <a:srgbClr val="569CD6"/>
                </a:solidFill>
                <a:effectLst/>
                <a:latin typeface="Consolas,  Courier New"/>
              </a:rPr>
              <a:t>out</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vec3</a:t>
            </a:r>
            <a:r>
              <a:rPr lang="en-US" altLang="zh-CN" sz="1200" b="0" dirty="0">
                <a:solidFill>
                  <a:srgbClr val="D4D4D4"/>
                </a:solidFill>
                <a:effectLst/>
                <a:latin typeface="Consolas,  Courier New"/>
              </a:rPr>
              <a:t> color;</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void</a:t>
            </a:r>
            <a:r>
              <a:rPr lang="en-US" altLang="zh-CN" sz="1200" b="0" dirty="0">
                <a:solidFill>
                  <a:srgbClr val="D4D4D4"/>
                </a:solidFill>
                <a:effectLst/>
                <a:latin typeface="Consolas,  Courier New"/>
              </a:rPr>
              <a:t> main()</a:t>
            </a:r>
          </a:p>
          <a:p>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gl_Position</a:t>
            </a:r>
            <a:r>
              <a:rPr lang="en-US" altLang="zh-CN" sz="1200" b="0" dirty="0">
                <a:solidFill>
                  <a:srgbClr val="D4D4D4"/>
                </a:solidFill>
                <a:effectLst/>
                <a:latin typeface="Consolas,  Courier New"/>
              </a:rPr>
              <a:t> = vec4(</a:t>
            </a:r>
            <a:r>
              <a:rPr lang="en-US" altLang="zh-CN" sz="1200" b="0" dirty="0" err="1">
                <a:solidFill>
                  <a:srgbClr val="D4D4D4"/>
                </a:solidFill>
                <a:effectLst/>
                <a:latin typeface="Consolas,  Courier New"/>
              </a:rPr>
              <a:t>vPosition</a:t>
            </a:r>
            <a:r>
              <a:rPr lang="en-US" altLang="zh-CN" sz="1200" b="0" dirty="0">
                <a:solidFill>
                  <a:srgbClr val="D4D4D4"/>
                </a:solidFill>
                <a:effectLst/>
                <a:latin typeface="Consolas,  Courier New"/>
              </a:rPr>
              <a:t>, </a:t>
            </a:r>
            <a:r>
              <a:rPr lang="en-US" altLang="zh-CN" sz="1200" b="0" dirty="0">
                <a:solidFill>
                  <a:srgbClr val="B5CEA8"/>
                </a:solidFill>
                <a:effectLst/>
                <a:latin typeface="Consolas,  Courier New"/>
              </a:rPr>
              <a:t>1</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color = </a:t>
            </a:r>
            <a:r>
              <a:rPr lang="en-US" altLang="zh-CN" sz="1200" b="0" dirty="0" err="1">
                <a:solidFill>
                  <a:srgbClr val="D4D4D4"/>
                </a:solidFill>
                <a:effectLst/>
                <a:latin typeface="Consolas,  Courier New"/>
              </a:rPr>
              <a:t>vColor</a:t>
            </a:r>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a:t>
            </a:r>
          </a:p>
        </p:txBody>
      </p:sp>
      <p:sp>
        <p:nvSpPr>
          <p:cNvPr id="11" name="文本框 10"/>
          <p:cNvSpPr txBox="1"/>
          <p:nvPr/>
        </p:nvSpPr>
        <p:spPr>
          <a:xfrm>
            <a:off x="5753100" y="4107717"/>
            <a:ext cx="6232974" cy="1938992"/>
          </a:xfrm>
          <a:prstGeom prst="rect">
            <a:avLst/>
          </a:prstGeom>
          <a:noFill/>
        </p:spPr>
        <p:txBody>
          <a:bodyPr wrap="square">
            <a:spAutoFit/>
          </a:bodyPr>
          <a:lstStyle/>
          <a:p>
            <a:r>
              <a:rPr lang="en-US" altLang="zh-CN" sz="1200" b="0" dirty="0">
                <a:solidFill>
                  <a:srgbClr val="569CD6"/>
                </a:solidFill>
                <a:effectLst/>
                <a:latin typeface="Consolas,  Courier New"/>
              </a:rPr>
              <a:t>#version 330 core</a:t>
            </a:r>
            <a:endParaRPr lang="en-US" altLang="zh-CN" sz="1200" b="0" dirty="0">
              <a:solidFill>
                <a:srgbClr val="D4D4D4"/>
              </a:solidFill>
              <a:effectLst/>
              <a:latin typeface="Consolas,  Courier New"/>
            </a:endParaRPr>
          </a:p>
          <a:p>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片元着色器</a:t>
            </a:r>
            <a:endParaRPr lang="zh-CN" altLang="en-US" sz="1200" b="0" dirty="0">
              <a:solidFill>
                <a:srgbClr val="D4D4D4"/>
              </a:solidFill>
              <a:effectLst/>
              <a:latin typeface="Consolas,  Courier New"/>
            </a:endParaRPr>
          </a:p>
          <a:p>
            <a:r>
              <a:rPr lang="en-US" altLang="zh-CN" sz="1200" b="0" dirty="0">
                <a:solidFill>
                  <a:srgbClr val="569CD6"/>
                </a:solidFill>
                <a:effectLst/>
                <a:latin typeface="Consolas,  Courier New"/>
              </a:rPr>
              <a:t>in</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vec3</a:t>
            </a:r>
            <a:r>
              <a:rPr lang="en-US" altLang="zh-CN" sz="1200" b="0" dirty="0">
                <a:solidFill>
                  <a:srgbClr val="D4D4D4"/>
                </a:solidFill>
                <a:effectLst/>
                <a:latin typeface="Consolas,  Courier New"/>
              </a:rPr>
              <a:t> color;</a:t>
            </a:r>
          </a:p>
          <a:p>
            <a:r>
              <a:rPr lang="en-US" altLang="zh-CN" sz="1200" b="0" dirty="0">
                <a:solidFill>
                  <a:srgbClr val="569CD6"/>
                </a:solidFill>
                <a:effectLst/>
                <a:latin typeface="Consolas,  Courier New"/>
              </a:rPr>
              <a:t>out</a:t>
            </a:r>
            <a:r>
              <a:rPr lang="en-US" altLang="zh-CN" sz="1200" b="0" dirty="0">
                <a:solidFill>
                  <a:srgbClr val="D4D4D4"/>
                </a:solidFill>
                <a:effectLst/>
                <a:latin typeface="Consolas,  Courier New"/>
              </a:rPr>
              <a:t> </a:t>
            </a:r>
            <a:r>
              <a:rPr lang="en-US" altLang="zh-CN" sz="1200" b="0" dirty="0">
                <a:solidFill>
                  <a:srgbClr val="569CD6"/>
                </a:solidFill>
                <a:effectLst/>
                <a:latin typeface="Consolas,  Courier New"/>
              </a:rPr>
              <a:t>vec4</a:t>
            </a:r>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fColor</a:t>
            </a:r>
            <a:r>
              <a:rPr lang="en-US" altLang="zh-CN" sz="1200" b="0" dirty="0">
                <a:solidFill>
                  <a:srgbClr val="D4D4D4"/>
                </a:solidFill>
                <a:effectLst/>
                <a:latin typeface="Consolas,  Courier New"/>
              </a:rPr>
              <a:t>;</a:t>
            </a:r>
          </a:p>
          <a:p>
            <a:br>
              <a:rPr lang="en-US" altLang="zh-CN" sz="1200" b="0" dirty="0">
                <a:solidFill>
                  <a:srgbClr val="D4D4D4"/>
                </a:solidFill>
                <a:effectLst/>
                <a:latin typeface="Consolas,  Courier New"/>
              </a:rPr>
            </a:br>
            <a:r>
              <a:rPr lang="en-US" altLang="zh-CN" sz="1200" b="0" dirty="0">
                <a:solidFill>
                  <a:srgbClr val="569CD6"/>
                </a:solidFill>
                <a:effectLst/>
                <a:latin typeface="Consolas,  Courier New"/>
              </a:rPr>
              <a:t>void</a:t>
            </a:r>
            <a:r>
              <a:rPr lang="en-US" altLang="zh-CN" sz="1200" b="0" dirty="0">
                <a:solidFill>
                  <a:srgbClr val="D4D4D4"/>
                </a:solidFill>
                <a:effectLst/>
                <a:latin typeface="Consolas,  Courier New"/>
              </a:rPr>
              <a:t> main()</a:t>
            </a:r>
          </a:p>
          <a:p>
            <a:r>
              <a:rPr lang="en-US" altLang="zh-CN" sz="1200" b="0" dirty="0">
                <a:solidFill>
                  <a:srgbClr val="D4D4D4"/>
                </a:solidFill>
                <a:effectLst/>
                <a:latin typeface="Consolas,  Courier New"/>
              </a:rPr>
              <a:t>{</a:t>
            </a:r>
          </a:p>
          <a:p>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fColor</a:t>
            </a:r>
            <a:r>
              <a:rPr lang="en-US" altLang="zh-CN" sz="1200" b="0" dirty="0">
                <a:solidFill>
                  <a:srgbClr val="D4D4D4"/>
                </a:solidFill>
                <a:effectLst/>
                <a:latin typeface="Consolas,  Courier New"/>
              </a:rPr>
              <a:t> = vec4( color, </a:t>
            </a:r>
            <a:r>
              <a:rPr lang="en-US" altLang="zh-CN" sz="1200" b="0" dirty="0">
                <a:solidFill>
                  <a:srgbClr val="B5CEA8"/>
                </a:solidFill>
                <a:effectLst/>
                <a:latin typeface="Consolas,  Courier New"/>
              </a:rPr>
              <a:t>1.0</a:t>
            </a:r>
            <a:r>
              <a:rPr lang="en-US" altLang="zh-CN" sz="1200" b="0" dirty="0">
                <a:solidFill>
                  <a:srgbClr val="D4D4D4"/>
                </a:solidFill>
                <a:effectLst/>
                <a:latin typeface="Consolas,  Courier New"/>
              </a:rPr>
              <a:t> );</a:t>
            </a:r>
          </a:p>
          <a:p>
            <a:r>
              <a:rPr lang="en-US" altLang="zh-CN" sz="1200" b="0" dirty="0">
                <a:solidFill>
                  <a:srgbClr val="D4D4D4"/>
                </a:solidFill>
                <a:effectLst/>
                <a:latin typeface="Consolas,  Courier New"/>
              </a:rPr>
              <a:t>}</a:t>
            </a:r>
          </a:p>
        </p:txBody>
      </p:sp>
      <p:sp>
        <p:nvSpPr>
          <p:cNvPr id="4" name="任意多边形: 形状 3"/>
          <p:cNvSpPr/>
          <p:nvPr/>
        </p:nvSpPr>
        <p:spPr>
          <a:xfrm>
            <a:off x="7214395" y="2238375"/>
            <a:ext cx="2546430" cy="2576059"/>
          </a:xfrm>
          <a:custGeom>
            <a:avLst/>
            <a:gdLst>
              <a:gd name="connsiteX0" fmla="*/ 11575 w 2546430"/>
              <a:gd name="connsiteY0" fmla="*/ 11575 h 2314937"/>
              <a:gd name="connsiteX1" fmla="*/ 11575 w 2546430"/>
              <a:gd name="connsiteY1" fmla="*/ 11575 h 2314937"/>
              <a:gd name="connsiteX2" fmla="*/ 2546430 w 2546430"/>
              <a:gd name="connsiteY2" fmla="*/ 0 h 2314937"/>
              <a:gd name="connsiteX3" fmla="*/ 2546430 w 2546430"/>
              <a:gd name="connsiteY3" fmla="*/ 2314937 h 2314937"/>
              <a:gd name="connsiteX4" fmla="*/ 0 w 2546430"/>
              <a:gd name="connsiteY4" fmla="*/ 2314937 h 2314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6430" h="2314937">
                <a:moveTo>
                  <a:pt x="11575" y="11575"/>
                </a:moveTo>
                <a:lnTo>
                  <a:pt x="11575" y="11575"/>
                </a:lnTo>
                <a:lnTo>
                  <a:pt x="2546430" y="0"/>
                </a:lnTo>
                <a:lnTo>
                  <a:pt x="2546430" y="2314937"/>
                </a:lnTo>
                <a:lnTo>
                  <a:pt x="0" y="2314937"/>
                </a:ln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往着色器传递颜色</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之前的代码中我们创建了一个顶点缓存数组 </a:t>
            </a:r>
            <a:r>
              <a:rPr lang="en-US" altLang="zh-CN" dirty="0" err="1">
                <a:latin typeface="Microsoft YaHei" panose="020B0503020204020204" pitchFamily="34" charset="-122"/>
                <a:ea typeface="Microsoft YaHei" panose="020B0503020204020204" pitchFamily="34" charset="-122"/>
              </a:rPr>
              <a:t>vbo</a:t>
            </a:r>
            <a:r>
              <a:rPr lang="zh-CN" altLang="en-US" dirty="0">
                <a:latin typeface="Microsoft YaHei" panose="020B0503020204020204" pitchFamily="34" charset="-122"/>
                <a:ea typeface="Microsoft YaHei" panose="020B0503020204020204" pitchFamily="34" charset="-122"/>
              </a:rPr>
              <a:t> 后将顶点坐标数据传递给</a:t>
            </a:r>
            <a:r>
              <a:rPr lang="en-US" altLang="zh-CN" dirty="0">
                <a:latin typeface="Microsoft YaHei" panose="020B0503020204020204" pitchFamily="34" charset="-122"/>
                <a:ea typeface="Microsoft YaHei" panose="020B0503020204020204" pitchFamily="34" charset="-122"/>
              </a:rPr>
              <a:t>GPU</a:t>
            </a:r>
          </a:p>
          <a:p>
            <a:pPr>
              <a:lnSpc>
                <a:spcPct val="120000"/>
              </a:lnSpc>
            </a:pPr>
            <a:r>
              <a:rPr lang="zh-CN" altLang="en-US" dirty="0">
                <a:latin typeface="Microsoft YaHei" panose="020B0503020204020204" pitchFamily="34" charset="-122"/>
                <a:ea typeface="Microsoft YaHei" panose="020B0503020204020204" pitchFamily="34" charset="-122"/>
              </a:rPr>
              <a:t>同理我们可以再创建一个</a:t>
            </a:r>
            <a:r>
              <a:rPr lang="en-US" altLang="zh-CN" dirty="0" err="1">
                <a:latin typeface="Microsoft YaHei" panose="020B0503020204020204" pitchFamily="34" charset="-122"/>
                <a:ea typeface="Microsoft YaHei" panose="020B0503020204020204" pitchFamily="34" charset="-122"/>
              </a:rPr>
              <a:t>vbo</a:t>
            </a:r>
            <a:r>
              <a:rPr lang="zh-CN" altLang="en-US" dirty="0">
                <a:latin typeface="Microsoft YaHei" panose="020B0503020204020204" pitchFamily="34" charset="-122"/>
                <a:ea typeface="Microsoft YaHei" panose="020B0503020204020204" pitchFamily="34" charset="-122"/>
              </a:rPr>
              <a:t>，这一次传递的是颜色数据</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首先我们先将</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program</a:t>
            </a:r>
            <a:r>
              <a:rPr lang="zh-CN" altLang="en-US" dirty="0">
                <a:latin typeface="Microsoft YaHei" panose="020B0503020204020204" pitchFamily="34" charset="-122"/>
                <a:ea typeface="Microsoft YaHei" panose="020B0503020204020204" pitchFamily="34" charset="-122"/>
              </a:rPr>
              <a:t>这些变量的定义放到</a:t>
            </a:r>
            <a:r>
              <a:rPr lang="en-US" altLang="zh-CN" dirty="0" err="1">
                <a:latin typeface="Microsoft YaHei" panose="020B0503020204020204" pitchFamily="34" charset="-122"/>
                <a:ea typeface="Microsoft YaHei" panose="020B0503020204020204" pitchFamily="34" charset="-122"/>
              </a:rPr>
              <a:t>init</a:t>
            </a:r>
            <a:r>
              <a:rPr lang="zh-CN" altLang="en-US" dirty="0">
                <a:latin typeface="Microsoft YaHei" panose="020B0503020204020204" pitchFamily="34" charset="-122"/>
                <a:ea typeface="Microsoft YaHei" panose="020B0503020204020204" pitchFamily="34" charset="-122"/>
              </a:rPr>
              <a:t>函数外作为全局变量，这是为了可以在其他函数中也使用到它们</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然后</a:t>
            </a: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内增加一个颜色数组</a:t>
            </a:r>
            <a:endParaRPr lang="en-US" altLang="zh-CN"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3"/>
          <a:stretch>
            <a:fillRect/>
          </a:stretch>
        </p:blipFill>
        <p:spPr>
          <a:xfrm>
            <a:off x="5843938" y="1735560"/>
            <a:ext cx="6257224" cy="259151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a:stretch>
            <a:fillRect/>
          </a:stretch>
        </p:blipFill>
        <p:spPr>
          <a:xfrm>
            <a:off x="5753100" y="-1"/>
            <a:ext cx="6458946" cy="6858001"/>
          </a:xfrm>
          <a:prstGeom prst="rect">
            <a:avLst/>
          </a:prstGeom>
        </p:spPr>
      </p:pic>
      <p:pic>
        <p:nvPicPr>
          <p:cNvPr id="13" name="图片 12"/>
          <p:cNvPicPr>
            <a:picLocks noChangeAspect="1"/>
          </p:cNvPicPr>
          <p:nvPr/>
        </p:nvPicPr>
        <p:blipFill>
          <a:blip r:embed="rId3"/>
          <a:stretch>
            <a:fillRect/>
          </a:stretch>
        </p:blipFill>
        <p:spPr>
          <a:xfrm>
            <a:off x="6096000" y="239576"/>
            <a:ext cx="4566071" cy="6141337"/>
          </a:xfrm>
          <a:prstGeom prst="rect">
            <a:avLst/>
          </a:prstGeom>
        </p:spPr>
      </p:pic>
      <p:sp>
        <p:nvSpPr>
          <p:cNvPr id="3" name="标题 2"/>
          <p:cNvSpPr>
            <a:spLocks noGrp="1"/>
          </p:cNvSpPr>
          <p:nvPr>
            <p:ph type="title"/>
          </p:nvPr>
        </p:nvSpPr>
        <p:spPr/>
        <p:txBody>
          <a:bodyPr/>
          <a:lstStyle/>
          <a:p>
            <a:r>
              <a:rPr lang="zh-CN" altLang="en-US" dirty="0"/>
              <a:t>往着色器传递颜色</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修改一下创建顶点缓存的代码，在之前代码的基础上，我们使用一个</a:t>
            </a:r>
            <a:r>
              <a:rPr lang="en-US" altLang="zh-CN" dirty="0" err="1">
                <a:latin typeface="Microsoft YaHei" panose="020B0503020204020204" pitchFamily="34" charset="-122"/>
                <a:ea typeface="Microsoft YaHei" panose="020B0503020204020204" pitchFamily="34" charset="-122"/>
              </a:rPr>
              <a:t>vbo</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作为管理 </a:t>
            </a:r>
            <a:r>
              <a:rPr lang="en-US" altLang="zh-CN" b="1" dirty="0">
                <a:latin typeface="Microsoft YaHei" panose="020B0503020204020204" pitchFamily="34" charset="-122"/>
                <a:ea typeface="Microsoft YaHei" panose="020B0503020204020204" pitchFamily="34" charset="-122"/>
              </a:rPr>
              <a:t>colors</a:t>
            </a:r>
            <a:r>
              <a:rPr lang="zh-CN" altLang="en-US" dirty="0">
                <a:latin typeface="Microsoft YaHei" panose="020B0503020204020204" pitchFamily="34" charset="-122"/>
                <a:ea typeface="Microsoft YaHei" panose="020B0503020204020204" pitchFamily="34" charset="-122"/>
              </a:rPr>
              <a:t> 颜色数据的缓存对象，其过程与</a:t>
            </a:r>
            <a:r>
              <a:rPr lang="en-US" altLang="zh-CN" dirty="0">
                <a:latin typeface="Microsoft YaHei" panose="020B0503020204020204" pitchFamily="34" charset="-122"/>
                <a:ea typeface="Microsoft YaHei" panose="020B0503020204020204" pitchFamily="34" charset="-122"/>
              </a:rPr>
              <a:t> </a:t>
            </a:r>
            <a:r>
              <a:rPr lang="en-US" altLang="zh-CN" b="1" dirty="0">
                <a:latin typeface="Microsoft YaHei" panose="020B0503020204020204" pitchFamily="34" charset="-122"/>
                <a:ea typeface="Microsoft YaHei" panose="020B0503020204020204" pitchFamily="34" charset="-122"/>
              </a:rPr>
              <a:t>vertices</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数据的基本一致</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9807836" y="5114309"/>
            <a:ext cx="2245619" cy="1754326"/>
          </a:xfrm>
          <a:prstGeom prst="rect">
            <a:avLst/>
          </a:prstGeom>
          <a:noFill/>
          <a:ln>
            <a:solidFill>
              <a:srgbClr val="FF0000"/>
            </a:solidFill>
          </a:ln>
        </p:spPr>
        <p:txBody>
          <a:bodyPr wrap="square">
            <a:spAutoFit/>
          </a:bodyPr>
          <a:lstStyle/>
          <a:p>
            <a:r>
              <a:rPr lang="en-US" altLang="zh-CN" sz="900" b="0" dirty="0">
                <a:solidFill>
                  <a:srgbClr val="569CD6"/>
                </a:solidFill>
                <a:effectLst/>
                <a:latin typeface="Consolas,  Courier New"/>
              </a:rPr>
              <a:t>#version 330 core</a:t>
            </a:r>
            <a:endParaRPr lang="en-US" altLang="zh-CN" sz="900" b="0" dirty="0">
              <a:solidFill>
                <a:srgbClr val="D4D4D4"/>
              </a:solidFill>
              <a:effectLst/>
              <a:latin typeface="Consolas,  Courier New"/>
            </a:endParaRPr>
          </a:p>
          <a:p>
            <a:br>
              <a:rPr lang="en-US" altLang="zh-CN" sz="900" b="0" dirty="0">
                <a:solidFill>
                  <a:srgbClr val="D4D4D4"/>
                </a:solidFill>
                <a:effectLst/>
                <a:latin typeface="Consolas,  Courier New"/>
              </a:rPr>
            </a:br>
            <a:r>
              <a:rPr lang="en-US" altLang="zh-CN" sz="900" b="0" dirty="0">
                <a:solidFill>
                  <a:srgbClr val="6A9955"/>
                </a:solidFill>
                <a:effectLst/>
                <a:latin typeface="Consolas,  Courier New"/>
              </a:rPr>
              <a:t>// </a:t>
            </a:r>
            <a:r>
              <a:rPr lang="zh-CN" altLang="en-US" sz="900" b="0" dirty="0">
                <a:solidFill>
                  <a:srgbClr val="6A9955"/>
                </a:solidFill>
                <a:effectLst/>
                <a:latin typeface="Consolas,  Courier New"/>
              </a:rPr>
              <a:t>顶点着色器</a:t>
            </a:r>
            <a:endParaRPr lang="zh-CN" altLang="en-US" sz="900" b="0" dirty="0">
              <a:solidFill>
                <a:srgbClr val="D4D4D4"/>
              </a:solidFill>
              <a:effectLst/>
              <a:latin typeface="Consolas,  Courier New"/>
            </a:endParaRPr>
          </a:p>
          <a:p>
            <a:r>
              <a:rPr lang="en-US" altLang="zh-CN" sz="900" b="0" dirty="0">
                <a:solidFill>
                  <a:srgbClr val="569CD6"/>
                </a:solidFill>
                <a:effectLst/>
                <a:latin typeface="Consolas,  Courier New"/>
              </a:rPr>
              <a:t>in</a:t>
            </a:r>
            <a:r>
              <a:rPr lang="en-US" altLang="zh-CN" sz="900" b="0" dirty="0">
                <a:solidFill>
                  <a:srgbClr val="D4D4D4"/>
                </a:solidFill>
                <a:effectLst/>
                <a:latin typeface="Consolas,  Courier New"/>
              </a:rPr>
              <a:t> </a:t>
            </a:r>
            <a:r>
              <a:rPr lang="en-US" altLang="zh-CN" sz="900" b="0" dirty="0">
                <a:solidFill>
                  <a:srgbClr val="569CD6"/>
                </a:solidFill>
                <a:effectLst/>
                <a:latin typeface="Consolas,  Courier New"/>
              </a:rPr>
              <a:t>vec3</a:t>
            </a:r>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vPosition</a:t>
            </a:r>
            <a:r>
              <a:rPr lang="en-US" altLang="zh-CN" sz="900" b="0" dirty="0">
                <a:solidFill>
                  <a:srgbClr val="D4D4D4"/>
                </a:solidFill>
                <a:effectLst/>
                <a:latin typeface="Consolas,  Courier New"/>
              </a:rPr>
              <a:t>;</a:t>
            </a:r>
          </a:p>
          <a:p>
            <a:r>
              <a:rPr lang="en-US" altLang="zh-CN" sz="900" b="0" dirty="0">
                <a:solidFill>
                  <a:srgbClr val="569CD6"/>
                </a:solidFill>
                <a:effectLst/>
                <a:latin typeface="Consolas,  Courier New"/>
              </a:rPr>
              <a:t>in</a:t>
            </a:r>
            <a:r>
              <a:rPr lang="en-US" altLang="zh-CN" sz="900" b="0" dirty="0">
                <a:solidFill>
                  <a:srgbClr val="D4D4D4"/>
                </a:solidFill>
                <a:effectLst/>
                <a:latin typeface="Consolas,  Courier New"/>
              </a:rPr>
              <a:t> </a:t>
            </a:r>
            <a:r>
              <a:rPr lang="en-US" altLang="zh-CN" sz="900" b="0" dirty="0">
                <a:solidFill>
                  <a:srgbClr val="569CD6"/>
                </a:solidFill>
                <a:effectLst/>
                <a:latin typeface="Consolas,  Courier New"/>
              </a:rPr>
              <a:t>vec3</a:t>
            </a:r>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vColor</a:t>
            </a:r>
            <a:r>
              <a:rPr lang="en-US" altLang="zh-CN" sz="900" b="0" dirty="0">
                <a:solidFill>
                  <a:srgbClr val="D4D4D4"/>
                </a:solidFill>
                <a:effectLst/>
                <a:latin typeface="Consolas,  Courier New"/>
              </a:rPr>
              <a:t>;</a:t>
            </a:r>
          </a:p>
          <a:p>
            <a:r>
              <a:rPr lang="en-US" altLang="zh-CN" sz="900" b="0" dirty="0">
                <a:solidFill>
                  <a:srgbClr val="569CD6"/>
                </a:solidFill>
                <a:effectLst/>
                <a:latin typeface="Consolas,  Courier New"/>
              </a:rPr>
              <a:t>out</a:t>
            </a:r>
            <a:r>
              <a:rPr lang="en-US" altLang="zh-CN" sz="900" b="0" dirty="0">
                <a:solidFill>
                  <a:srgbClr val="D4D4D4"/>
                </a:solidFill>
                <a:effectLst/>
                <a:latin typeface="Consolas,  Courier New"/>
              </a:rPr>
              <a:t> </a:t>
            </a:r>
            <a:r>
              <a:rPr lang="en-US" altLang="zh-CN" sz="900" b="0" dirty="0">
                <a:solidFill>
                  <a:srgbClr val="569CD6"/>
                </a:solidFill>
                <a:effectLst/>
                <a:latin typeface="Consolas,  Courier New"/>
              </a:rPr>
              <a:t>vec3</a:t>
            </a:r>
            <a:r>
              <a:rPr lang="en-US" altLang="zh-CN" sz="900" b="0" dirty="0">
                <a:solidFill>
                  <a:srgbClr val="D4D4D4"/>
                </a:solidFill>
                <a:effectLst/>
                <a:latin typeface="Consolas,  Courier New"/>
              </a:rPr>
              <a:t> color;</a:t>
            </a:r>
          </a:p>
          <a:p>
            <a:br>
              <a:rPr lang="en-US" altLang="zh-CN" sz="900" b="0" dirty="0">
                <a:solidFill>
                  <a:srgbClr val="D4D4D4"/>
                </a:solidFill>
                <a:effectLst/>
                <a:latin typeface="Consolas,  Courier New"/>
              </a:rPr>
            </a:br>
            <a:r>
              <a:rPr lang="en-US" altLang="zh-CN" sz="900" b="0" dirty="0">
                <a:solidFill>
                  <a:srgbClr val="569CD6"/>
                </a:solidFill>
                <a:effectLst/>
                <a:latin typeface="Consolas,  Courier New"/>
              </a:rPr>
              <a:t>void</a:t>
            </a:r>
            <a:r>
              <a:rPr lang="en-US" altLang="zh-CN" sz="900" b="0" dirty="0">
                <a:solidFill>
                  <a:srgbClr val="D4D4D4"/>
                </a:solidFill>
                <a:effectLst/>
                <a:latin typeface="Consolas,  Courier New"/>
              </a:rPr>
              <a:t> main()</a:t>
            </a:r>
          </a:p>
          <a:p>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gl_Position</a:t>
            </a:r>
            <a:r>
              <a:rPr lang="en-US" altLang="zh-CN" sz="900" b="0" dirty="0">
                <a:solidFill>
                  <a:srgbClr val="D4D4D4"/>
                </a:solidFill>
                <a:effectLst/>
                <a:latin typeface="Consolas,  Courier New"/>
              </a:rPr>
              <a:t> = vec4(</a:t>
            </a:r>
            <a:r>
              <a:rPr lang="en-US" altLang="zh-CN" sz="900" b="0" dirty="0" err="1">
                <a:solidFill>
                  <a:srgbClr val="D4D4D4"/>
                </a:solidFill>
                <a:effectLst/>
                <a:latin typeface="Consolas,  Courier New"/>
              </a:rPr>
              <a:t>vPosition</a:t>
            </a:r>
            <a:r>
              <a:rPr lang="en-US" altLang="zh-CN" sz="900" b="0" dirty="0">
                <a:solidFill>
                  <a:srgbClr val="D4D4D4"/>
                </a:solidFill>
                <a:effectLst/>
                <a:latin typeface="Consolas,  Courier New"/>
              </a:rPr>
              <a:t>, </a:t>
            </a:r>
            <a:r>
              <a:rPr lang="en-US" altLang="zh-CN" sz="900" b="0" dirty="0">
                <a:solidFill>
                  <a:srgbClr val="B5CEA8"/>
                </a:solidFill>
                <a:effectLst/>
                <a:latin typeface="Consolas,  Courier New"/>
              </a:rPr>
              <a:t>1</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    color = </a:t>
            </a:r>
            <a:r>
              <a:rPr lang="en-US" altLang="zh-CN" sz="900" b="0" dirty="0" err="1">
                <a:solidFill>
                  <a:srgbClr val="D4D4D4"/>
                </a:solidFill>
                <a:effectLst/>
                <a:latin typeface="Consolas,  Courier New"/>
              </a:rPr>
              <a:t>vColor</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a:t>
            </a:r>
          </a:p>
        </p:txBody>
      </p:sp>
      <p:sp>
        <p:nvSpPr>
          <p:cNvPr id="4" name="任意多边形: 形状 3"/>
          <p:cNvSpPr/>
          <p:nvPr/>
        </p:nvSpPr>
        <p:spPr>
          <a:xfrm>
            <a:off x="9868394" y="1998348"/>
            <a:ext cx="1638795" cy="3645707"/>
          </a:xfrm>
          <a:custGeom>
            <a:avLst/>
            <a:gdLst>
              <a:gd name="connsiteX0" fmla="*/ 0 w 1190296"/>
              <a:gd name="connsiteY0" fmla="*/ 0 h 3334407"/>
              <a:gd name="connsiteX1" fmla="*/ 1190296 w 1190296"/>
              <a:gd name="connsiteY1" fmla="*/ 0 h 3334407"/>
              <a:gd name="connsiteX2" fmla="*/ 1190296 w 1190296"/>
              <a:gd name="connsiteY2" fmla="*/ 3334407 h 3334407"/>
              <a:gd name="connsiteX3" fmla="*/ 811924 w 1190296"/>
              <a:gd name="connsiteY3" fmla="*/ 3334407 h 3334407"/>
            </a:gdLst>
            <a:ahLst/>
            <a:cxnLst>
              <a:cxn ang="0">
                <a:pos x="connsiteX0" y="connsiteY0"/>
              </a:cxn>
              <a:cxn ang="0">
                <a:pos x="connsiteX1" y="connsiteY1"/>
              </a:cxn>
              <a:cxn ang="0">
                <a:pos x="connsiteX2" y="connsiteY2"/>
              </a:cxn>
              <a:cxn ang="0">
                <a:pos x="connsiteX3" y="connsiteY3"/>
              </a:cxn>
            </a:cxnLst>
            <a:rect l="l" t="t" r="r" b="b"/>
            <a:pathLst>
              <a:path w="1190296" h="3334407">
                <a:moveTo>
                  <a:pt x="0" y="0"/>
                </a:moveTo>
                <a:lnTo>
                  <a:pt x="1190296" y="0"/>
                </a:lnTo>
                <a:lnTo>
                  <a:pt x="1190296" y="3334407"/>
                </a:lnTo>
                <a:lnTo>
                  <a:pt x="811924" y="3334407"/>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nvSpPr>
        <p:spPr>
          <a:xfrm>
            <a:off x="9163537" y="4859652"/>
            <a:ext cx="704857" cy="935506"/>
          </a:xfrm>
          <a:custGeom>
            <a:avLst/>
            <a:gdLst>
              <a:gd name="connsiteX0" fmla="*/ 0 w 197069"/>
              <a:gd name="connsiteY0" fmla="*/ 0 h 1008993"/>
              <a:gd name="connsiteX1" fmla="*/ 0 w 197069"/>
              <a:gd name="connsiteY1" fmla="*/ 1008993 h 1008993"/>
              <a:gd name="connsiteX2" fmla="*/ 197069 w 197069"/>
              <a:gd name="connsiteY2" fmla="*/ 1008993 h 1008993"/>
            </a:gdLst>
            <a:ahLst/>
            <a:cxnLst>
              <a:cxn ang="0">
                <a:pos x="connsiteX0" y="connsiteY0"/>
              </a:cxn>
              <a:cxn ang="0">
                <a:pos x="connsiteX1" y="connsiteY1"/>
              </a:cxn>
              <a:cxn ang="0">
                <a:pos x="connsiteX2" y="connsiteY2"/>
              </a:cxn>
            </a:cxnLst>
            <a:rect l="l" t="t" r="r" b="b"/>
            <a:pathLst>
              <a:path w="197069" h="1008993">
                <a:moveTo>
                  <a:pt x="0" y="0"/>
                </a:moveTo>
                <a:lnTo>
                  <a:pt x="0" y="1008993"/>
                </a:lnTo>
                <a:lnTo>
                  <a:pt x="197069" y="1008993"/>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往着色器传递颜色</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zh-CN" altLang="en-US" dirty="0">
                <a:latin typeface="Microsoft YaHei" panose="020B0503020204020204" pitchFamily="34" charset="-122"/>
                <a:ea typeface="Microsoft YaHei" panose="020B0503020204020204" pitchFamily="34" charset="-122"/>
              </a:rPr>
              <a:t>这时程序编译项目，运行程序，顺利的话你会看见这样的三角形</a:t>
            </a:r>
            <a:endParaRPr lang="en-US" altLang="zh-CN"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7316395" y="1685433"/>
            <a:ext cx="3292264" cy="34871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en-US" altLang="zh-CN" sz="2000" dirty="0">
                <a:latin typeface="Microsoft YaHei" panose="020B0503020204020204" pitchFamily="34" charset="-122"/>
                <a:ea typeface="Microsoft YaHei" panose="020B0503020204020204" pitchFamily="34" charset="-122"/>
              </a:rPr>
              <a:t>OpenGL </a:t>
            </a:r>
            <a:r>
              <a:rPr lang="zh-CN" altLang="zh-CN" sz="2000" dirty="0">
                <a:latin typeface="Microsoft YaHei" panose="020B0503020204020204" pitchFamily="34" charset="-122"/>
                <a:ea typeface="Microsoft YaHei" panose="020B0503020204020204" pitchFamily="34" charset="-122"/>
              </a:rPr>
              <a:t>是一种</a:t>
            </a:r>
            <a:r>
              <a:rPr lang="zh-CN" altLang="zh-CN" sz="2000" b="1" dirty="0">
                <a:latin typeface="Microsoft YaHei" panose="020B0503020204020204" pitchFamily="34" charset="-122"/>
                <a:ea typeface="Microsoft YaHei" panose="020B0503020204020204" pitchFamily="34" charset="-122"/>
              </a:rPr>
              <a:t>应用程序编程接口</a:t>
            </a:r>
            <a:r>
              <a:rPr lang="zh-CN" altLang="zh-CN"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Application Programming Interface</a:t>
            </a:r>
            <a:r>
              <a:rPr lang="zh-CN" altLang="zh-CN"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API</a:t>
            </a:r>
            <a:r>
              <a:rPr lang="zh-CN" altLang="zh-CN" sz="2000" dirty="0">
                <a:latin typeface="Microsoft YaHei" panose="020B0503020204020204" pitchFamily="34" charset="-122"/>
                <a:ea typeface="Microsoft YaHei" panose="020B0503020204020204" pitchFamily="34" charset="-122"/>
              </a:rPr>
              <a:t>），它是一种可以对图形硬件设备特性进行访问的软件库。</a:t>
            </a:r>
            <a:endParaRPr lang="en-US" altLang="zh-CN" sz="2000" dirty="0">
              <a:latin typeface="Microsoft YaHei" panose="020B0503020204020204" pitchFamily="34" charset="-122"/>
              <a:ea typeface="Microsoft YaHei" panose="020B0503020204020204" pitchFamily="34" charset="-122"/>
            </a:endParaRPr>
          </a:p>
          <a:p>
            <a:pPr>
              <a:lnSpc>
                <a:spcPct val="120000"/>
              </a:lnSpc>
            </a:pPr>
            <a:r>
              <a:rPr lang="en-US" altLang="zh-CN" sz="2000" dirty="0">
                <a:latin typeface="Microsoft YaHei" panose="020B0503020204020204" pitchFamily="34" charset="-122"/>
                <a:ea typeface="Microsoft YaHei" panose="020B0503020204020204" pitchFamily="34" charset="-122"/>
              </a:rPr>
              <a:t>OpenGL </a:t>
            </a:r>
            <a:r>
              <a:rPr lang="zh-CN" altLang="zh-CN" sz="2000" dirty="0">
                <a:latin typeface="Microsoft YaHei" panose="020B0503020204020204" pitchFamily="34" charset="-122"/>
                <a:ea typeface="Microsoft YaHei" panose="020B0503020204020204" pitchFamily="34" charset="-122"/>
              </a:rPr>
              <a:t>被设计为一个现代化的、</a:t>
            </a:r>
            <a:r>
              <a:rPr lang="zh-CN" altLang="zh-CN" sz="2000" b="1" dirty="0">
                <a:latin typeface="Microsoft YaHei" panose="020B0503020204020204" pitchFamily="34" charset="-122"/>
                <a:ea typeface="Microsoft YaHei" panose="020B0503020204020204" pitchFamily="34" charset="-122"/>
              </a:rPr>
              <a:t>硬件无关</a:t>
            </a:r>
            <a:r>
              <a:rPr lang="zh-CN" altLang="zh-CN" sz="2000" dirty="0">
                <a:latin typeface="Microsoft YaHei" panose="020B0503020204020204" pitchFamily="34" charset="-122"/>
                <a:ea typeface="Microsoft YaHei" panose="020B0503020204020204" pitchFamily="34" charset="-122"/>
              </a:rPr>
              <a:t>的接</a:t>
            </a:r>
            <a:r>
              <a:rPr lang="zh-CN" altLang="en-US" sz="2000" dirty="0">
                <a:latin typeface="Microsoft YaHei" panose="020B0503020204020204" pitchFamily="34" charset="-122"/>
                <a:ea typeface="Microsoft YaHei" panose="020B0503020204020204" pitchFamily="34" charset="-122"/>
              </a:rPr>
              <a:t>口。</a:t>
            </a:r>
            <a:r>
              <a:rPr lang="en-US" altLang="zh-CN" sz="2000" dirty="0">
                <a:latin typeface="Microsoft YaHei" panose="020B0503020204020204" pitchFamily="34" charset="-122"/>
                <a:ea typeface="Microsoft YaHei" panose="020B0503020204020204" pitchFamily="34" charset="-122"/>
              </a:rPr>
              <a:t>OpenGL</a:t>
            </a:r>
            <a:r>
              <a:rPr lang="zh-CN" altLang="zh-CN" sz="2000" dirty="0">
                <a:latin typeface="Microsoft YaHei" panose="020B0503020204020204" pitchFamily="34" charset="-122"/>
                <a:ea typeface="Microsoft YaHei" panose="020B0503020204020204" pitchFamily="34" charset="-122"/>
              </a:rPr>
              <a:t>自身并不包括任何执行窗口任务或者处理用户输入的函数，</a:t>
            </a:r>
            <a:r>
              <a:rPr lang="en-US" altLang="zh-CN" sz="2000" dirty="0">
                <a:latin typeface="Microsoft YaHei" panose="020B0503020204020204" pitchFamily="34" charset="-122"/>
                <a:ea typeface="Microsoft YaHei" panose="020B0503020204020204" pitchFamily="34" charset="-122"/>
              </a:rPr>
              <a:t>OpenGL</a:t>
            </a:r>
            <a:r>
              <a:rPr lang="zh-CN" altLang="zh-CN" sz="2000" dirty="0">
                <a:latin typeface="Microsoft YaHei" panose="020B0503020204020204" pitchFamily="34" charset="-122"/>
                <a:ea typeface="Microsoft YaHei" panose="020B0503020204020204" pitchFamily="34" charset="-122"/>
              </a:rPr>
              <a:t>也没有提供任何用于表达三维物体模型，或者读取图像文件（例如</a:t>
            </a:r>
            <a:r>
              <a:rPr lang="en-US" altLang="zh-CN" sz="2000" dirty="0">
                <a:latin typeface="Microsoft YaHei" panose="020B0503020204020204" pitchFamily="34" charset="-122"/>
                <a:ea typeface="Microsoft YaHei" panose="020B0503020204020204" pitchFamily="34" charset="-122"/>
              </a:rPr>
              <a:t>JPEG</a:t>
            </a:r>
            <a:r>
              <a:rPr lang="zh-CN" altLang="zh-CN" sz="2000" dirty="0">
                <a:latin typeface="Microsoft YaHei" panose="020B0503020204020204" pitchFamily="34" charset="-122"/>
                <a:ea typeface="Microsoft YaHei" panose="020B0503020204020204" pitchFamily="34" charset="-122"/>
              </a:rPr>
              <a:t>文件）的操作。这时，需要通过一系列的几何图元（</a:t>
            </a:r>
            <a:r>
              <a:rPr lang="en-US" altLang="zh-CN" sz="2000" dirty="0">
                <a:latin typeface="Microsoft YaHei" panose="020B0503020204020204" pitchFamily="34" charset="-122"/>
                <a:ea typeface="Microsoft YaHei" panose="020B0503020204020204" pitchFamily="34" charset="-122"/>
              </a:rPr>
              <a:t>geometric primitive</a:t>
            </a:r>
            <a:r>
              <a:rPr lang="zh-CN" altLang="zh-CN" sz="2000" dirty="0">
                <a:latin typeface="Microsoft YaHei" panose="020B0503020204020204" pitchFamily="34" charset="-122"/>
                <a:ea typeface="Microsoft YaHei" panose="020B0503020204020204" pitchFamily="34" charset="-122"/>
              </a:rPr>
              <a:t>）（包括</a:t>
            </a:r>
            <a:r>
              <a:rPr lang="zh-CN" altLang="zh-CN" sz="2000" b="1" dirty="0">
                <a:latin typeface="Microsoft YaHei" panose="020B0503020204020204" pitchFamily="34" charset="-122"/>
                <a:ea typeface="Microsoft YaHei" panose="020B0503020204020204" pitchFamily="34" charset="-122"/>
              </a:rPr>
              <a:t>点、线、三角形</a:t>
            </a:r>
            <a:r>
              <a:rPr lang="zh-CN" altLang="zh-CN" sz="2000" dirty="0">
                <a:latin typeface="Microsoft YaHei" panose="020B0503020204020204" pitchFamily="34" charset="-122"/>
                <a:ea typeface="Microsoft YaHei" panose="020B0503020204020204" pitchFamily="34" charset="-122"/>
              </a:rPr>
              <a:t>）来创建三维空间的物体。</a:t>
            </a:r>
          </a:p>
          <a:p>
            <a:endParaRPr lang="zh-CN" altLang="en-US" dirty="0"/>
          </a:p>
        </p:txBody>
      </p:sp>
      <p:sp>
        <p:nvSpPr>
          <p:cNvPr id="3" name="标题 2"/>
          <p:cNvSpPr>
            <a:spLocks noGrp="1"/>
          </p:cNvSpPr>
          <p:nvPr>
            <p:ph type="title"/>
          </p:nvPr>
        </p:nvSpPr>
        <p:spPr/>
        <p:txBody>
          <a:bodyPr/>
          <a:lstStyle/>
          <a:p>
            <a:r>
              <a:rPr lang="zh-CN" altLang="en-US" dirty="0"/>
              <a:t>理解</a:t>
            </a:r>
            <a:r>
              <a:rPr lang="en-US" altLang="zh-CN" dirty="0"/>
              <a:t>OpenGL</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再绘制一个正方形</a:t>
            </a:r>
          </a:p>
        </p:txBody>
      </p:sp>
      <p:sp>
        <p:nvSpPr>
          <p:cNvPr id="3" name="文本占位符 2"/>
          <p:cNvSpPr>
            <a:spLocks noGrp="1"/>
          </p:cNvSpPr>
          <p:nvPr>
            <p:ph type="body" idx="1"/>
          </p:nvPr>
        </p:nvSpPr>
        <p:spPr/>
        <p:txBody>
          <a:bodyPr/>
          <a:lstStyle/>
          <a:p>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539141" y="2830326"/>
            <a:ext cx="2186102" cy="2320069"/>
          </a:xfrm>
          <a:prstGeom prst="rect">
            <a:avLst/>
          </a:prstGeom>
        </p:spPr>
      </p:pic>
      <p:sp>
        <p:nvSpPr>
          <p:cNvPr id="4" name="矩形 3">
            <a:hlinkClick r:id="rId3" action="ppaction://hlinksldjump"/>
          </p:cNvPr>
          <p:cNvSpPr/>
          <p:nvPr/>
        </p:nvSpPr>
        <p:spPr>
          <a:xfrm>
            <a:off x="844550" y="5391151"/>
            <a:ext cx="3016250"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点击跳转回课堂练习</a:t>
            </a:r>
            <a:r>
              <a:rPr lang="en-US" altLang="zh-CN" u="sng" dirty="0">
                <a:solidFill>
                  <a:schemeClr val="tx1"/>
                </a:solidFill>
              </a:rPr>
              <a:t>#1</a:t>
            </a:r>
            <a:endParaRPr lang="zh-CN" altLang="en-US" u="sng"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en-US" altLang="zh-CN" dirty="0"/>
              <a:t>OpenGL</a:t>
            </a:r>
            <a:r>
              <a:rPr lang="zh-CN" altLang="en-US" dirty="0"/>
              <a:t>状态机</a:t>
            </a:r>
          </a:p>
        </p:txBody>
      </p:sp>
      <p:sp>
        <p:nvSpPr>
          <p:cNvPr id="18" name="内容占位符 1"/>
          <p:cNvSpPr>
            <a:spLocks noGrp="1"/>
          </p:cNvSpPr>
          <p:nvPr>
            <p:ph idx="1"/>
          </p:nvPr>
        </p:nvSpPr>
        <p:spPr>
          <a:xfrm>
            <a:off x="838200" y="1473622"/>
            <a:ext cx="4914900" cy="4703341"/>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在绘制多物体之前，我们需要再次回顾一下</a:t>
            </a: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这个概念</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前面我们创建的各种对象（</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a:t>
            </a:r>
            <a:r>
              <a:rPr lang="en-US" altLang="zh-CN" dirty="0" err="1">
                <a:latin typeface="Microsoft YaHei" panose="020B0503020204020204" pitchFamily="34" charset="-122"/>
                <a:ea typeface="Microsoft YaHei" panose="020B0503020204020204" pitchFamily="34" charset="-122"/>
              </a:rPr>
              <a:t>vbo</a:t>
            </a:r>
            <a:r>
              <a:rPr lang="zh-CN" altLang="en-US" dirty="0">
                <a:latin typeface="Microsoft YaHei" panose="020B0503020204020204" pitchFamily="34" charset="-122"/>
                <a:ea typeface="Microsoft YaHei" panose="020B0503020204020204" pitchFamily="34" charset="-122"/>
              </a:rPr>
              <a:t>）</a:t>
            </a:r>
            <a:r>
              <a:rPr lang="zh-CN" altLang="en-US" dirty="0">
                <a:solidFill>
                  <a:srgbClr val="222222"/>
                </a:solidFill>
                <a:latin typeface="Microsoft YaHei" panose="020B0503020204020204" pitchFamily="34" charset="-122"/>
                <a:ea typeface="Microsoft YaHei" panose="020B0503020204020204" pitchFamily="34" charset="-122"/>
              </a:rPr>
              <a:t>本质上是</a:t>
            </a:r>
            <a:r>
              <a:rPr lang="zh-CN" altLang="en-US" b="0" i="0" dirty="0">
                <a:solidFill>
                  <a:srgbClr val="222222"/>
                </a:solidFill>
                <a:effectLst/>
                <a:latin typeface="Microsoft YaHei" panose="020B0503020204020204" pitchFamily="34" charset="-122"/>
                <a:ea typeface="Microsoft YaHei" panose="020B0503020204020204" pitchFamily="34" charset="-122"/>
              </a:rPr>
              <a:t>一些选项的集合，它代表</a:t>
            </a:r>
            <a:r>
              <a:rPr lang="en-US" altLang="zh-CN" b="0" i="0" dirty="0">
                <a:solidFill>
                  <a:srgbClr val="222222"/>
                </a:solidFill>
                <a:effectLst/>
                <a:latin typeface="Microsoft YaHei" panose="020B0503020204020204" pitchFamily="34" charset="-122"/>
                <a:ea typeface="Microsoft YaHei" panose="020B0503020204020204" pitchFamily="34" charset="-122"/>
              </a:rPr>
              <a:t>OpenGL</a:t>
            </a:r>
            <a:r>
              <a:rPr lang="zh-CN" altLang="en-US" b="0" i="0" dirty="0">
                <a:solidFill>
                  <a:srgbClr val="222222"/>
                </a:solidFill>
                <a:effectLst/>
                <a:latin typeface="Microsoft YaHei" panose="020B0503020204020204" pitchFamily="34" charset="-122"/>
                <a:ea typeface="Microsoft YaHei" panose="020B0503020204020204" pitchFamily="34" charset="-122"/>
              </a:rPr>
              <a:t>状态的一个子集，是这个庞大上下文结构体的子集</a:t>
            </a:r>
            <a:endParaRPr lang="en-US" altLang="zh-CN"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6783834" y="4408064"/>
            <a:ext cx="4357386" cy="1938992"/>
          </a:xfrm>
          <a:prstGeom prst="rect">
            <a:avLst/>
          </a:prstGeom>
          <a:noFill/>
        </p:spPr>
        <p:txBody>
          <a:bodyPr wrap="square" rtlCol="0">
            <a:spAutoFit/>
          </a:bodyPr>
          <a:lstStyle/>
          <a:p>
            <a:r>
              <a:rPr lang="en-US" altLang="zh-CN" sz="2000" dirty="0">
                <a:solidFill>
                  <a:schemeClr val="bg1"/>
                </a:solidFill>
                <a:latin typeface="Microsoft YaHei" panose="020B0503020204020204" pitchFamily="34" charset="-122"/>
                <a:ea typeface="Microsoft YaHei" panose="020B0503020204020204" pitchFamily="34" charset="-122"/>
              </a:rPr>
              <a:t>OpenGL</a:t>
            </a:r>
            <a:r>
              <a:rPr lang="zh-CN" altLang="en-US" sz="2000" dirty="0">
                <a:solidFill>
                  <a:schemeClr val="bg1"/>
                </a:solidFill>
                <a:latin typeface="Microsoft YaHei" panose="020B0503020204020204" pitchFamily="34" charset="-122"/>
                <a:ea typeface="Microsoft YaHei" panose="020B0503020204020204" pitchFamily="34" charset="-122"/>
              </a:rPr>
              <a:t>渲染需要的所有信息是一个大的结构体，其记录了当前绘制使用的颜色、是否有光照计算以及开启的光源等状态和属性，使用</a:t>
            </a:r>
            <a:r>
              <a:rPr lang="en-US" altLang="zh-CN" sz="2000" dirty="0">
                <a:solidFill>
                  <a:schemeClr val="bg1"/>
                </a:solidFill>
                <a:latin typeface="Microsoft YaHei" panose="020B0503020204020204" pitchFamily="34" charset="-122"/>
                <a:ea typeface="Microsoft YaHei" panose="020B0503020204020204" pitchFamily="34" charset="-122"/>
              </a:rPr>
              <a:t>OpenGL</a:t>
            </a:r>
            <a:r>
              <a:rPr lang="zh-CN" altLang="en-US" sz="2000" dirty="0">
                <a:solidFill>
                  <a:schemeClr val="bg1"/>
                </a:solidFill>
                <a:latin typeface="Microsoft YaHei" panose="020B0503020204020204" pitchFamily="34" charset="-122"/>
                <a:ea typeface="Microsoft YaHei" panose="020B0503020204020204" pitchFamily="34" charset="-122"/>
              </a:rPr>
              <a:t>函数调用设置状态和属性。</a:t>
            </a:r>
            <a:endParaRPr lang="en-US" altLang="zh-CN" sz="2000" dirty="0">
              <a:solidFill>
                <a:schemeClr val="bg1"/>
              </a:solidFill>
              <a:latin typeface="Microsoft YaHei" panose="020B0503020204020204" pitchFamily="34" charset="-122"/>
              <a:ea typeface="Microsoft YaHei" panose="020B0503020204020204" pitchFamily="34" charset="-122"/>
            </a:endParaRPr>
          </a:p>
          <a:p>
            <a:r>
              <a:rPr lang="zh-CN" altLang="en-US" sz="2000" dirty="0">
                <a:solidFill>
                  <a:srgbClr val="FF0000"/>
                </a:solidFill>
                <a:latin typeface="Microsoft YaHei" panose="020B0503020204020204" pitchFamily="34" charset="-122"/>
                <a:ea typeface="Microsoft YaHei" panose="020B0503020204020204" pitchFamily="34" charset="-122"/>
              </a:rPr>
              <a:t>上下文记录的是</a:t>
            </a:r>
            <a:r>
              <a:rPr lang="en-US" altLang="zh-CN" sz="2000" dirty="0">
                <a:solidFill>
                  <a:srgbClr val="FF0000"/>
                </a:solidFill>
                <a:latin typeface="Microsoft YaHei" panose="020B0503020204020204" pitchFamily="34" charset="-122"/>
                <a:ea typeface="Microsoft YaHei" panose="020B0503020204020204" pitchFamily="34" charset="-122"/>
              </a:rPr>
              <a:t>OpenGL</a:t>
            </a:r>
            <a:r>
              <a:rPr lang="zh-CN" altLang="en-US" sz="2000" dirty="0">
                <a:solidFill>
                  <a:srgbClr val="FF0000"/>
                </a:solidFill>
                <a:latin typeface="Microsoft YaHei" panose="020B0503020204020204" pitchFamily="34" charset="-122"/>
                <a:ea typeface="Microsoft YaHei" panose="020B0503020204020204" pitchFamily="34" charset="-122"/>
              </a:rPr>
              <a:t>的状态</a:t>
            </a:r>
          </a:p>
        </p:txBody>
      </p:sp>
      <p:sp>
        <p:nvSpPr>
          <p:cNvPr id="5" name="文本框 4"/>
          <p:cNvSpPr txBox="1"/>
          <p:nvPr/>
        </p:nvSpPr>
        <p:spPr>
          <a:xfrm>
            <a:off x="6783834" y="3941139"/>
            <a:ext cx="4357386" cy="400110"/>
          </a:xfrm>
          <a:prstGeom prst="rect">
            <a:avLst/>
          </a:prstGeom>
          <a:noFill/>
          <a:ln>
            <a:solidFill>
              <a:schemeClr val="bg1"/>
            </a:solidFill>
          </a:ln>
        </p:spPr>
        <p:txBody>
          <a:bodyPr wrap="square" rtlCol="0">
            <a:spAutoFit/>
          </a:bodyPr>
          <a:lstStyle/>
          <a:p>
            <a:pPr algn="ctr"/>
            <a:r>
              <a:rPr lang="en-US" altLang="zh-CN" sz="2000" dirty="0">
                <a:solidFill>
                  <a:schemeClr val="bg1"/>
                </a:solidFill>
                <a:latin typeface="Microsoft YaHei" panose="020B0503020204020204" pitchFamily="34" charset="-122"/>
                <a:ea typeface="Microsoft YaHei" panose="020B0503020204020204" pitchFamily="34" charset="-122"/>
              </a:rPr>
              <a:t>OpenGL Context</a:t>
            </a:r>
            <a:r>
              <a:rPr lang="zh-CN" altLang="en-US" sz="2000" dirty="0">
                <a:solidFill>
                  <a:schemeClr val="bg1"/>
                </a:solidFill>
                <a:latin typeface="Microsoft YaHei" panose="020B0503020204020204" pitchFamily="34" charset="-122"/>
                <a:ea typeface="Microsoft YaHei" panose="020B0503020204020204" pitchFamily="34" charset="-122"/>
              </a:rPr>
              <a:t>（上下文）</a:t>
            </a:r>
          </a:p>
        </p:txBody>
      </p:sp>
      <p:sp>
        <p:nvSpPr>
          <p:cNvPr id="6" name="文本框 5"/>
          <p:cNvSpPr txBox="1"/>
          <p:nvPr/>
        </p:nvSpPr>
        <p:spPr>
          <a:xfrm>
            <a:off x="6783834" y="701359"/>
            <a:ext cx="4357386" cy="2862322"/>
          </a:xfrm>
          <a:prstGeom prst="rect">
            <a:avLst/>
          </a:prstGeom>
          <a:noFill/>
        </p:spPr>
        <p:txBody>
          <a:bodyPr wrap="square" rtlCol="0">
            <a:spAutoFit/>
          </a:bodyPr>
          <a:lstStyle/>
          <a:p>
            <a:r>
              <a:rPr lang="en-US" altLang="zh-CN" sz="2000" dirty="0">
                <a:solidFill>
                  <a:schemeClr val="bg1"/>
                </a:solidFill>
                <a:latin typeface="Microsoft YaHei" panose="020B0503020204020204" pitchFamily="34" charset="-122"/>
                <a:ea typeface="Microsoft YaHei" panose="020B0503020204020204" pitchFamily="34" charset="-122"/>
              </a:rPr>
              <a:t>OpenGL</a:t>
            </a:r>
            <a:r>
              <a:rPr lang="zh-CN" altLang="en-US" sz="2000" dirty="0">
                <a:solidFill>
                  <a:schemeClr val="bg1"/>
                </a:solidFill>
                <a:latin typeface="Microsoft YaHei" panose="020B0503020204020204" pitchFamily="34" charset="-122"/>
                <a:ea typeface="Microsoft YaHei" panose="020B0503020204020204" pitchFamily="34" charset="-122"/>
              </a:rPr>
              <a:t>是针对图形硬件设计的一套</a:t>
            </a:r>
            <a:r>
              <a:rPr lang="en-US" altLang="zh-CN" sz="2000" dirty="0">
                <a:solidFill>
                  <a:schemeClr val="bg1"/>
                </a:solidFill>
                <a:latin typeface="Microsoft YaHei" panose="020B0503020204020204" pitchFamily="34" charset="-122"/>
                <a:ea typeface="Microsoft YaHei" panose="020B0503020204020204" pitchFamily="34" charset="-122"/>
              </a:rPr>
              <a:t>API(Application Programming Interface, </a:t>
            </a:r>
            <a:r>
              <a:rPr lang="zh-CN" altLang="en-US" sz="2000" dirty="0">
                <a:solidFill>
                  <a:schemeClr val="bg1"/>
                </a:solidFill>
                <a:latin typeface="Microsoft YaHei" panose="020B0503020204020204" pitchFamily="34" charset="-122"/>
                <a:ea typeface="Microsoft YaHei" panose="020B0503020204020204" pitchFamily="34" charset="-122"/>
              </a:rPr>
              <a:t>应用程序编程接口</a:t>
            </a:r>
            <a:r>
              <a:rPr lang="en-US" altLang="zh-CN" sz="2000" dirty="0">
                <a:solidFill>
                  <a:schemeClr val="bg1"/>
                </a:solidFill>
                <a:latin typeface="Microsoft YaHei" panose="020B0503020204020204" pitchFamily="34" charset="-122"/>
                <a:ea typeface="Microsoft YaHei" panose="020B0503020204020204" pitchFamily="34" charset="-122"/>
              </a:rPr>
              <a:t>)</a:t>
            </a:r>
            <a:r>
              <a:rPr lang="zh-CN" altLang="en-US" sz="2000" dirty="0">
                <a:solidFill>
                  <a:schemeClr val="bg1"/>
                </a:solidFill>
                <a:latin typeface="Microsoft YaHei" panose="020B0503020204020204" pitchFamily="34" charset="-122"/>
                <a:ea typeface="Microsoft YaHei" panose="020B0503020204020204" pitchFamily="34" charset="-122"/>
              </a:rPr>
              <a:t>，包含了一系列可以操作图形、图像的函数。</a:t>
            </a:r>
            <a:endParaRPr lang="en-US" altLang="zh-CN" sz="2000" dirty="0">
              <a:solidFill>
                <a:schemeClr val="bg1"/>
              </a:solidFill>
              <a:latin typeface="Microsoft YaHei" panose="020B0503020204020204" pitchFamily="34" charset="-122"/>
              <a:ea typeface="Microsoft YaHei" panose="020B0503020204020204" pitchFamily="34" charset="-122"/>
            </a:endParaRPr>
          </a:p>
          <a:p>
            <a:r>
              <a:rPr lang="en-US" altLang="zh-CN" sz="2000" dirty="0">
                <a:solidFill>
                  <a:srgbClr val="FF0000"/>
                </a:solidFill>
                <a:latin typeface="Microsoft YaHei" panose="020B0503020204020204" pitchFamily="34" charset="-122"/>
                <a:ea typeface="Microsoft YaHei" panose="020B0503020204020204" pitchFamily="34" charset="-122"/>
              </a:rPr>
              <a:t>OpenGL</a:t>
            </a:r>
            <a:r>
              <a:rPr lang="zh-CN" altLang="en-US" sz="2000" dirty="0">
                <a:solidFill>
                  <a:srgbClr val="FF0000"/>
                </a:solidFill>
                <a:latin typeface="Microsoft YaHei" panose="020B0503020204020204" pitchFamily="34" charset="-122"/>
                <a:ea typeface="Microsoft YaHei" panose="020B0503020204020204" pitchFamily="34" charset="-122"/>
              </a:rPr>
              <a:t>自身是一个巨大的状态机</a:t>
            </a:r>
            <a:r>
              <a:rPr lang="en-US" altLang="zh-CN" sz="2000" dirty="0">
                <a:solidFill>
                  <a:srgbClr val="FF0000"/>
                </a:solidFill>
                <a:latin typeface="Microsoft YaHei" panose="020B0503020204020204" pitchFamily="34" charset="-122"/>
                <a:ea typeface="Microsoft YaHei" panose="020B0503020204020204" pitchFamily="34" charset="-122"/>
              </a:rPr>
              <a:t>(State Machine)</a:t>
            </a:r>
            <a:r>
              <a:rPr lang="zh-CN" altLang="en-US" sz="2000" dirty="0">
                <a:solidFill>
                  <a:srgbClr val="FF0000"/>
                </a:solidFill>
                <a:latin typeface="Microsoft YaHei" panose="020B0503020204020204" pitchFamily="34" charset="-122"/>
                <a:ea typeface="Microsoft YaHei" panose="020B0503020204020204" pitchFamily="34" charset="-122"/>
              </a:rPr>
              <a:t>：一系列的变量描述</a:t>
            </a:r>
            <a:r>
              <a:rPr lang="en-US" altLang="zh-CN" sz="2000" dirty="0">
                <a:solidFill>
                  <a:srgbClr val="FF0000"/>
                </a:solidFill>
                <a:latin typeface="Microsoft YaHei" panose="020B0503020204020204" pitchFamily="34" charset="-122"/>
                <a:ea typeface="Microsoft YaHei" panose="020B0503020204020204" pitchFamily="34" charset="-122"/>
              </a:rPr>
              <a:t>OpenGL</a:t>
            </a:r>
            <a:r>
              <a:rPr lang="zh-CN" altLang="en-US" sz="2000" dirty="0">
                <a:solidFill>
                  <a:srgbClr val="FF0000"/>
                </a:solidFill>
                <a:latin typeface="Microsoft YaHei" panose="020B0503020204020204" pitchFamily="34" charset="-122"/>
                <a:ea typeface="Microsoft YaHei" panose="020B0503020204020204" pitchFamily="34" charset="-122"/>
              </a:rPr>
              <a:t>此刻应当如何运行。我们通过设置选项、操作缓存来更改状态，最后使用当前</a:t>
            </a:r>
            <a:r>
              <a:rPr lang="en-US" altLang="zh-CN" sz="2000" dirty="0">
                <a:solidFill>
                  <a:srgbClr val="FF0000"/>
                </a:solidFill>
                <a:latin typeface="Microsoft YaHei" panose="020B0503020204020204" pitchFamily="34" charset="-122"/>
                <a:ea typeface="Microsoft YaHei" panose="020B0503020204020204" pitchFamily="34" charset="-122"/>
              </a:rPr>
              <a:t>OpenGL</a:t>
            </a:r>
            <a:r>
              <a:rPr lang="zh-CN" altLang="en-US" sz="2000" dirty="0">
                <a:solidFill>
                  <a:srgbClr val="FF0000"/>
                </a:solidFill>
                <a:latin typeface="Microsoft YaHei" panose="020B0503020204020204" pitchFamily="34" charset="-122"/>
                <a:ea typeface="Microsoft YaHei" panose="020B0503020204020204" pitchFamily="34" charset="-122"/>
              </a:rPr>
              <a:t>上下文来渲染</a:t>
            </a: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6783834" y="250329"/>
            <a:ext cx="4357386" cy="400110"/>
          </a:xfrm>
          <a:prstGeom prst="rect">
            <a:avLst/>
          </a:prstGeom>
          <a:noFill/>
          <a:ln>
            <a:solidFill>
              <a:schemeClr val="bg1"/>
            </a:solidFill>
          </a:ln>
        </p:spPr>
        <p:txBody>
          <a:bodyPr wrap="square" rtlCol="0">
            <a:spAutoFit/>
          </a:bodyPr>
          <a:lstStyle/>
          <a:p>
            <a:pPr algn="ctr"/>
            <a:r>
              <a:rPr lang="en-US" altLang="zh-CN" sz="2000" dirty="0">
                <a:solidFill>
                  <a:schemeClr val="bg1"/>
                </a:solidFill>
                <a:latin typeface="Microsoft YaHei" panose="020B0503020204020204" pitchFamily="34" charset="-122"/>
                <a:ea typeface="Microsoft YaHei" panose="020B0503020204020204" pitchFamily="34" charset="-122"/>
              </a:rPr>
              <a:t>OpenGL</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en-US" altLang="zh-CN" dirty="0"/>
              <a:t>OpenGL</a:t>
            </a:r>
            <a:r>
              <a:rPr lang="zh-CN" altLang="en-US" dirty="0"/>
              <a:t>状态机</a:t>
            </a:r>
          </a:p>
        </p:txBody>
      </p:sp>
      <p:sp>
        <p:nvSpPr>
          <p:cNvPr id="18" name="内容占位符 1"/>
          <p:cNvSpPr>
            <a:spLocks noGrp="1"/>
          </p:cNvSpPr>
          <p:nvPr>
            <p:ph idx="1"/>
          </p:nvPr>
        </p:nvSpPr>
        <p:spPr>
          <a:xfrm>
            <a:off x="838200" y="1473622"/>
            <a:ext cx="4914900" cy="4703341"/>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以我们当前的代码为例，右边展示的是我们绘制三角形的大体流程</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我们创建</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开始，直到我们调用</a:t>
            </a:r>
            <a:r>
              <a:rPr lang="en-US" altLang="zh-CN" dirty="0" err="1">
                <a:latin typeface="Microsoft YaHei" panose="020B0503020204020204" pitchFamily="34" charset="-122"/>
                <a:ea typeface="Microsoft YaHei" panose="020B0503020204020204" pitchFamily="34" charset="-122"/>
              </a:rPr>
              <a:t>glDrawArray</a:t>
            </a:r>
            <a:r>
              <a:rPr lang="zh-CN" altLang="en-US" dirty="0">
                <a:latin typeface="Microsoft YaHei" panose="020B0503020204020204" pitchFamily="34" charset="-122"/>
                <a:ea typeface="Microsoft YaHei" panose="020B0503020204020204" pitchFamily="34" charset="-122"/>
              </a:rPr>
              <a:t>进行绘制，中间都是这个三角形相关的数据处理和传递</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如果这时我们想绘制新的物体，这意味着我们要改变</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解除当前与三角形相关的状态，进入新的状态</a:t>
            </a:r>
            <a:endParaRPr lang="en-US" altLang="zh-CN"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5753100" y="1351508"/>
            <a:ext cx="6232974" cy="4154984"/>
          </a:xfrm>
          <a:prstGeom prst="rect">
            <a:avLst/>
          </a:prstGeom>
          <a:noFill/>
        </p:spPr>
        <p:txBody>
          <a:bodyPr wrap="square">
            <a:spAutoFit/>
          </a:bodyPr>
          <a:lstStyle/>
          <a:p>
            <a:r>
              <a:rPr lang="zh-CN" altLang="en-US" sz="1200" b="0" dirty="0">
                <a:solidFill>
                  <a:srgbClr val="6A9955"/>
                </a:solidFill>
                <a:effectLst/>
                <a:latin typeface="Consolas,  Courier New"/>
              </a:rPr>
              <a:t>    </a:t>
            </a:r>
            <a:r>
              <a:rPr lang="en-US" altLang="zh-CN" sz="1200" b="0" dirty="0">
                <a:solidFill>
                  <a:srgbClr val="6A9955"/>
                </a:solidFill>
                <a:effectLst/>
                <a:latin typeface="Consolas,  Courier New"/>
              </a:rPr>
              <a:t>// </a:t>
            </a:r>
            <a:r>
              <a:rPr lang="zh-CN" altLang="en-US" sz="1200" b="0" dirty="0">
                <a:solidFill>
                  <a:srgbClr val="6A9955"/>
                </a:solidFill>
                <a:effectLst/>
                <a:latin typeface="Consolas,  Courier New"/>
              </a:rPr>
              <a:t>分配</a:t>
            </a:r>
            <a:r>
              <a:rPr lang="en-US" altLang="zh-CN" sz="1200" b="0" dirty="0">
                <a:solidFill>
                  <a:srgbClr val="6A9955"/>
                </a:solidFill>
                <a:effectLst/>
                <a:latin typeface="Consolas,  Courier New"/>
              </a:rPr>
              <a:t>1</a:t>
            </a:r>
            <a:r>
              <a:rPr lang="zh-CN" altLang="en-US" sz="1200" b="0" dirty="0">
                <a:solidFill>
                  <a:srgbClr val="6A9955"/>
                </a:solidFill>
                <a:effectLst/>
                <a:latin typeface="Consolas,  Courier New"/>
              </a:rPr>
              <a:t>个顶点数组对象</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glGenVertexArrays</a:t>
            </a:r>
            <a:r>
              <a:rPr lang="en-US" altLang="zh-CN" sz="1200" b="0" dirty="0">
                <a:solidFill>
                  <a:srgbClr val="D4D4D4"/>
                </a:solidFill>
                <a:effectLst/>
                <a:latin typeface="Consolas,  Courier New"/>
              </a:rPr>
              <a:t>(</a:t>
            </a:r>
            <a:r>
              <a:rPr lang="en-US" altLang="zh-CN" sz="1200" b="0" dirty="0">
                <a:solidFill>
                  <a:srgbClr val="B5CEA8"/>
                </a:solidFill>
                <a:effectLst/>
                <a:latin typeface="Consolas,  Courier New"/>
              </a:rPr>
              <a:t>1</a:t>
            </a:r>
            <a:r>
              <a:rPr lang="en-US" altLang="zh-CN" sz="1200" b="0" dirty="0">
                <a:solidFill>
                  <a:srgbClr val="D4D4D4"/>
                </a:solidFill>
                <a:effectLst/>
                <a:latin typeface="Consolas,  Courier New"/>
              </a:rPr>
              <a:t>, &amp;</a:t>
            </a:r>
            <a:r>
              <a:rPr lang="en-US" altLang="zh-CN" sz="1200" b="0" dirty="0" err="1">
                <a:solidFill>
                  <a:srgbClr val="D4D4D4"/>
                </a:solidFill>
                <a:effectLst/>
                <a:latin typeface="Consolas,  Courier New"/>
              </a:rPr>
              <a:t>vao</a:t>
            </a:r>
            <a:r>
              <a:rPr lang="en-US" altLang="zh-CN" sz="1200" b="0" dirty="0">
                <a:solidFill>
                  <a:srgbClr val="D4D4D4"/>
                </a:solidFill>
                <a:effectLst/>
                <a:latin typeface="Consolas,  Courier New"/>
              </a:rPr>
              <a:t>);</a:t>
            </a:r>
          </a:p>
          <a:p>
            <a:r>
              <a:rPr lang="en-US" altLang="zh-CN" sz="1200" b="0" dirty="0">
                <a:solidFill>
                  <a:srgbClr val="6A9955"/>
                </a:solidFill>
                <a:effectLst/>
                <a:latin typeface="Consolas,  Courier New"/>
              </a:rPr>
              <a:t>    // </a:t>
            </a:r>
            <a:r>
              <a:rPr lang="zh-CN" altLang="en-US" sz="1200" b="0" dirty="0">
                <a:solidFill>
                  <a:srgbClr val="6A9955"/>
                </a:solidFill>
                <a:effectLst/>
                <a:latin typeface="Consolas,  Courier New"/>
              </a:rPr>
              <a:t>绑定顶点数组对象</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glBindVertexArray</a:t>
            </a:r>
            <a:r>
              <a:rPr lang="en-US" altLang="zh-CN" sz="1200" b="0" dirty="0">
                <a:solidFill>
                  <a:srgbClr val="D4D4D4"/>
                </a:solidFill>
                <a:effectLst/>
                <a:latin typeface="Consolas,  Courier New"/>
              </a:rPr>
              <a:t>(</a:t>
            </a:r>
            <a:r>
              <a:rPr lang="en-US" altLang="zh-CN" sz="1200" b="0" dirty="0" err="1">
                <a:solidFill>
                  <a:srgbClr val="D4D4D4"/>
                </a:solidFill>
                <a:effectLst/>
                <a:latin typeface="Consolas,  Courier New"/>
              </a:rPr>
              <a:t>vao</a:t>
            </a:r>
            <a:r>
              <a:rPr lang="en-US" altLang="zh-CN" sz="1200" b="0" dirty="0">
                <a:solidFill>
                  <a:srgbClr val="D4D4D4"/>
                </a:solidFill>
                <a:effectLst/>
                <a:latin typeface="Consolas,  Courier New"/>
              </a:rPr>
              <a:t>); </a:t>
            </a:r>
          </a:p>
          <a:p>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 </a:t>
            </a:r>
            <a:r>
              <a:rPr lang="zh-CN" altLang="en-US" sz="1200" b="0" dirty="0">
                <a:solidFill>
                  <a:srgbClr val="6A9955"/>
                </a:solidFill>
                <a:effectLst/>
                <a:latin typeface="Consolas,  Courier New"/>
              </a:rPr>
              <a:t>创建顶点缓存对象</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GLuint</a:t>
            </a:r>
            <a:r>
              <a:rPr lang="en-US" altLang="zh-CN" sz="1200" b="0" dirty="0">
                <a:solidFill>
                  <a:srgbClr val="D4D4D4"/>
                </a:solidFill>
                <a:effectLst/>
                <a:latin typeface="Consolas,  Courier New"/>
              </a:rPr>
              <a:t> </a:t>
            </a:r>
            <a:r>
              <a:rPr lang="en-US" altLang="zh-CN" sz="1200" b="0" dirty="0" err="1">
                <a:solidFill>
                  <a:srgbClr val="D4D4D4"/>
                </a:solidFill>
                <a:effectLst/>
                <a:latin typeface="Consolas,  Courier New"/>
              </a:rPr>
              <a:t>vbo</a:t>
            </a:r>
            <a:r>
              <a:rPr lang="en-US" altLang="zh-CN" sz="1200" b="0" dirty="0">
                <a:solidFill>
                  <a:srgbClr val="D4D4D4"/>
                </a:solidFill>
                <a:effectLst/>
                <a:latin typeface="Consolas,  Courier New"/>
              </a:rPr>
              <a:t>;</a:t>
            </a:r>
          </a:p>
          <a:p>
            <a:r>
              <a:rPr lang="en-US" altLang="zh-CN" sz="1200" b="0" dirty="0">
                <a:solidFill>
                  <a:srgbClr val="6A9955"/>
                </a:solidFill>
                <a:effectLst/>
                <a:latin typeface="Consolas,  Courier New"/>
              </a:rPr>
              <a:t>    // </a:t>
            </a:r>
            <a:r>
              <a:rPr lang="zh-CN" altLang="en-US" sz="1200" b="0" dirty="0">
                <a:solidFill>
                  <a:srgbClr val="6A9955"/>
                </a:solidFill>
                <a:effectLst/>
                <a:latin typeface="Consolas,  Courier New"/>
              </a:rPr>
              <a:t>分配</a:t>
            </a:r>
            <a:r>
              <a:rPr lang="en-US" altLang="zh-CN" sz="1200" b="0" dirty="0">
                <a:solidFill>
                  <a:srgbClr val="6A9955"/>
                </a:solidFill>
                <a:effectLst/>
                <a:latin typeface="Consolas,  Courier New"/>
              </a:rPr>
              <a:t>1</a:t>
            </a:r>
            <a:r>
              <a:rPr lang="zh-CN" altLang="en-US" sz="1200" b="0" dirty="0">
                <a:solidFill>
                  <a:srgbClr val="6A9955"/>
                </a:solidFill>
                <a:effectLst/>
                <a:latin typeface="Consolas,  Courier New"/>
              </a:rPr>
              <a:t>个顶点缓存对象</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glGenBuffers</a:t>
            </a:r>
            <a:r>
              <a:rPr lang="en-US" altLang="zh-CN" sz="1200" b="0" dirty="0">
                <a:solidFill>
                  <a:srgbClr val="D4D4D4"/>
                </a:solidFill>
                <a:effectLst/>
                <a:latin typeface="Consolas,  Courier New"/>
              </a:rPr>
              <a:t>(</a:t>
            </a:r>
            <a:r>
              <a:rPr lang="en-US" altLang="zh-CN" sz="1200" b="0" dirty="0">
                <a:solidFill>
                  <a:srgbClr val="B5CEA8"/>
                </a:solidFill>
                <a:effectLst/>
                <a:latin typeface="Consolas,  Courier New"/>
              </a:rPr>
              <a:t>1</a:t>
            </a:r>
            <a:r>
              <a:rPr lang="en-US" altLang="zh-CN" sz="1200" b="0" dirty="0">
                <a:solidFill>
                  <a:srgbClr val="D4D4D4"/>
                </a:solidFill>
                <a:effectLst/>
                <a:latin typeface="Consolas,  Courier New"/>
              </a:rPr>
              <a:t>, &amp;</a:t>
            </a:r>
            <a:r>
              <a:rPr lang="en-US" altLang="zh-CN" sz="1200" b="0" dirty="0" err="1">
                <a:solidFill>
                  <a:srgbClr val="D4D4D4"/>
                </a:solidFill>
                <a:effectLst/>
                <a:latin typeface="Consolas,  Courier New"/>
              </a:rPr>
              <a:t>vbo</a:t>
            </a:r>
            <a:r>
              <a:rPr lang="en-US" altLang="zh-CN" sz="1200" b="0" dirty="0">
                <a:solidFill>
                  <a:srgbClr val="D4D4D4"/>
                </a:solidFill>
                <a:effectLst/>
                <a:latin typeface="Consolas,  Courier New"/>
              </a:rPr>
              <a:t>);</a:t>
            </a:r>
          </a:p>
          <a:p>
            <a:r>
              <a:rPr lang="en-US" altLang="zh-CN" sz="1200" b="0" dirty="0">
                <a:solidFill>
                  <a:srgbClr val="6A9955"/>
                </a:solidFill>
                <a:effectLst/>
                <a:latin typeface="Consolas,  Courier New"/>
              </a:rPr>
              <a:t>    // </a:t>
            </a:r>
            <a:r>
              <a:rPr lang="zh-CN" altLang="en-US" sz="1200" b="0" dirty="0">
                <a:solidFill>
                  <a:srgbClr val="6A9955"/>
                </a:solidFill>
                <a:effectLst/>
                <a:latin typeface="Consolas,  Courier New"/>
              </a:rPr>
              <a:t>绑定顶点缓存对象</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glBindBuffer</a:t>
            </a:r>
            <a:r>
              <a:rPr lang="en-US" altLang="zh-CN" sz="1200" b="0" dirty="0">
                <a:solidFill>
                  <a:srgbClr val="D4D4D4"/>
                </a:solidFill>
                <a:effectLst/>
                <a:latin typeface="Consolas,  Courier New"/>
              </a:rPr>
              <a:t>(GL_ARRAY_BUFFER, </a:t>
            </a:r>
            <a:r>
              <a:rPr lang="en-US" altLang="zh-CN" sz="1200" b="0" dirty="0" err="1">
                <a:solidFill>
                  <a:srgbClr val="D4D4D4"/>
                </a:solidFill>
                <a:effectLst/>
                <a:latin typeface="Consolas,  Courier New"/>
              </a:rPr>
              <a:t>vbo</a:t>
            </a:r>
            <a:r>
              <a:rPr lang="en-US" altLang="zh-CN" sz="1200" b="0" dirty="0">
                <a:solidFill>
                  <a:srgbClr val="D4D4D4"/>
                </a:solidFill>
                <a:effectLst/>
                <a:latin typeface="Consolas,  Courier New"/>
              </a:rPr>
              <a:t>);</a:t>
            </a:r>
          </a:p>
          <a:p>
            <a:r>
              <a:rPr lang="en-US" altLang="zh-CN" sz="1200" b="0" dirty="0">
                <a:solidFill>
                  <a:srgbClr val="6A9955"/>
                </a:solidFill>
                <a:effectLst/>
                <a:latin typeface="Consolas,  Courier New"/>
              </a:rPr>
              <a:t>    // </a:t>
            </a:r>
            <a:r>
              <a:rPr lang="zh-CN" altLang="en-US" sz="1200" b="0" dirty="0">
                <a:solidFill>
                  <a:srgbClr val="6A9955"/>
                </a:solidFill>
                <a:effectLst/>
                <a:latin typeface="Consolas,  Courier New"/>
              </a:rPr>
              <a:t>分配数据所需的存储空间，将数据拷贝到</a:t>
            </a:r>
            <a:r>
              <a:rPr lang="en-US" altLang="zh-CN" sz="1200" b="0" dirty="0">
                <a:solidFill>
                  <a:srgbClr val="6A9955"/>
                </a:solidFill>
                <a:effectLst/>
                <a:latin typeface="Consolas,  Courier New"/>
              </a:rPr>
              <a:t>OpenGL</a:t>
            </a:r>
            <a:r>
              <a:rPr lang="zh-CN" altLang="en-US" sz="1200" b="0" dirty="0">
                <a:solidFill>
                  <a:srgbClr val="6A9955"/>
                </a:solidFill>
                <a:effectLst/>
                <a:latin typeface="Consolas,  Courier New"/>
              </a:rPr>
              <a:t>服务端内存</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glBufferData</a:t>
            </a:r>
            <a:r>
              <a:rPr lang="en-US" altLang="zh-CN" sz="1200" b="0" dirty="0">
                <a:solidFill>
                  <a:srgbClr val="D4D4D4"/>
                </a:solidFill>
                <a:effectLst/>
                <a:latin typeface="Consolas,  Courier New"/>
              </a:rPr>
              <a:t>( xxx );</a:t>
            </a:r>
          </a:p>
          <a:p>
            <a:br>
              <a:rPr lang="en-US" altLang="zh-CN" sz="1200" b="0" dirty="0">
                <a:solidFill>
                  <a:srgbClr val="D4D4D4"/>
                </a:solidFill>
                <a:effectLst/>
                <a:latin typeface="Consolas,  Courier New"/>
              </a:rPr>
            </a:br>
            <a:r>
              <a:rPr lang="en-US" altLang="zh-CN" sz="1200" b="0" dirty="0">
                <a:solidFill>
                  <a:srgbClr val="6A9955"/>
                </a:solidFill>
                <a:effectLst/>
                <a:latin typeface="Consolas,  Courier New"/>
              </a:rPr>
              <a:t>    // </a:t>
            </a:r>
            <a:r>
              <a:rPr lang="zh-CN" altLang="en-US" sz="1200" b="0" dirty="0">
                <a:solidFill>
                  <a:srgbClr val="6A9955"/>
                </a:solidFill>
                <a:effectLst/>
                <a:latin typeface="Consolas,  Courier New"/>
              </a:rPr>
              <a:t>启用顶点属性数组</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glEnableVertexAttribArray</a:t>
            </a:r>
            <a:r>
              <a:rPr lang="en-US" altLang="zh-CN" sz="1200" b="0" dirty="0">
                <a:solidFill>
                  <a:srgbClr val="D4D4D4"/>
                </a:solidFill>
                <a:effectLst/>
                <a:latin typeface="Consolas,  Courier New"/>
              </a:rPr>
              <a:t>( xxx );</a:t>
            </a:r>
          </a:p>
          <a:p>
            <a:r>
              <a:rPr lang="en-US" altLang="zh-CN" sz="1200" b="0" dirty="0">
                <a:solidFill>
                  <a:srgbClr val="6A9955"/>
                </a:solidFill>
                <a:effectLst/>
                <a:latin typeface="Consolas,  Courier New"/>
              </a:rPr>
              <a:t>    // </a:t>
            </a:r>
            <a:r>
              <a:rPr lang="zh-CN" altLang="en-US" sz="1200" b="0" dirty="0">
                <a:solidFill>
                  <a:srgbClr val="6A9955"/>
                </a:solidFill>
                <a:effectLst/>
                <a:latin typeface="Consolas,  Courier New"/>
              </a:rPr>
              <a:t>关联到顶点属性数组 </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glVertexAttribPointer</a:t>
            </a:r>
            <a:r>
              <a:rPr lang="en-US" altLang="zh-CN" sz="1200" b="0" dirty="0">
                <a:solidFill>
                  <a:srgbClr val="D4D4D4"/>
                </a:solidFill>
                <a:effectLst/>
                <a:latin typeface="Consolas,  Courier New"/>
              </a:rPr>
              <a:t>(xxx );</a:t>
            </a:r>
          </a:p>
          <a:p>
            <a:br>
              <a:rPr lang="en-US" altLang="zh-CN" sz="1200" b="0" dirty="0">
                <a:solidFill>
                  <a:srgbClr val="D4D4D4"/>
                </a:solidFill>
                <a:effectLst/>
                <a:latin typeface="Consolas,  Courier New"/>
              </a:rPr>
            </a:br>
            <a:r>
              <a:rPr lang="en-US" altLang="zh-CN" sz="1200" b="0" dirty="0">
                <a:solidFill>
                  <a:srgbClr val="D4D4D4"/>
                </a:solidFill>
                <a:effectLst/>
                <a:latin typeface="Consolas,  Courier New"/>
              </a:rPr>
              <a:t>    ...</a:t>
            </a:r>
          </a:p>
          <a:p>
            <a:r>
              <a:rPr lang="en-US" altLang="zh-CN" sz="1200" b="0" dirty="0">
                <a:solidFill>
                  <a:srgbClr val="6A9955"/>
                </a:solidFill>
                <a:effectLst/>
                <a:latin typeface="Consolas,  Courier New"/>
              </a:rPr>
              <a:t>    // </a:t>
            </a:r>
            <a:r>
              <a:rPr lang="zh-CN" altLang="en-US" sz="1200" b="0" dirty="0">
                <a:solidFill>
                  <a:srgbClr val="6A9955"/>
                </a:solidFill>
                <a:effectLst/>
                <a:latin typeface="Consolas,  Courier New"/>
              </a:rPr>
              <a:t>绘制</a:t>
            </a:r>
            <a:endParaRPr lang="zh-CN" altLang="en-US" sz="1200" b="0" dirty="0">
              <a:solidFill>
                <a:srgbClr val="D4D4D4"/>
              </a:solidFill>
              <a:effectLst/>
              <a:latin typeface="Consolas,  Courier New"/>
            </a:endParaRPr>
          </a:p>
          <a:p>
            <a:r>
              <a:rPr lang="zh-CN" altLang="en-US" sz="1200" b="0" dirty="0">
                <a:solidFill>
                  <a:srgbClr val="D4D4D4"/>
                </a:solidFill>
                <a:effectLst/>
                <a:latin typeface="Consolas,  Courier New"/>
              </a:rPr>
              <a:t>    </a:t>
            </a:r>
            <a:r>
              <a:rPr lang="en-US" altLang="zh-CN" sz="1200" b="0" dirty="0" err="1">
                <a:solidFill>
                  <a:srgbClr val="D4D4D4"/>
                </a:solidFill>
                <a:effectLst/>
                <a:latin typeface="Consolas,  Courier New"/>
              </a:rPr>
              <a:t>glDrawArrays</a:t>
            </a:r>
            <a:r>
              <a:rPr lang="en-US" altLang="zh-CN" sz="1200" b="0" dirty="0">
                <a:solidFill>
                  <a:srgbClr val="D4D4D4"/>
                </a:solidFill>
                <a:effectLst/>
                <a:latin typeface="Consolas,  Courier New"/>
              </a:rPr>
              <a:t>(GL_TRIANGLES, </a:t>
            </a:r>
            <a:r>
              <a:rPr lang="en-US" altLang="zh-CN" sz="1200" b="0" dirty="0">
                <a:solidFill>
                  <a:srgbClr val="B5CEA8"/>
                </a:solidFill>
                <a:effectLst/>
                <a:latin typeface="Consolas,  Courier New"/>
              </a:rPr>
              <a:t>0</a:t>
            </a:r>
            <a:r>
              <a:rPr lang="en-US" altLang="zh-CN" sz="1200" b="0" dirty="0">
                <a:solidFill>
                  <a:srgbClr val="D4D4D4"/>
                </a:solidFill>
                <a:effectLst/>
                <a:latin typeface="Consolas,  Courier New"/>
              </a:rPr>
              <a:t>, TRIANGLE_NUM_POINTS);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en-US" altLang="zh-CN" dirty="0"/>
              <a:t>OpenGL</a:t>
            </a:r>
            <a:r>
              <a:rPr lang="zh-CN" altLang="en-US" dirty="0"/>
              <a:t>状态机</a:t>
            </a:r>
          </a:p>
        </p:txBody>
      </p:sp>
      <p:sp>
        <p:nvSpPr>
          <p:cNvPr id="18" name="内容占位符 1"/>
          <p:cNvSpPr>
            <a:spLocks noGrp="1"/>
          </p:cNvSpPr>
          <p:nvPr>
            <p:ph idx="1"/>
          </p:nvPr>
        </p:nvSpPr>
        <p:spPr>
          <a:xfrm>
            <a:off x="838200" y="1473622"/>
            <a:ext cx="4914900" cy="4703341"/>
          </a:xfrm>
        </p:spPr>
        <p:txBody>
          <a:bodyPr/>
          <a:lstStyle/>
          <a:p>
            <a:pPr>
              <a:lnSpc>
                <a:spcPct val="120000"/>
              </a:lnSpc>
            </a:pPr>
            <a:r>
              <a:rPr lang="zh-CN" altLang="en-US" dirty="0">
                <a:latin typeface="Microsoft YaHei" panose="020B0503020204020204" pitchFamily="34" charset="-122"/>
                <a:ea typeface="Microsoft YaHei" panose="020B0503020204020204" pitchFamily="34" charset="-122"/>
              </a:rPr>
              <a:t>以我们当前的代码为例，右边展示的是我们绘制三角形的大体流程</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我们创建</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开始，直到我们调用</a:t>
            </a:r>
            <a:r>
              <a:rPr lang="en-US" altLang="zh-CN" dirty="0" err="1">
                <a:latin typeface="Microsoft YaHei" panose="020B0503020204020204" pitchFamily="34" charset="-122"/>
                <a:ea typeface="Microsoft YaHei" panose="020B0503020204020204" pitchFamily="34" charset="-122"/>
              </a:rPr>
              <a:t>glDrawArray</a:t>
            </a:r>
            <a:r>
              <a:rPr lang="zh-CN" altLang="en-US" dirty="0">
                <a:latin typeface="Microsoft YaHei" panose="020B0503020204020204" pitchFamily="34" charset="-122"/>
                <a:ea typeface="Microsoft YaHei" panose="020B0503020204020204" pitchFamily="34" charset="-122"/>
              </a:rPr>
              <a:t>进行绘制，中间都是这个三角形相关的数据处理和传递</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如果这时我们想绘制新的物体，这意味着我们要改变</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解除当前与三角形相关的状态，进入新的状态</a:t>
            </a:r>
            <a:endParaRPr lang="en-US" altLang="zh-CN"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6340048" y="1129576"/>
            <a:ext cx="1645503" cy="584775"/>
          </a:xfrm>
          <a:prstGeom prst="rect">
            <a:avLst/>
          </a:prstGeom>
          <a:noFill/>
          <a:ln>
            <a:noFill/>
          </a:ln>
        </p:spPr>
        <p:txBody>
          <a:bodyPr wrap="square" rtlCol="0">
            <a:spAutoFit/>
          </a:body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为了绘制物体</a:t>
            </a:r>
            <a:r>
              <a:rPr lang="en-US" altLang="zh-CN" sz="1600" dirty="0">
                <a:solidFill>
                  <a:schemeClr val="bg1"/>
                </a:solidFill>
                <a:latin typeface="Microsoft YaHei" panose="020B0503020204020204" pitchFamily="34" charset="-122"/>
                <a:ea typeface="Microsoft YaHei" panose="020B0503020204020204" pitchFamily="34" charset="-122"/>
              </a:rPr>
              <a:t>A</a:t>
            </a:r>
            <a:r>
              <a:rPr lang="zh-CN" altLang="en-US" sz="1600" dirty="0">
                <a:solidFill>
                  <a:schemeClr val="bg1"/>
                </a:solidFill>
                <a:latin typeface="Microsoft YaHei" panose="020B0503020204020204" pitchFamily="34" charset="-122"/>
                <a:ea typeface="Microsoft YaHei" panose="020B0503020204020204" pitchFamily="34" charset="-122"/>
              </a:rPr>
              <a:t>的创建的对象</a:t>
            </a:r>
          </a:p>
        </p:txBody>
      </p:sp>
      <p:cxnSp>
        <p:nvCxnSpPr>
          <p:cNvPr id="5" name="直接箭头连接符 4"/>
          <p:cNvCxnSpPr>
            <a:endCxn id="20" idx="0"/>
          </p:cNvCxnSpPr>
          <p:nvPr/>
        </p:nvCxnSpPr>
        <p:spPr>
          <a:xfrm>
            <a:off x="7162799" y="1904745"/>
            <a:ext cx="1" cy="76307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200764" y="308005"/>
            <a:ext cx="1924070" cy="400110"/>
          </a:xfrm>
          <a:prstGeom prst="rect">
            <a:avLst/>
          </a:prstGeom>
          <a:noFill/>
          <a:ln>
            <a:noFill/>
          </a:ln>
        </p:spPr>
        <p:txBody>
          <a:bodyPr wrap="square" rtlCol="0">
            <a:spAutoFit/>
          </a:bodyPr>
          <a:lstStyle/>
          <a:p>
            <a:pPr algn="ctr"/>
            <a:r>
              <a:rPr lang="zh-CN" altLang="en-US" sz="2000" dirty="0">
                <a:solidFill>
                  <a:schemeClr val="bg1"/>
                </a:solidFill>
                <a:latin typeface="Microsoft YaHei" panose="020B0503020204020204" pitchFamily="34" charset="-122"/>
                <a:ea typeface="Microsoft YaHei" panose="020B0503020204020204" pitchFamily="34" charset="-122"/>
              </a:rPr>
              <a:t>初始化</a:t>
            </a:r>
          </a:p>
        </p:txBody>
      </p:sp>
      <p:sp>
        <p:nvSpPr>
          <p:cNvPr id="13" name="矩形 12"/>
          <p:cNvSpPr/>
          <p:nvPr/>
        </p:nvSpPr>
        <p:spPr>
          <a:xfrm>
            <a:off x="6369934" y="939182"/>
            <a:ext cx="1585732" cy="96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340048" y="2858215"/>
            <a:ext cx="1645503" cy="584775"/>
          </a:xfrm>
          <a:prstGeom prst="rect">
            <a:avLst/>
          </a:prstGeom>
          <a:noFill/>
          <a:ln>
            <a:noFill/>
          </a:ln>
        </p:spPr>
        <p:txBody>
          <a:bodyPr wrap="square" rtlCol="0">
            <a:spAutoFit/>
          </a:body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为了绘制物体</a:t>
            </a:r>
            <a:r>
              <a:rPr lang="en-US" altLang="zh-CN" sz="1600" dirty="0">
                <a:solidFill>
                  <a:schemeClr val="bg1"/>
                </a:solidFill>
                <a:latin typeface="Microsoft YaHei" panose="020B0503020204020204" pitchFamily="34" charset="-122"/>
                <a:ea typeface="Microsoft YaHei" panose="020B0503020204020204" pitchFamily="34" charset="-122"/>
              </a:rPr>
              <a:t>B</a:t>
            </a:r>
            <a:r>
              <a:rPr lang="zh-CN" altLang="en-US" sz="1600" dirty="0">
                <a:solidFill>
                  <a:schemeClr val="bg1"/>
                </a:solidFill>
                <a:latin typeface="Microsoft YaHei" panose="020B0503020204020204" pitchFamily="34" charset="-122"/>
                <a:ea typeface="Microsoft YaHei" panose="020B0503020204020204" pitchFamily="34" charset="-122"/>
              </a:rPr>
              <a:t>的创建的对象</a:t>
            </a:r>
          </a:p>
        </p:txBody>
      </p:sp>
      <p:sp>
        <p:nvSpPr>
          <p:cNvPr id="20" name="矩形 19"/>
          <p:cNvSpPr/>
          <p:nvPr/>
        </p:nvSpPr>
        <p:spPr>
          <a:xfrm>
            <a:off x="6369934" y="2667821"/>
            <a:ext cx="1585732" cy="96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endCxn id="24" idx="0"/>
          </p:cNvCxnSpPr>
          <p:nvPr/>
        </p:nvCxnSpPr>
        <p:spPr>
          <a:xfrm>
            <a:off x="7162800" y="3657981"/>
            <a:ext cx="0" cy="73254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340048" y="4580923"/>
            <a:ext cx="1645503" cy="584775"/>
          </a:xfrm>
          <a:prstGeom prst="rect">
            <a:avLst/>
          </a:prstGeom>
          <a:noFill/>
          <a:ln>
            <a:noFill/>
          </a:ln>
        </p:spPr>
        <p:txBody>
          <a:bodyPr wrap="square" rtlCol="0">
            <a:spAutoFit/>
          </a:body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为了绘制物体</a:t>
            </a:r>
            <a:r>
              <a:rPr lang="en-US" altLang="zh-CN" sz="1600" dirty="0">
                <a:solidFill>
                  <a:schemeClr val="bg1"/>
                </a:solidFill>
                <a:latin typeface="Microsoft YaHei" panose="020B0503020204020204" pitchFamily="34" charset="-122"/>
                <a:ea typeface="Microsoft YaHei" panose="020B0503020204020204" pitchFamily="34" charset="-122"/>
              </a:rPr>
              <a:t>C</a:t>
            </a:r>
            <a:r>
              <a:rPr lang="zh-CN" altLang="en-US" sz="1600" dirty="0">
                <a:solidFill>
                  <a:schemeClr val="bg1"/>
                </a:solidFill>
                <a:latin typeface="Microsoft YaHei" panose="020B0503020204020204" pitchFamily="34" charset="-122"/>
                <a:ea typeface="Microsoft YaHei" panose="020B0503020204020204" pitchFamily="34" charset="-122"/>
              </a:rPr>
              <a:t>的创建的对象</a:t>
            </a:r>
          </a:p>
        </p:txBody>
      </p:sp>
      <p:sp>
        <p:nvSpPr>
          <p:cNvPr id="24" name="矩形 23"/>
          <p:cNvSpPr/>
          <p:nvPr/>
        </p:nvSpPr>
        <p:spPr>
          <a:xfrm>
            <a:off x="6369934" y="4390529"/>
            <a:ext cx="1585732" cy="96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p:nvPr/>
        </p:nvCxnSpPr>
        <p:spPr>
          <a:xfrm>
            <a:off x="7162800" y="5356092"/>
            <a:ext cx="0" cy="73254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340052" y="6077180"/>
            <a:ext cx="1645494" cy="338554"/>
          </a:xfrm>
          <a:prstGeom prst="rect">
            <a:avLst/>
          </a:prstGeom>
          <a:noFill/>
          <a:ln>
            <a:noFill/>
          </a:ln>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44" name="文本框 43"/>
          <p:cNvSpPr txBox="1"/>
          <p:nvPr/>
        </p:nvSpPr>
        <p:spPr>
          <a:xfrm>
            <a:off x="9196378" y="1129576"/>
            <a:ext cx="1645503" cy="584775"/>
          </a:xfrm>
          <a:prstGeom prst="rect">
            <a:avLst/>
          </a:prstGeom>
          <a:noFill/>
          <a:ln>
            <a:noFill/>
          </a:ln>
        </p:spPr>
        <p:txBody>
          <a:bodyPr wrap="square" rtlCol="0">
            <a:spAutoFit/>
          </a:body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重新绑定物体</a:t>
            </a:r>
            <a:r>
              <a:rPr lang="en-US" altLang="zh-CN" sz="1600" dirty="0">
                <a:solidFill>
                  <a:schemeClr val="bg1"/>
                </a:solidFill>
                <a:latin typeface="Microsoft YaHei" panose="020B0503020204020204" pitchFamily="34" charset="-122"/>
                <a:ea typeface="Microsoft YaHei" panose="020B0503020204020204" pitchFamily="34" charset="-122"/>
              </a:rPr>
              <a:t>A</a:t>
            </a:r>
            <a:r>
              <a:rPr lang="zh-CN" altLang="en-US" sz="1600" dirty="0">
                <a:solidFill>
                  <a:schemeClr val="bg1"/>
                </a:solidFill>
                <a:latin typeface="Microsoft YaHei" panose="020B0503020204020204" pitchFamily="34" charset="-122"/>
                <a:ea typeface="Microsoft YaHei" panose="020B0503020204020204" pitchFamily="34" charset="-122"/>
              </a:rPr>
              <a:t>的对象</a:t>
            </a:r>
          </a:p>
        </p:txBody>
      </p:sp>
      <p:cxnSp>
        <p:nvCxnSpPr>
          <p:cNvPr id="45" name="直接箭头连接符 44"/>
          <p:cNvCxnSpPr>
            <a:endCxn id="50" idx="0"/>
          </p:cNvCxnSpPr>
          <p:nvPr/>
        </p:nvCxnSpPr>
        <p:spPr>
          <a:xfrm>
            <a:off x="10019129" y="1904745"/>
            <a:ext cx="1" cy="76307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9057094" y="308005"/>
            <a:ext cx="1924070" cy="400110"/>
          </a:xfrm>
          <a:prstGeom prst="rect">
            <a:avLst/>
          </a:prstGeom>
          <a:noFill/>
          <a:ln>
            <a:noFill/>
          </a:ln>
        </p:spPr>
        <p:txBody>
          <a:bodyPr wrap="square" rtlCol="0">
            <a:spAutoFit/>
          </a:bodyPr>
          <a:lstStyle/>
          <a:p>
            <a:pPr algn="ctr"/>
            <a:r>
              <a:rPr lang="zh-CN" altLang="en-US" sz="2000" dirty="0">
                <a:solidFill>
                  <a:schemeClr val="bg1"/>
                </a:solidFill>
                <a:latin typeface="Microsoft YaHei" panose="020B0503020204020204" pitchFamily="34" charset="-122"/>
                <a:ea typeface="Microsoft YaHei" panose="020B0503020204020204" pitchFamily="34" charset="-122"/>
              </a:rPr>
              <a:t>开始绘制</a:t>
            </a:r>
          </a:p>
        </p:txBody>
      </p:sp>
      <p:sp>
        <p:nvSpPr>
          <p:cNvPr id="47" name="文本框 46"/>
          <p:cNvSpPr txBox="1"/>
          <p:nvPr/>
        </p:nvSpPr>
        <p:spPr>
          <a:xfrm>
            <a:off x="9867296" y="2108345"/>
            <a:ext cx="1924070" cy="338554"/>
          </a:xfrm>
          <a:prstGeom prst="rect">
            <a:avLst/>
          </a:prstGeom>
          <a:noFill/>
          <a:ln>
            <a:noFill/>
          </a:ln>
        </p:spPr>
        <p:txBody>
          <a:bodyPr wrap="square" rtlCol="0">
            <a:spAutoFit/>
          </a:bodyPr>
          <a:lstStyle/>
          <a:p>
            <a:pPr algn="ctr"/>
            <a:r>
              <a:rPr lang="en-US" altLang="zh-CN" sz="1600" dirty="0" err="1">
                <a:solidFill>
                  <a:schemeClr val="bg1"/>
                </a:solidFill>
                <a:latin typeface="Microsoft YaHei" panose="020B0503020204020204" pitchFamily="34" charset="-122"/>
                <a:ea typeface="Microsoft YaHei" panose="020B0503020204020204" pitchFamily="34" charset="-122"/>
              </a:rPr>
              <a:t>glDrawArrays</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48" name="矩形 47"/>
          <p:cNvSpPr/>
          <p:nvPr/>
        </p:nvSpPr>
        <p:spPr>
          <a:xfrm>
            <a:off x="9226264" y="939182"/>
            <a:ext cx="1585732" cy="96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9196378" y="2858215"/>
            <a:ext cx="1645503" cy="584775"/>
          </a:xfrm>
          <a:prstGeom prst="rect">
            <a:avLst/>
          </a:prstGeom>
          <a:noFill/>
          <a:ln>
            <a:noFill/>
          </a:ln>
        </p:spPr>
        <p:txBody>
          <a:bodyPr wrap="square" rtlCol="0">
            <a:spAutoFit/>
          </a:body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重新绑定物体</a:t>
            </a:r>
            <a:r>
              <a:rPr lang="en-US" altLang="zh-CN" sz="1600" dirty="0">
                <a:solidFill>
                  <a:schemeClr val="bg1"/>
                </a:solidFill>
                <a:latin typeface="Microsoft YaHei" panose="020B0503020204020204" pitchFamily="34" charset="-122"/>
                <a:ea typeface="Microsoft YaHei" panose="020B0503020204020204" pitchFamily="34" charset="-122"/>
              </a:rPr>
              <a:t>B</a:t>
            </a:r>
            <a:r>
              <a:rPr lang="zh-CN" altLang="en-US" sz="1600" dirty="0">
                <a:solidFill>
                  <a:schemeClr val="bg1"/>
                </a:solidFill>
                <a:latin typeface="Microsoft YaHei" panose="020B0503020204020204" pitchFamily="34" charset="-122"/>
                <a:ea typeface="Microsoft YaHei" panose="020B0503020204020204" pitchFamily="34" charset="-122"/>
              </a:rPr>
              <a:t>的对象</a:t>
            </a:r>
          </a:p>
        </p:txBody>
      </p:sp>
      <p:sp>
        <p:nvSpPr>
          <p:cNvPr id="50" name="矩形 49"/>
          <p:cNvSpPr/>
          <p:nvPr/>
        </p:nvSpPr>
        <p:spPr>
          <a:xfrm>
            <a:off x="9226264" y="2667821"/>
            <a:ext cx="1585732" cy="96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endCxn id="53" idx="0"/>
          </p:cNvCxnSpPr>
          <p:nvPr/>
        </p:nvCxnSpPr>
        <p:spPr>
          <a:xfrm>
            <a:off x="10019130" y="3657981"/>
            <a:ext cx="0" cy="73254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9196378" y="4580923"/>
            <a:ext cx="1645503" cy="584775"/>
          </a:xfrm>
          <a:prstGeom prst="rect">
            <a:avLst/>
          </a:prstGeom>
          <a:noFill/>
          <a:ln>
            <a:noFill/>
          </a:ln>
        </p:spPr>
        <p:txBody>
          <a:bodyPr wrap="square" rtlCol="0">
            <a:spAutoFit/>
          </a:body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重新绑定物体</a:t>
            </a:r>
            <a:r>
              <a:rPr lang="en-US" altLang="zh-CN" sz="1600" dirty="0">
                <a:solidFill>
                  <a:schemeClr val="bg1"/>
                </a:solidFill>
                <a:latin typeface="Microsoft YaHei" panose="020B0503020204020204" pitchFamily="34" charset="-122"/>
                <a:ea typeface="Microsoft YaHei" panose="020B0503020204020204" pitchFamily="34" charset="-122"/>
              </a:rPr>
              <a:t>C</a:t>
            </a:r>
            <a:r>
              <a:rPr lang="zh-CN" altLang="en-US" sz="1600" dirty="0">
                <a:solidFill>
                  <a:schemeClr val="bg1"/>
                </a:solidFill>
                <a:latin typeface="Microsoft YaHei" panose="020B0503020204020204" pitchFamily="34" charset="-122"/>
                <a:ea typeface="Microsoft YaHei" panose="020B0503020204020204" pitchFamily="34" charset="-122"/>
              </a:rPr>
              <a:t>的对象</a:t>
            </a:r>
          </a:p>
        </p:txBody>
      </p:sp>
      <p:sp>
        <p:nvSpPr>
          <p:cNvPr id="53" name="矩形 52"/>
          <p:cNvSpPr/>
          <p:nvPr/>
        </p:nvSpPr>
        <p:spPr>
          <a:xfrm>
            <a:off x="9226264" y="4390529"/>
            <a:ext cx="1585732" cy="96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a:off x="10019130" y="5356092"/>
            <a:ext cx="0" cy="73254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9867296" y="3809823"/>
            <a:ext cx="1924070" cy="338554"/>
          </a:xfrm>
          <a:prstGeom prst="rect">
            <a:avLst/>
          </a:prstGeom>
          <a:noFill/>
          <a:ln>
            <a:noFill/>
          </a:ln>
        </p:spPr>
        <p:txBody>
          <a:bodyPr wrap="square" rtlCol="0">
            <a:spAutoFit/>
          </a:bodyPr>
          <a:lstStyle/>
          <a:p>
            <a:pPr algn="ctr"/>
            <a:r>
              <a:rPr lang="en-US" altLang="zh-CN" sz="1600" dirty="0" err="1">
                <a:solidFill>
                  <a:schemeClr val="bg1"/>
                </a:solidFill>
                <a:latin typeface="Microsoft YaHei" panose="020B0503020204020204" pitchFamily="34" charset="-122"/>
                <a:ea typeface="Microsoft YaHei" panose="020B0503020204020204" pitchFamily="34" charset="-122"/>
              </a:rPr>
              <a:t>glDrawArrays</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56" name="文本框 55"/>
          <p:cNvSpPr txBox="1"/>
          <p:nvPr/>
        </p:nvSpPr>
        <p:spPr>
          <a:xfrm>
            <a:off x="9867296" y="5534451"/>
            <a:ext cx="1924070" cy="338554"/>
          </a:xfrm>
          <a:prstGeom prst="rect">
            <a:avLst/>
          </a:prstGeom>
          <a:noFill/>
          <a:ln>
            <a:noFill/>
          </a:ln>
        </p:spPr>
        <p:txBody>
          <a:bodyPr wrap="square" rtlCol="0">
            <a:spAutoFit/>
          </a:bodyPr>
          <a:lstStyle/>
          <a:p>
            <a:pPr algn="ctr"/>
            <a:r>
              <a:rPr lang="en-US" altLang="zh-CN" sz="1600" dirty="0" err="1">
                <a:solidFill>
                  <a:schemeClr val="bg1"/>
                </a:solidFill>
                <a:latin typeface="Microsoft YaHei" panose="020B0503020204020204" pitchFamily="34" charset="-122"/>
                <a:ea typeface="Microsoft YaHei" panose="020B0503020204020204" pitchFamily="34" charset="-122"/>
              </a:rPr>
              <a:t>glDrawArrays</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57" name="文本框 56"/>
          <p:cNvSpPr txBox="1"/>
          <p:nvPr/>
        </p:nvSpPr>
        <p:spPr>
          <a:xfrm>
            <a:off x="9196382" y="6077180"/>
            <a:ext cx="1645494" cy="338554"/>
          </a:xfrm>
          <a:prstGeom prst="rect">
            <a:avLst/>
          </a:prstGeom>
          <a:noFill/>
          <a:ln>
            <a:noFill/>
          </a:ln>
        </p:spPr>
        <p:txBody>
          <a:bodyPr wrap="square" rtlCol="0">
            <a:spAutoFit/>
          </a:bodyPr>
          <a:lstStyle/>
          <a:p>
            <a:pPr algn="ctr"/>
            <a:r>
              <a:rPr lang="en-US" altLang="zh-CN" sz="1600" dirty="0">
                <a:solidFill>
                  <a:schemeClr val="bg1"/>
                </a:solidFill>
                <a:latin typeface="Microsoft YaHei" panose="020B0503020204020204" pitchFamily="34" charset="-122"/>
                <a:ea typeface="Microsoft YaHei" panose="020B0503020204020204" pitchFamily="34" charset="-122"/>
              </a:rPr>
              <a:t>…</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再绘制一个正方形</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zh-CN" altLang="en-US" dirty="0">
                <a:latin typeface="Microsoft YaHei" panose="020B0503020204020204" pitchFamily="34" charset="-122"/>
                <a:ea typeface="Microsoft YaHei" panose="020B0503020204020204" pitchFamily="34" charset="-122"/>
              </a:rPr>
              <a:t>全局</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每个物体我们都创建一个顶点数组对象</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进行管理，所以我们要修改一下代码，声明两个</a:t>
            </a:r>
            <a:r>
              <a:rPr lang="en-US" altLang="zh-CN" dirty="0" err="1">
                <a:latin typeface="Microsoft YaHei" panose="020B0503020204020204" pitchFamily="34" charset="-122"/>
                <a:ea typeface="Microsoft YaHei" panose="020B0503020204020204" pitchFamily="34" charset="-122"/>
              </a:rPr>
              <a:t>vao</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定义正方形的顶点坐标数组与颜色数组</a:t>
            </a:r>
            <a:endParaRPr lang="en-US" altLang="zh-CN" dirty="0">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3"/>
          <a:stretch>
            <a:fillRect/>
          </a:stretch>
        </p:blipFill>
        <p:spPr>
          <a:xfrm>
            <a:off x="5913032" y="132346"/>
            <a:ext cx="6098989" cy="659330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再绘制一个正方形</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a:latin typeface="Microsoft YaHei" panose="020B0503020204020204" pitchFamily="34" charset="-122"/>
                <a:ea typeface="Microsoft YaHei" panose="020B0503020204020204" pitchFamily="34" charset="-122"/>
              </a:rPr>
              <a:t>稍微修改</a:t>
            </a:r>
            <a:r>
              <a:rPr lang="zh-CN" altLang="en-US" dirty="0">
                <a:latin typeface="Microsoft YaHei" panose="020B0503020204020204" pitchFamily="34" charset="-122"/>
                <a:ea typeface="Microsoft YaHei" panose="020B0503020204020204" pitchFamily="34" charset="-122"/>
              </a:rPr>
              <a:t>一下我们之前写的传递三角形数据的代码，注意</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这里是数组，我们使用</a:t>
            </a:r>
            <a:r>
              <a:rPr lang="en-US" altLang="zh-CN" dirty="0" err="1">
                <a:latin typeface="Microsoft YaHei" panose="020B0503020204020204" pitchFamily="34" charset="-122"/>
                <a:ea typeface="Microsoft YaHei" panose="020B0503020204020204" pitchFamily="34" charset="-122"/>
              </a:rPr>
              <a:t>vao</a:t>
            </a:r>
            <a:r>
              <a:rPr lang="en-US" altLang="zh-CN" dirty="0">
                <a:latin typeface="Microsoft YaHei" panose="020B0503020204020204" pitchFamily="34" charset="-122"/>
                <a:ea typeface="Microsoft YaHei" panose="020B0503020204020204" pitchFamily="34" charset="-122"/>
              </a:rPr>
              <a:t>[0]</a:t>
            </a:r>
            <a:r>
              <a:rPr lang="zh-CN" altLang="en-US" dirty="0">
                <a:latin typeface="Microsoft YaHei" panose="020B0503020204020204" pitchFamily="34" charset="-122"/>
                <a:ea typeface="Microsoft YaHei" panose="020B0503020204020204" pitchFamily="34" charset="-122"/>
              </a:rPr>
              <a:t>创建顶点数组对象</a:t>
            </a:r>
            <a:endParaRPr lang="en-US" altLang="zh-CN" dirty="0">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3"/>
          <a:stretch>
            <a:fillRect/>
          </a:stretch>
        </p:blipFill>
        <p:spPr>
          <a:xfrm>
            <a:off x="6018615" y="295529"/>
            <a:ext cx="5887823" cy="626694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再绘制一个正方形</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处理完三角形，我们再使用一样的流程流程给正方形的数据创建</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与</a:t>
            </a:r>
            <a:r>
              <a:rPr lang="en-US" altLang="zh-CN" dirty="0" err="1">
                <a:latin typeface="Microsoft YaHei" panose="020B0503020204020204" pitchFamily="34" charset="-122"/>
                <a:ea typeface="Microsoft YaHei" panose="020B0503020204020204" pitchFamily="34" charset="-122"/>
              </a:rPr>
              <a:t>vbo</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这里要注意的是，由于我们的程序还不需要用到多个着色器程序，所以我们目前只创建了一个着色器程序 </a:t>
            </a:r>
            <a:r>
              <a:rPr lang="en-US" altLang="zh-CN" b="1" dirty="0">
                <a:latin typeface="Microsoft YaHei" panose="020B0503020204020204" pitchFamily="34" charset="-122"/>
                <a:ea typeface="Microsoft YaHei" panose="020B0503020204020204" pitchFamily="34" charset="-122"/>
              </a:rPr>
              <a:t>program</a:t>
            </a:r>
            <a:r>
              <a:rPr lang="zh-CN" altLang="en-US" dirty="0">
                <a:latin typeface="Microsoft YaHei" panose="020B0503020204020204" pitchFamily="34" charset="-122"/>
                <a:ea typeface="Microsoft YaHei" panose="020B0503020204020204" pitchFamily="34" charset="-122"/>
              </a:rPr>
              <a:t>，两个</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共用该着色器程序</a:t>
            </a:r>
            <a:endParaRPr lang="en-US" altLang="zh-CN" dirty="0">
              <a:latin typeface="Microsoft YaHei" panose="020B0503020204020204" pitchFamily="34" charset="-122"/>
              <a:ea typeface="Microsoft YaHei" panose="020B0503020204020204" pitchFamily="34" charset="-122"/>
            </a:endParaRPr>
          </a:p>
        </p:txBody>
      </p:sp>
      <p:pic>
        <p:nvPicPr>
          <p:cNvPr id="11" name="图片 10"/>
          <p:cNvPicPr>
            <a:picLocks noChangeAspect="1"/>
          </p:cNvPicPr>
          <p:nvPr/>
        </p:nvPicPr>
        <p:blipFill>
          <a:blip r:embed="rId3"/>
          <a:stretch>
            <a:fillRect/>
          </a:stretch>
        </p:blipFill>
        <p:spPr>
          <a:xfrm>
            <a:off x="5926187" y="418553"/>
            <a:ext cx="6040590" cy="620583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再绘制一个正方形</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en-US" altLang="zh-CN" dirty="0">
                <a:latin typeface="Microsoft YaHei" panose="020B0503020204020204" pitchFamily="34" charset="-122"/>
                <a:ea typeface="Microsoft YaHei" panose="020B0503020204020204" pitchFamily="34" charset="-122"/>
              </a:rPr>
              <a:t>display()</a:t>
            </a:r>
          </a:p>
          <a:p>
            <a:pPr>
              <a:lnSpc>
                <a:spcPct val="120000"/>
              </a:lnSpc>
            </a:pPr>
            <a:r>
              <a:rPr lang="zh-CN" altLang="en-US" dirty="0">
                <a:latin typeface="Microsoft YaHei" panose="020B0503020204020204" pitchFamily="34" charset="-122"/>
                <a:ea typeface="Microsoft YaHei" panose="020B0503020204020204" pitchFamily="34" charset="-122"/>
              </a:rPr>
              <a:t>前面的代码中，我们分别给三角形和正方形两个物体创建了一个</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来管理数据</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en-US" altLang="zh-CN" dirty="0">
                <a:latin typeface="Microsoft YaHei" panose="020B0503020204020204" pitchFamily="34" charset="-122"/>
                <a:ea typeface="Microsoft YaHei" panose="020B0503020204020204" pitchFamily="34" charset="-122"/>
              </a:rPr>
              <a:t>OpenGL</a:t>
            </a:r>
            <a:r>
              <a:rPr lang="zh-CN" altLang="en-US" dirty="0">
                <a:latin typeface="Microsoft YaHei" panose="020B0503020204020204" pitchFamily="34" charset="-122"/>
                <a:ea typeface="Microsoft YaHei" panose="020B0503020204020204" pitchFamily="34" charset="-122"/>
              </a:rPr>
              <a:t>是一个状态机，它绘制渲染物体的时候是按照当前状态进行绘制的，所以当我们要绘制三角形的时候，</a:t>
            </a:r>
            <a:r>
              <a:rPr lang="zh-CN" altLang="en-US" b="1" dirty="0">
                <a:latin typeface="Microsoft YaHei" panose="020B0503020204020204" pitchFamily="34" charset="-122"/>
                <a:ea typeface="Microsoft YaHei" panose="020B0503020204020204" pitchFamily="34" charset="-122"/>
              </a:rPr>
              <a:t>要把状态设置到我们处理三角形时的状态</a:t>
            </a:r>
            <a:r>
              <a:rPr lang="zh-CN" altLang="en-US" dirty="0">
                <a:latin typeface="Microsoft YaHei" panose="020B0503020204020204" pitchFamily="34" charset="-122"/>
                <a:ea typeface="Microsoft YaHei" panose="020B0503020204020204" pitchFamily="34" charset="-122"/>
              </a:rPr>
              <a:t>，正方形同理</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使用</a:t>
            </a:r>
            <a:r>
              <a:rPr lang="en-US" altLang="zh-CN" dirty="0" err="1">
                <a:latin typeface="Microsoft YaHei" panose="020B0503020204020204" pitchFamily="34" charset="-122"/>
                <a:ea typeface="Microsoft YaHei" panose="020B0503020204020204" pitchFamily="34" charset="-122"/>
              </a:rPr>
              <a:t>glBindVertexArray</a:t>
            </a:r>
            <a:r>
              <a:rPr lang="zh-CN" altLang="en-US" dirty="0">
                <a:latin typeface="Microsoft YaHei" panose="020B0503020204020204" pitchFamily="34" charset="-122"/>
                <a:ea typeface="Microsoft YaHei" panose="020B0503020204020204" pitchFamily="34" charset="-122"/>
              </a:rPr>
              <a:t>再次绑定对应的</a:t>
            </a:r>
            <a:r>
              <a:rPr lang="en-US" altLang="zh-CN" dirty="0" err="1">
                <a:latin typeface="Microsoft YaHei" panose="020B0503020204020204" pitchFamily="34" charset="-122"/>
                <a:ea typeface="Microsoft YaHei" panose="020B0503020204020204" pitchFamily="34" charset="-122"/>
              </a:rPr>
              <a:t>vao</a:t>
            </a:r>
            <a:r>
              <a:rPr lang="zh-CN" altLang="en-US" dirty="0">
                <a:latin typeface="Microsoft YaHei" panose="020B0503020204020204" pitchFamily="34" charset="-122"/>
                <a:ea typeface="Microsoft YaHei" panose="020B0503020204020204" pitchFamily="34" charset="-122"/>
              </a:rPr>
              <a:t>即可切换到对应的状态</a:t>
            </a:r>
            <a:endParaRPr lang="en-US" altLang="zh-CN" dirty="0">
              <a:latin typeface="Microsoft YaHei" panose="020B0503020204020204" pitchFamily="34" charset="-122"/>
              <a:ea typeface="Microsoft YaHei" panose="020B0503020204020204" pitchFamily="34" charset="-122"/>
            </a:endParaRPr>
          </a:p>
        </p:txBody>
      </p:sp>
      <p:pic>
        <p:nvPicPr>
          <p:cNvPr id="8" name="图片 7"/>
          <p:cNvPicPr>
            <a:picLocks noChangeAspect="1"/>
          </p:cNvPicPr>
          <p:nvPr/>
        </p:nvPicPr>
        <p:blipFill>
          <a:blip r:embed="rId3"/>
          <a:stretch>
            <a:fillRect/>
          </a:stretch>
        </p:blipFill>
        <p:spPr>
          <a:xfrm>
            <a:off x="5878973" y="1614881"/>
            <a:ext cx="6167107" cy="329400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再绘制一个正方形</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zh-CN" altLang="en-US" dirty="0">
                <a:latin typeface="Microsoft YaHei" panose="020B0503020204020204" pitchFamily="34" charset="-122"/>
                <a:ea typeface="Microsoft YaHei" panose="020B0503020204020204" pitchFamily="34" charset="-122"/>
              </a:rPr>
              <a:t>再次编译程序，应该能看见这样的东西</a:t>
            </a:r>
            <a:endParaRPr lang="en-US" altLang="zh-CN"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469075" y="1679027"/>
            <a:ext cx="3306931" cy="349994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绘制复杂正方形</a:t>
            </a:r>
          </a:p>
        </p:txBody>
      </p:sp>
      <p:sp>
        <p:nvSpPr>
          <p:cNvPr id="3" name="文本占位符 2"/>
          <p:cNvSpPr>
            <a:spLocks noGrp="1"/>
          </p:cNvSpPr>
          <p:nvPr>
            <p:ph type="body" idx="1"/>
          </p:nvPr>
        </p:nvSpPr>
        <p:spPr/>
        <p:txBody>
          <a:bodyPr/>
          <a:lstStyle/>
          <a:p>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740738" y="2837946"/>
            <a:ext cx="2186102" cy="2320068"/>
          </a:xfrm>
          <a:prstGeom prst="rect">
            <a:avLst/>
          </a:prstGeom>
        </p:spPr>
      </p:pic>
      <p:pic>
        <p:nvPicPr>
          <p:cNvPr id="4" name="图片 3" descr="C:\Users\LEO\AppData\Local\Microsoft\Windows\INetCache\Content.Word\QQ截图20160823133732.png"/>
          <p:cNvPicPr/>
          <p:nvPr/>
        </p:nvPicPr>
        <p:blipFill>
          <a:blip r:embed="rId3">
            <a:extLst>
              <a:ext uri="{28A0092B-C50C-407E-A947-70E740481C1C}">
                <a14:useLocalDpi xmlns:a14="http://schemas.microsoft.com/office/drawing/2010/main" val="0"/>
              </a:ext>
            </a:extLst>
          </a:blip>
          <a:srcRect/>
          <a:stretch>
            <a:fillRect/>
          </a:stretch>
        </p:blipFill>
        <p:spPr bwMode="auto">
          <a:xfrm>
            <a:off x="9000917" y="2777483"/>
            <a:ext cx="2359233" cy="2470353"/>
          </a:xfrm>
          <a:prstGeom prst="rect">
            <a:avLst/>
          </a:prstGeom>
          <a:noFill/>
          <a:ln>
            <a:noFill/>
          </a:ln>
        </p:spPr>
      </p:pic>
      <p:sp>
        <p:nvSpPr>
          <p:cNvPr id="7" name="矩形 6">
            <a:hlinkClick r:id="rId4" action="ppaction://hlinksldjump"/>
          </p:cNvPr>
          <p:cNvSpPr/>
          <p:nvPr/>
        </p:nvSpPr>
        <p:spPr>
          <a:xfrm>
            <a:off x="844550" y="5391151"/>
            <a:ext cx="3016250"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点击跳转回课堂练习</a:t>
            </a:r>
            <a:r>
              <a:rPr lang="en-US" altLang="zh-CN" u="sng" dirty="0">
                <a:solidFill>
                  <a:schemeClr val="tx1"/>
                </a:solidFill>
              </a:rPr>
              <a:t>#1</a:t>
            </a:r>
            <a:endParaRPr lang="zh-CN" altLang="en-US" u="sn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sz="2000" dirty="0">
                <a:latin typeface="Microsoft YaHei" panose="020B0503020204020204" pitchFamily="34" charset="-122"/>
                <a:ea typeface="Microsoft YaHei" panose="020B0503020204020204" pitchFamily="34" charset="-122"/>
              </a:rPr>
              <a:t>从 </a:t>
            </a: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的几何图元中设置数据，用于构建形状。</a:t>
            </a:r>
          </a:p>
          <a:p>
            <a:pPr>
              <a:lnSpc>
                <a:spcPct val="120000"/>
              </a:lnSpc>
            </a:pPr>
            <a:r>
              <a:rPr lang="zh-CN" altLang="en-US" sz="2000" dirty="0">
                <a:latin typeface="Microsoft YaHei" panose="020B0503020204020204" pitchFamily="34" charset="-122"/>
                <a:ea typeface="Microsoft YaHei" panose="020B0503020204020204" pitchFamily="34" charset="-122"/>
              </a:rPr>
              <a:t>使用不同的着色器（</a:t>
            </a:r>
            <a:r>
              <a:rPr lang="en-US" altLang="zh-CN" sz="2000" dirty="0">
                <a:latin typeface="Microsoft YaHei" panose="020B0503020204020204" pitchFamily="34" charset="-122"/>
                <a:ea typeface="Microsoft YaHei" panose="020B0503020204020204" pitchFamily="34" charset="-122"/>
              </a:rPr>
              <a:t>shader</a:t>
            </a:r>
            <a:r>
              <a:rPr lang="zh-CN" altLang="en-US" sz="2000" dirty="0">
                <a:latin typeface="Microsoft YaHei" panose="020B0503020204020204" pitchFamily="34" charset="-122"/>
                <a:ea typeface="Microsoft YaHei" panose="020B0503020204020204" pitchFamily="34" charset="-122"/>
              </a:rPr>
              <a:t>）对输入的图元数据执行计算操作，判断它们的</a:t>
            </a:r>
            <a:r>
              <a:rPr lang="zh-CN" altLang="en-US" sz="2000" b="1" dirty="0">
                <a:latin typeface="Microsoft YaHei" panose="020B0503020204020204" pitchFamily="34" charset="-122"/>
                <a:ea typeface="Microsoft YaHei" panose="020B0503020204020204" pitchFamily="34" charset="-122"/>
              </a:rPr>
              <a:t>位置、颜色</a:t>
            </a:r>
            <a:r>
              <a:rPr lang="zh-CN" altLang="en-US" sz="2000" dirty="0">
                <a:latin typeface="Microsoft YaHei" panose="020B0503020204020204" pitchFamily="34" charset="-122"/>
                <a:ea typeface="Microsoft YaHei" panose="020B0503020204020204" pitchFamily="34" charset="-122"/>
              </a:rPr>
              <a:t>，以及其他渲染属性。</a:t>
            </a:r>
          </a:p>
          <a:p>
            <a:pPr>
              <a:lnSpc>
                <a:spcPct val="120000"/>
              </a:lnSpc>
            </a:pPr>
            <a:r>
              <a:rPr lang="zh-CN" altLang="en-US" sz="2000" dirty="0">
                <a:latin typeface="Microsoft YaHei" panose="020B0503020204020204" pitchFamily="34" charset="-122"/>
                <a:ea typeface="Microsoft YaHei" panose="020B0503020204020204" pitchFamily="34" charset="-122"/>
              </a:rPr>
              <a:t>将输入图元的数学描述转换为与屏幕位置对应的像素片元（</a:t>
            </a:r>
            <a:r>
              <a:rPr lang="en-US" altLang="zh-CN" sz="2000" dirty="0">
                <a:latin typeface="Microsoft YaHei" panose="020B0503020204020204" pitchFamily="34" charset="-122"/>
                <a:ea typeface="Microsoft YaHei" panose="020B0503020204020204" pitchFamily="34" charset="-122"/>
              </a:rPr>
              <a:t>fragment</a:t>
            </a:r>
            <a:r>
              <a:rPr lang="zh-CN" altLang="en-US" sz="2000" dirty="0">
                <a:latin typeface="Microsoft YaHei" panose="020B0503020204020204" pitchFamily="34" charset="-122"/>
                <a:ea typeface="Microsoft YaHei" panose="020B0503020204020204" pitchFamily="34" charset="-122"/>
              </a:rPr>
              <a:t>）。这一步也成为</a:t>
            </a:r>
            <a:r>
              <a:rPr lang="zh-CN" altLang="en-US" sz="2000" b="1" dirty="0">
                <a:latin typeface="Microsoft YaHei" panose="020B0503020204020204" pitchFamily="34" charset="-122"/>
                <a:ea typeface="Microsoft YaHei" panose="020B0503020204020204" pitchFamily="34" charset="-122"/>
              </a:rPr>
              <a:t>光栅化</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rasterization</a:t>
            </a:r>
            <a:r>
              <a:rPr lang="zh-CN" altLang="en-US" sz="2000" dirty="0">
                <a:latin typeface="Microsoft YaHei" panose="020B0503020204020204" pitchFamily="34" charset="-122"/>
                <a:ea typeface="Microsoft YaHei" panose="020B0503020204020204" pitchFamily="34" charset="-122"/>
              </a:rPr>
              <a:t>）。</a:t>
            </a:r>
          </a:p>
          <a:p>
            <a:pPr>
              <a:lnSpc>
                <a:spcPct val="120000"/>
              </a:lnSpc>
            </a:pPr>
            <a:r>
              <a:rPr lang="zh-CN" altLang="en-US" sz="2000" dirty="0">
                <a:latin typeface="Microsoft YaHei" panose="020B0503020204020204" pitchFamily="34" charset="-122"/>
                <a:ea typeface="Microsoft YaHei" panose="020B0503020204020204" pitchFamily="34" charset="-122"/>
              </a:rPr>
              <a:t>最后针对光栅化过程产生的每个片元，执行片元着色器（</a:t>
            </a:r>
            <a:r>
              <a:rPr lang="en-US" altLang="zh-CN" sz="2000" dirty="0">
                <a:latin typeface="Microsoft YaHei" panose="020B0503020204020204" pitchFamily="34" charset="-122"/>
                <a:ea typeface="Microsoft YaHei" panose="020B0503020204020204" pitchFamily="34" charset="-122"/>
              </a:rPr>
              <a:t>fragment shader</a:t>
            </a:r>
            <a:r>
              <a:rPr lang="zh-CN" altLang="en-US" sz="2000" dirty="0">
                <a:latin typeface="Microsoft YaHei" panose="020B0503020204020204" pitchFamily="34" charset="-122"/>
                <a:ea typeface="Microsoft YaHei" panose="020B0503020204020204" pitchFamily="34" charset="-122"/>
              </a:rPr>
              <a:t>），从而决定这个片元的最终颜色和位置。</a:t>
            </a:r>
          </a:p>
          <a:p>
            <a:pPr>
              <a:lnSpc>
                <a:spcPct val="120000"/>
              </a:lnSpc>
            </a:pPr>
            <a:r>
              <a:rPr lang="zh-CN" altLang="en-US" sz="2000" dirty="0">
                <a:latin typeface="Microsoft YaHei" panose="020B0503020204020204" pitchFamily="34" charset="-122"/>
                <a:ea typeface="Microsoft YaHei" panose="020B0503020204020204" pitchFamily="34" charset="-122"/>
              </a:rPr>
              <a:t>如果有必要，判断片元对应的对象是否可见，或者将片元的颜色与当前屏幕位置的颜色进行融合。</a:t>
            </a:r>
          </a:p>
        </p:txBody>
      </p:sp>
      <p:sp>
        <p:nvSpPr>
          <p:cNvPr id="3" name="标题 2"/>
          <p:cNvSpPr>
            <a:spLocks noGrp="1"/>
          </p:cNvSpPr>
          <p:nvPr>
            <p:ph type="title"/>
          </p:nvPr>
        </p:nvSpPr>
        <p:spPr/>
        <p:txBody>
          <a:bodyPr/>
          <a:lstStyle/>
          <a:p>
            <a:r>
              <a:rPr lang="en-US" altLang="zh-CN" dirty="0"/>
              <a:t>OpenGL</a:t>
            </a:r>
            <a:r>
              <a:rPr lang="zh-CN" altLang="en-US" dirty="0"/>
              <a:t>渲染图像的主要操作</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绘制复杂正方形</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zh-CN" altLang="en-US" dirty="0">
                <a:latin typeface="Microsoft YaHei" panose="020B0503020204020204" pitchFamily="34" charset="-122"/>
                <a:ea typeface="Microsoft YaHei" panose="020B0503020204020204" pitchFamily="34" charset="-122"/>
              </a:rPr>
              <a:t>目前我们的顶点坐标都是手动设置的，要想绘制更加复杂的形状，还是要使用程序生成顶点</a:t>
            </a:r>
            <a:endParaRPr lang="en-US" altLang="zh-CN" dirty="0">
              <a:latin typeface="Microsoft YaHei" panose="020B0503020204020204" pitchFamily="34" charset="-122"/>
              <a:ea typeface="Microsoft YaHei" panose="020B0503020204020204" pitchFamily="34" charset="-122"/>
            </a:endParaRPr>
          </a:p>
          <a:p>
            <a:pPr marL="0" indent="0">
              <a:lnSpc>
                <a:spcPct val="120000"/>
              </a:lnSpc>
              <a:buNone/>
            </a:pPr>
            <a:endParaRPr lang="en-US" altLang="zh-CN" dirty="0">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这里我们提供几个生成顶点的函数，加入到代码内（</a:t>
            </a:r>
            <a:r>
              <a:rPr lang="en-US" altLang="zh-CN" dirty="0">
                <a:latin typeface="Microsoft YaHei" panose="020B0503020204020204" pitchFamily="34" charset="-122"/>
                <a:ea typeface="Microsoft YaHei" panose="020B0503020204020204" pitchFamily="34" charset="-122"/>
              </a:rPr>
              <a:t>ppt</a:t>
            </a:r>
            <a:r>
              <a:rPr lang="zh-CN" altLang="en-US" dirty="0">
                <a:latin typeface="Microsoft YaHei" panose="020B0503020204020204" pitchFamily="34" charset="-122"/>
                <a:ea typeface="Microsoft YaHei" panose="020B0503020204020204" pitchFamily="34" charset="-122"/>
              </a:rPr>
              <a:t>内文本直接复制会出现字符问题，可以下载我们预先提供的实验</a:t>
            </a:r>
            <a:r>
              <a:rPr lang="en-US" altLang="zh-CN" dirty="0">
                <a:latin typeface="Microsoft YaHei" panose="020B0503020204020204" pitchFamily="34" charset="-122"/>
                <a:ea typeface="Microsoft YaHei" panose="020B0503020204020204" pitchFamily="34" charset="-122"/>
              </a:rPr>
              <a:t>1.2</a:t>
            </a:r>
            <a:r>
              <a:rPr lang="zh-CN" altLang="en-US" dirty="0">
                <a:latin typeface="Microsoft YaHei" panose="020B0503020204020204" pitchFamily="34" charset="-122"/>
                <a:ea typeface="Microsoft YaHei" panose="020B0503020204020204" pitchFamily="34" charset="-122"/>
              </a:rPr>
              <a:t>代码，再复制其中的这一部分代码）</a:t>
            </a:r>
            <a:endParaRPr lang="en-US" altLang="zh-CN" dirty="0">
              <a:latin typeface="Microsoft YaHei" panose="020B0503020204020204" pitchFamily="34" charset="-122"/>
              <a:ea typeface="Microsoft YaHei" panose="020B0503020204020204" pitchFamily="34" charset="-122"/>
            </a:endParaRPr>
          </a:p>
        </p:txBody>
      </p:sp>
      <p:sp>
        <p:nvSpPr>
          <p:cNvPr id="10" name="文本框 9"/>
          <p:cNvSpPr txBox="1"/>
          <p:nvPr/>
        </p:nvSpPr>
        <p:spPr>
          <a:xfrm>
            <a:off x="5753100" y="21590"/>
            <a:ext cx="6232974" cy="7109639"/>
          </a:xfrm>
          <a:prstGeom prst="rect">
            <a:avLst/>
          </a:prstGeom>
          <a:noFill/>
        </p:spPr>
        <p:txBody>
          <a:bodyPr wrap="square">
            <a:spAutoFit/>
          </a:bodyPr>
          <a:lstStyle/>
          <a:p>
            <a:r>
              <a:rPr lang="en-US" altLang="zh-CN" sz="800" b="0" dirty="0">
                <a:solidFill>
                  <a:srgbClr val="569CD6"/>
                </a:solidFill>
                <a:effectLst/>
                <a:latin typeface="Consolas" panose="020B0609020204030204" pitchFamily="49" charset="0"/>
              </a:rPr>
              <a:t>const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vec3</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WHITE</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1.0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1.0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1.0</a:t>
            </a:r>
            <a:r>
              <a:rPr lang="en-US" altLang="zh-CN" sz="800" b="0" dirty="0">
                <a:solidFill>
                  <a:srgbClr val="D4D4D4"/>
                </a:solidFill>
                <a:effectLst/>
                <a:latin typeface="Consolas" panose="020B0609020204030204" pitchFamily="49" charset="0"/>
              </a:rPr>
              <a:t>);</a:t>
            </a:r>
          </a:p>
          <a:p>
            <a:r>
              <a:rPr lang="en-US" altLang="zh-CN" sz="800" b="0" dirty="0">
                <a:solidFill>
                  <a:srgbClr val="569CD6"/>
                </a:solidFill>
                <a:effectLst/>
                <a:latin typeface="Consolas" panose="020B0609020204030204" pitchFamily="49" charset="0"/>
              </a:rPr>
              <a:t>const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vec3</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BLACK</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a:t>
            </a:r>
          </a:p>
          <a:p>
            <a:r>
              <a:rPr lang="en-US" altLang="zh-CN" sz="800" b="0" dirty="0">
                <a:solidFill>
                  <a:srgbClr val="569CD6"/>
                </a:solidFill>
                <a:effectLst/>
                <a:latin typeface="Consolas" panose="020B0609020204030204" pitchFamily="49" charset="0"/>
              </a:rPr>
              <a:t>const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vec3</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RED</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1.0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a:t>
            </a:r>
          </a:p>
          <a:p>
            <a:r>
              <a:rPr lang="en-US" altLang="zh-CN" sz="800" b="0" dirty="0">
                <a:solidFill>
                  <a:srgbClr val="569CD6"/>
                </a:solidFill>
                <a:effectLst/>
                <a:latin typeface="Consolas" panose="020B0609020204030204" pitchFamily="49" charset="0"/>
              </a:rPr>
              <a:t>const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vec3</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GREEN</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1.0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a:t>
            </a:r>
          </a:p>
          <a:p>
            <a:r>
              <a:rPr lang="en-US" altLang="zh-CN" sz="800" b="0" dirty="0">
                <a:solidFill>
                  <a:srgbClr val="569CD6"/>
                </a:solidFill>
                <a:effectLst/>
                <a:latin typeface="Consolas" panose="020B0609020204030204" pitchFamily="49" charset="0"/>
              </a:rPr>
              <a:t>const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vec3</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BLUE</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1.0</a:t>
            </a:r>
            <a:r>
              <a:rPr lang="en-US" altLang="zh-CN" sz="800" b="0" dirty="0">
                <a:solidFill>
                  <a:srgbClr val="D4D4D4"/>
                </a:solidFill>
                <a:effectLst/>
                <a:latin typeface="Consolas" panose="020B0609020204030204" pitchFamily="49" charset="0"/>
              </a:rPr>
              <a:t>);</a:t>
            </a:r>
            <a:br>
              <a:rPr lang="en-US" altLang="zh-CN" sz="800" b="0" dirty="0">
                <a:solidFill>
                  <a:srgbClr val="D4D4D4"/>
                </a:solidFill>
                <a:effectLst/>
                <a:latin typeface="Consolas" panose="020B0609020204030204" pitchFamily="49" charset="0"/>
              </a:rPr>
            </a:br>
            <a:r>
              <a:rPr lang="en-US" altLang="zh-CN" sz="800" b="0" dirty="0">
                <a:solidFill>
                  <a:srgbClr val="569CD6"/>
                </a:solidFill>
                <a:effectLst/>
                <a:latin typeface="Consolas" panose="020B0609020204030204" pitchFamily="49" charset="0"/>
              </a:rPr>
              <a:t>const</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TRIANGLE_NUM_POINTS</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3</a:t>
            </a:r>
            <a:r>
              <a:rPr lang="en-US" altLang="zh-CN" sz="800" b="0" dirty="0">
                <a:solidFill>
                  <a:srgbClr val="D4D4D4"/>
                </a:solidFill>
                <a:effectLst/>
                <a:latin typeface="Consolas" panose="020B0609020204030204" pitchFamily="49" charset="0"/>
              </a:rPr>
              <a:t>;</a:t>
            </a:r>
          </a:p>
          <a:p>
            <a:r>
              <a:rPr lang="en-US" altLang="zh-CN" sz="800" b="0" dirty="0">
                <a:solidFill>
                  <a:srgbClr val="569CD6"/>
                </a:solidFill>
                <a:effectLst/>
                <a:latin typeface="Consolas" panose="020B0609020204030204" pitchFamily="49" charset="0"/>
              </a:rPr>
              <a:t>const</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SQUARE_NUM</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6</a:t>
            </a:r>
            <a:r>
              <a:rPr lang="en-US" altLang="zh-CN" sz="800" b="0" dirty="0">
                <a:solidFill>
                  <a:srgbClr val="D4D4D4"/>
                </a:solidFill>
                <a:effectLst/>
                <a:latin typeface="Consolas" panose="020B0609020204030204" pitchFamily="49" charset="0"/>
              </a:rPr>
              <a:t>;</a:t>
            </a:r>
          </a:p>
          <a:p>
            <a:r>
              <a:rPr lang="en-US" altLang="zh-CN" sz="800" b="0" dirty="0">
                <a:solidFill>
                  <a:srgbClr val="569CD6"/>
                </a:solidFill>
                <a:effectLst/>
                <a:latin typeface="Consolas" panose="020B0609020204030204" pitchFamily="49" charset="0"/>
              </a:rPr>
              <a:t>const</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SQUARE_NUM_POINTS</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4</a:t>
            </a:r>
            <a:r>
              <a:rPr lang="en-US" altLang="zh-CN" sz="800" b="0" dirty="0">
                <a:solidFill>
                  <a:srgbClr val="D4D4D4"/>
                </a:solidFill>
                <a:effectLst/>
                <a:latin typeface="Consolas" panose="020B0609020204030204" pitchFamily="49" charset="0"/>
              </a:rPr>
              <a:t> * </a:t>
            </a:r>
            <a:r>
              <a:rPr lang="en-US" altLang="zh-CN" sz="800" b="0" dirty="0">
                <a:solidFill>
                  <a:srgbClr val="9CDCFE"/>
                </a:solidFill>
                <a:effectLst/>
                <a:latin typeface="Consolas" panose="020B0609020204030204" pitchFamily="49" charset="0"/>
              </a:rPr>
              <a:t>SQUARE_NUM</a:t>
            </a:r>
            <a:r>
              <a:rPr lang="en-US" altLang="zh-CN" sz="800" b="0" dirty="0">
                <a:solidFill>
                  <a:srgbClr val="D4D4D4"/>
                </a:solidFill>
                <a:effectLst/>
                <a:latin typeface="Consolas" panose="020B0609020204030204" pitchFamily="49" charset="0"/>
              </a:rPr>
              <a:t>;</a:t>
            </a:r>
            <a:r>
              <a:rPr lang="en-US" altLang="zh-CN" sz="800" b="0" dirty="0">
                <a:solidFill>
                  <a:srgbClr val="6A9955"/>
                </a:solidFill>
                <a:effectLst/>
                <a:latin typeface="Consolas" panose="020B0609020204030204" pitchFamily="49" charset="0"/>
              </a:rPr>
              <a:t> </a:t>
            </a:r>
          </a:p>
          <a:p>
            <a:r>
              <a:rPr lang="en-US" altLang="zh-CN" sz="800" b="0" dirty="0">
                <a:solidFill>
                  <a:srgbClr val="6A9955"/>
                </a:solidFill>
                <a:effectLst/>
                <a:latin typeface="Consolas" panose="020B0609020204030204" pitchFamily="49" charset="0"/>
              </a:rPr>
              <a:t>// </a:t>
            </a:r>
            <a:r>
              <a:rPr lang="zh-CN" altLang="en-US" sz="800" b="0" dirty="0">
                <a:solidFill>
                  <a:srgbClr val="6A9955"/>
                </a:solidFill>
                <a:effectLst/>
                <a:latin typeface="Consolas" panose="020B0609020204030204" pitchFamily="49" charset="0"/>
              </a:rPr>
              <a:t>获得三角形的每个角度</a:t>
            </a:r>
            <a:br>
              <a:rPr lang="zh-CN" altLang="en-US" sz="800" b="0" dirty="0">
                <a:solidFill>
                  <a:srgbClr val="D4D4D4"/>
                </a:solidFill>
                <a:effectLst/>
                <a:latin typeface="Consolas" panose="020B0609020204030204" pitchFamily="49" charset="0"/>
              </a:rPr>
            </a:br>
            <a:r>
              <a:rPr lang="en-US" altLang="zh-CN" sz="800" b="0" dirty="0">
                <a:solidFill>
                  <a:srgbClr val="569CD6"/>
                </a:solidFill>
                <a:effectLst/>
                <a:latin typeface="Consolas" panose="020B0609020204030204" pitchFamily="49" charset="0"/>
              </a:rPr>
              <a:t>double</a:t>
            </a:r>
            <a:r>
              <a:rPr lang="en-US" altLang="zh-CN" sz="800" b="0" dirty="0">
                <a:solidFill>
                  <a:srgbClr val="D4D4D4"/>
                </a:solidFill>
                <a:effectLst/>
                <a:latin typeface="Consolas" panose="020B0609020204030204" pitchFamily="49" charset="0"/>
              </a:rPr>
              <a:t> </a:t>
            </a:r>
            <a:r>
              <a:rPr lang="en-US" altLang="zh-CN" sz="800" b="0" dirty="0" err="1">
                <a:solidFill>
                  <a:srgbClr val="DCDCAA"/>
                </a:solidFill>
                <a:effectLst/>
                <a:latin typeface="Consolas" panose="020B0609020204030204" pitchFamily="49" charset="0"/>
              </a:rPr>
              <a:t>getTriangleAngle</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point</a:t>
            </a:r>
            <a:r>
              <a:rPr lang="en-US" altLang="zh-CN" sz="800" b="0" dirty="0">
                <a:solidFill>
                  <a:srgbClr val="D4D4D4"/>
                </a:solidFill>
                <a:effectLst/>
                <a:latin typeface="Consolas" panose="020B0609020204030204" pitchFamily="49" charset="0"/>
              </a:rPr>
              <a:t>) {</a:t>
            </a:r>
          </a:p>
          <a:p>
            <a:r>
              <a:rPr lang="en-US" altLang="zh-CN"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return</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2</a:t>
            </a:r>
            <a:r>
              <a:rPr lang="en-US" altLang="zh-CN" sz="800" b="0" dirty="0">
                <a:solidFill>
                  <a:srgbClr val="D4D4D4"/>
                </a:solidFill>
                <a:effectLst/>
                <a:latin typeface="Consolas" panose="020B0609020204030204" pitchFamily="49" charset="0"/>
              </a:rPr>
              <a:t> * </a:t>
            </a:r>
            <a:r>
              <a:rPr lang="en-US" altLang="zh-CN" sz="800" b="0" dirty="0">
                <a:solidFill>
                  <a:srgbClr val="569CD6"/>
                </a:solidFill>
                <a:effectLst/>
                <a:latin typeface="Consolas" panose="020B0609020204030204" pitchFamily="49" charset="0"/>
              </a:rPr>
              <a:t>M_PI</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3</a:t>
            </a:r>
            <a:r>
              <a:rPr lang="en-US" altLang="zh-CN" sz="800" b="0" dirty="0">
                <a:solidFill>
                  <a:srgbClr val="D4D4D4"/>
                </a:solidFill>
                <a:effectLst/>
                <a:latin typeface="Consolas" panose="020B0609020204030204" pitchFamily="49" charset="0"/>
              </a:rPr>
              <a:t> * </a:t>
            </a:r>
            <a:r>
              <a:rPr lang="en-US" altLang="zh-CN" sz="800" b="0" dirty="0">
                <a:solidFill>
                  <a:srgbClr val="9CDCFE"/>
                </a:solidFill>
                <a:effectLst/>
                <a:latin typeface="Consolas" panose="020B0609020204030204" pitchFamily="49" charset="0"/>
              </a:rPr>
              <a:t>point</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a:t>
            </a:r>
            <a:br>
              <a:rPr lang="en-US" altLang="zh-CN" sz="800" b="0" dirty="0">
                <a:solidFill>
                  <a:srgbClr val="D4D4D4"/>
                </a:solidFill>
                <a:effectLst/>
                <a:latin typeface="Consolas" panose="020B0609020204030204" pitchFamily="49" charset="0"/>
              </a:rPr>
            </a:br>
            <a:r>
              <a:rPr lang="en-US" altLang="zh-CN" sz="800" b="0" dirty="0">
                <a:solidFill>
                  <a:srgbClr val="6A9955"/>
                </a:solidFill>
                <a:effectLst/>
                <a:latin typeface="Consolas" panose="020B0609020204030204" pitchFamily="49" charset="0"/>
              </a:rPr>
              <a:t>// </a:t>
            </a:r>
            <a:r>
              <a:rPr lang="zh-CN" altLang="en-US" sz="800" b="0" dirty="0">
                <a:solidFill>
                  <a:srgbClr val="6A9955"/>
                </a:solidFill>
                <a:effectLst/>
                <a:latin typeface="Consolas" panose="020B0609020204030204" pitchFamily="49" charset="0"/>
              </a:rPr>
              <a:t>获得正方形的每个角度</a:t>
            </a:r>
            <a:endParaRPr lang="zh-CN" altLang="en-US" sz="800" b="0" dirty="0">
              <a:solidFill>
                <a:srgbClr val="D4D4D4"/>
              </a:solidFill>
              <a:effectLst/>
              <a:latin typeface="Consolas" panose="020B0609020204030204" pitchFamily="49" charset="0"/>
            </a:endParaRPr>
          </a:p>
          <a:p>
            <a:r>
              <a:rPr lang="en-US" altLang="zh-CN" sz="800" b="0" dirty="0">
                <a:solidFill>
                  <a:srgbClr val="569CD6"/>
                </a:solidFill>
                <a:effectLst/>
                <a:latin typeface="Consolas" panose="020B0609020204030204" pitchFamily="49" charset="0"/>
              </a:rPr>
              <a:t>double</a:t>
            </a:r>
            <a:r>
              <a:rPr lang="en-US" altLang="zh-CN" sz="800" b="0" dirty="0">
                <a:solidFill>
                  <a:srgbClr val="D4D4D4"/>
                </a:solidFill>
                <a:effectLst/>
                <a:latin typeface="Consolas" panose="020B0609020204030204" pitchFamily="49" charset="0"/>
              </a:rPr>
              <a:t> </a:t>
            </a:r>
            <a:r>
              <a:rPr lang="en-US" altLang="zh-CN" sz="800" b="0" dirty="0" err="1">
                <a:solidFill>
                  <a:srgbClr val="DCDCAA"/>
                </a:solidFill>
                <a:effectLst/>
                <a:latin typeface="Consolas" panose="020B0609020204030204" pitchFamily="49" charset="0"/>
              </a:rPr>
              <a:t>getSquareAngle</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point</a:t>
            </a:r>
            <a:r>
              <a:rPr lang="en-US" altLang="zh-CN" sz="800" b="0" dirty="0">
                <a:solidFill>
                  <a:srgbClr val="D4D4D4"/>
                </a:solidFill>
                <a:effectLst/>
                <a:latin typeface="Consolas" panose="020B0609020204030204" pitchFamily="49" charset="0"/>
              </a:rPr>
              <a:t>) {</a:t>
            </a:r>
          </a:p>
          <a:p>
            <a:r>
              <a:rPr lang="en-US" altLang="zh-CN"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return</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M_PI</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4</a:t>
            </a:r>
            <a:r>
              <a:rPr lang="en-US" altLang="zh-CN" sz="800" b="0" dirty="0">
                <a:solidFill>
                  <a:srgbClr val="D4D4D4"/>
                </a:solidFill>
                <a:effectLst/>
                <a:latin typeface="Consolas" panose="020B0609020204030204" pitchFamily="49" charset="0"/>
              </a:rPr>
              <a:t> + (</a:t>
            </a:r>
            <a:r>
              <a:rPr lang="en-US" altLang="zh-CN" sz="800" b="0" dirty="0">
                <a:solidFill>
                  <a:srgbClr val="569CD6"/>
                </a:solidFill>
                <a:effectLst/>
                <a:latin typeface="Consolas" panose="020B0609020204030204" pitchFamily="49" charset="0"/>
              </a:rPr>
              <a:t>M_PI</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2</a:t>
            </a:r>
            <a:r>
              <a:rPr lang="en-US" altLang="zh-CN" sz="800" b="0" dirty="0">
                <a:solidFill>
                  <a:srgbClr val="D4D4D4"/>
                </a:solidFill>
                <a:effectLst/>
                <a:latin typeface="Consolas" panose="020B0609020204030204" pitchFamily="49" charset="0"/>
              </a:rPr>
              <a:t> * </a:t>
            </a:r>
            <a:r>
              <a:rPr lang="en-US" altLang="zh-CN" sz="800" b="0" dirty="0">
                <a:solidFill>
                  <a:srgbClr val="9CDCFE"/>
                </a:solidFill>
                <a:effectLst/>
                <a:latin typeface="Consolas" panose="020B0609020204030204" pitchFamily="49" charset="0"/>
              </a:rPr>
              <a:t>point</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a:t>
            </a:r>
            <a:br>
              <a:rPr lang="en-US" altLang="zh-CN" sz="800" b="0" dirty="0">
                <a:solidFill>
                  <a:srgbClr val="D4D4D4"/>
                </a:solidFill>
                <a:effectLst/>
                <a:latin typeface="Consolas" panose="020B0609020204030204" pitchFamily="49" charset="0"/>
              </a:rPr>
            </a:br>
            <a:r>
              <a:rPr lang="en-US" altLang="zh-CN" sz="800" b="0" dirty="0">
                <a:solidFill>
                  <a:srgbClr val="6A9955"/>
                </a:solidFill>
                <a:effectLst/>
                <a:latin typeface="Consolas" panose="020B0609020204030204" pitchFamily="49" charset="0"/>
              </a:rPr>
              <a:t>// </a:t>
            </a:r>
            <a:r>
              <a:rPr lang="zh-CN" altLang="en-US" sz="800" b="0" dirty="0">
                <a:solidFill>
                  <a:srgbClr val="6A9955"/>
                </a:solidFill>
                <a:effectLst/>
                <a:latin typeface="Consolas" panose="020B0609020204030204" pitchFamily="49" charset="0"/>
              </a:rPr>
              <a:t>生成三角形上的每个点</a:t>
            </a:r>
            <a:endParaRPr lang="zh-CN" altLang="en-US" sz="800" b="0" dirty="0">
              <a:solidFill>
                <a:srgbClr val="D4D4D4"/>
              </a:solidFill>
              <a:effectLst/>
              <a:latin typeface="Consolas" panose="020B0609020204030204" pitchFamily="49" charset="0"/>
            </a:endParaRPr>
          </a:p>
          <a:p>
            <a:r>
              <a:rPr lang="en-US" altLang="zh-CN" sz="800" b="0" dirty="0">
                <a:solidFill>
                  <a:srgbClr val="569CD6"/>
                </a:solidFill>
                <a:effectLst/>
                <a:latin typeface="Consolas" panose="020B0609020204030204" pitchFamily="49" charset="0"/>
              </a:rPr>
              <a:t>void</a:t>
            </a:r>
            <a:r>
              <a:rPr lang="en-US" altLang="zh-CN" sz="800" b="0" dirty="0">
                <a:solidFill>
                  <a:srgbClr val="D4D4D4"/>
                </a:solidFill>
                <a:effectLst/>
                <a:latin typeface="Consolas" panose="020B0609020204030204" pitchFamily="49" charset="0"/>
              </a:rPr>
              <a:t> </a:t>
            </a:r>
            <a:r>
              <a:rPr lang="en-US" altLang="zh-CN" sz="800" b="0" dirty="0" err="1">
                <a:solidFill>
                  <a:srgbClr val="DCDCAA"/>
                </a:solidFill>
                <a:effectLst/>
                <a:latin typeface="Consolas" panose="020B0609020204030204" pitchFamily="49" charset="0"/>
              </a:rPr>
              <a:t>generateTrianglePoints</a:t>
            </a:r>
            <a:r>
              <a:rPr lang="en-US" altLang="zh-CN" sz="800" b="0" dirty="0">
                <a:solidFill>
                  <a:srgbClr val="D4D4D4"/>
                </a:solidFill>
                <a:effectLst/>
                <a:latin typeface="Consolas" panose="020B0609020204030204" pitchFamily="49" charset="0"/>
              </a:rPr>
              <a:t>(</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vec2</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vertices</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vec3</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colors</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startVertexIndex</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a:t>
            </a:r>
          </a:p>
          <a:p>
            <a:r>
              <a:rPr lang="en-US" altLang="zh-CN" sz="800" b="0" dirty="0">
                <a:solidFill>
                  <a:srgbClr val="6A9955"/>
                </a:solidFill>
                <a:effectLst/>
                <a:latin typeface="Consolas" panose="020B0609020204030204" pitchFamily="49" charset="0"/>
              </a:rPr>
              <a:t>    // </a:t>
            </a:r>
            <a:r>
              <a:rPr lang="zh-CN" altLang="en-US" sz="800" b="0" dirty="0">
                <a:solidFill>
                  <a:srgbClr val="6A9955"/>
                </a:solidFill>
                <a:effectLst/>
                <a:latin typeface="Consolas" panose="020B0609020204030204" pitchFamily="49" charset="0"/>
              </a:rPr>
              <a:t>三角形尺寸</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vec2</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scale</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0.25</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0.25</a:t>
            </a:r>
            <a:r>
              <a:rPr lang="en-US" altLang="zh-CN" sz="800" b="0" dirty="0">
                <a:solidFill>
                  <a:srgbClr val="D4D4D4"/>
                </a:solidFill>
                <a:effectLst/>
                <a:latin typeface="Consolas" panose="020B0609020204030204" pitchFamily="49" charset="0"/>
              </a:rPr>
              <a:t>);</a:t>
            </a:r>
          </a:p>
          <a:p>
            <a:r>
              <a:rPr lang="en-US" altLang="zh-CN" sz="800" b="0" dirty="0">
                <a:solidFill>
                  <a:srgbClr val="6A9955"/>
                </a:solidFill>
                <a:effectLst/>
                <a:latin typeface="Consolas" panose="020B0609020204030204" pitchFamily="49" charset="0"/>
              </a:rPr>
              <a:t>    // </a:t>
            </a:r>
            <a:r>
              <a:rPr lang="zh-CN" altLang="en-US" sz="800" b="0" dirty="0">
                <a:solidFill>
                  <a:srgbClr val="6A9955"/>
                </a:solidFill>
                <a:effectLst/>
                <a:latin typeface="Consolas" panose="020B0609020204030204" pitchFamily="49" charset="0"/>
              </a:rPr>
              <a:t>三角形中心位置</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vec2</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center</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0.70</a:t>
            </a:r>
            <a:r>
              <a:rPr lang="en-US" altLang="zh-CN" sz="800" b="0" dirty="0">
                <a:solidFill>
                  <a:srgbClr val="D4D4D4"/>
                </a:solidFill>
                <a:effectLst/>
                <a:latin typeface="Consolas" panose="020B0609020204030204" pitchFamily="49" charset="0"/>
              </a:rPr>
              <a:t>);</a:t>
            </a:r>
            <a:br>
              <a:rPr lang="en-US" altLang="zh-CN" sz="800" b="0" dirty="0">
                <a:solidFill>
                  <a:srgbClr val="D4D4D4"/>
                </a:solidFill>
                <a:effectLst/>
                <a:latin typeface="Consolas" panose="020B0609020204030204" pitchFamily="49" charset="0"/>
              </a:rPr>
            </a:br>
            <a:r>
              <a:rPr lang="en-US" altLang="zh-CN" sz="800" b="0" dirty="0">
                <a:solidFill>
                  <a:srgbClr val="6A9955"/>
                </a:solidFill>
                <a:effectLst/>
                <a:latin typeface="Consolas" panose="020B0609020204030204" pitchFamily="49" charset="0"/>
              </a:rPr>
              <a:t>    // @TODO: </a:t>
            </a:r>
            <a:r>
              <a:rPr lang="zh-CN" altLang="en-US" sz="800" b="0" dirty="0">
                <a:solidFill>
                  <a:srgbClr val="6A9955"/>
                </a:solidFill>
                <a:effectLst/>
                <a:latin typeface="Consolas" panose="020B0609020204030204" pitchFamily="49" charset="0"/>
              </a:rPr>
              <a:t>在此函数中修改三角形的顶点位置</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for</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i</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0</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i</a:t>
            </a:r>
            <a:r>
              <a:rPr lang="en-US" altLang="zh-CN" sz="800" b="0" dirty="0">
                <a:solidFill>
                  <a:srgbClr val="D4D4D4"/>
                </a:solidFill>
                <a:effectLst/>
                <a:latin typeface="Consolas" panose="020B0609020204030204" pitchFamily="49" charset="0"/>
              </a:rPr>
              <a:t> &lt; </a:t>
            </a:r>
            <a:r>
              <a:rPr lang="en-US" altLang="zh-CN" sz="800" b="0" dirty="0">
                <a:solidFill>
                  <a:srgbClr val="B5CEA8"/>
                </a:solidFill>
                <a:effectLst/>
                <a:latin typeface="Consolas" panose="020B0609020204030204" pitchFamily="49" charset="0"/>
              </a:rPr>
              <a:t>3</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i</a:t>
            </a:r>
            <a:r>
              <a:rPr lang="en-US" altLang="zh-CN" sz="800" b="0" dirty="0">
                <a:solidFill>
                  <a:srgbClr val="D4D4D4"/>
                </a:solidFill>
                <a:effectLst/>
                <a:latin typeface="Consolas" panose="020B0609020204030204" pitchFamily="49" charset="0"/>
              </a:rPr>
              <a:t>++) {</a:t>
            </a:r>
          </a:p>
          <a:p>
            <a:r>
              <a:rPr lang="en-US" altLang="zh-CN" sz="800" b="0" dirty="0">
                <a:solidFill>
                  <a:srgbClr val="6A9955"/>
                </a:solidFill>
                <a:effectLst/>
                <a:latin typeface="Consolas" panose="020B0609020204030204" pitchFamily="49" charset="0"/>
              </a:rPr>
              <a:t>        // </a:t>
            </a:r>
            <a:r>
              <a:rPr lang="zh-CN" altLang="en-US" sz="800" b="0" dirty="0">
                <a:solidFill>
                  <a:srgbClr val="6A9955"/>
                </a:solidFill>
                <a:effectLst/>
                <a:latin typeface="Consolas" panose="020B0609020204030204" pitchFamily="49" charset="0"/>
              </a:rPr>
              <a:t>当前顶点对应的角度</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double</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currentAngle</a:t>
            </a:r>
            <a:r>
              <a:rPr lang="en-US" altLang="zh-CN" sz="800" b="0" dirty="0">
                <a:solidFill>
                  <a:srgbClr val="D4D4D4"/>
                </a:solidFill>
                <a:effectLst/>
                <a:latin typeface="Consolas" panose="020B0609020204030204" pitchFamily="49" charset="0"/>
              </a:rPr>
              <a:t> = </a:t>
            </a:r>
            <a:r>
              <a:rPr lang="en-US" altLang="zh-CN" sz="800" b="0" dirty="0" err="1">
                <a:solidFill>
                  <a:srgbClr val="DCDCAA"/>
                </a:solidFill>
                <a:effectLst/>
                <a:latin typeface="Consolas" panose="020B0609020204030204" pitchFamily="49" charset="0"/>
              </a:rPr>
              <a:t>getTriangleAngle</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i</a:t>
            </a:r>
            <a:r>
              <a:rPr lang="en-US" altLang="zh-CN" sz="800" b="0" dirty="0">
                <a:solidFill>
                  <a:srgbClr val="D4D4D4"/>
                </a:solidFill>
                <a:effectLst/>
                <a:latin typeface="Consolas" panose="020B0609020204030204" pitchFamily="49" charset="0"/>
              </a:rPr>
              <a:t>);</a:t>
            </a:r>
          </a:p>
          <a:p>
            <a:r>
              <a:rPr lang="en-US" altLang="zh-CN" sz="800" b="0" dirty="0">
                <a:solidFill>
                  <a:srgbClr val="6A9955"/>
                </a:solidFill>
                <a:effectLst/>
                <a:latin typeface="Consolas" panose="020B0609020204030204" pitchFamily="49" charset="0"/>
              </a:rPr>
              <a:t>        // </a:t>
            </a:r>
            <a:r>
              <a:rPr lang="zh-CN" altLang="en-US" sz="800" b="0" dirty="0">
                <a:solidFill>
                  <a:srgbClr val="6A9955"/>
                </a:solidFill>
                <a:effectLst/>
                <a:latin typeface="Consolas" panose="020B0609020204030204" pitchFamily="49" charset="0"/>
              </a:rPr>
              <a:t>根据角度及三角形中心计算顶点坐标</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vertices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startVertexIndex</a:t>
            </a:r>
            <a:r>
              <a:rPr lang="en-US" altLang="zh-CN" sz="800" b="0" dirty="0">
                <a:solidFill>
                  <a:srgbClr val="D4D4D4"/>
                </a:solidFill>
                <a:effectLst/>
                <a:latin typeface="Consolas" panose="020B0609020204030204" pitchFamily="49" charset="0"/>
              </a:rPr>
              <a:t> + </a:t>
            </a:r>
            <a:r>
              <a:rPr lang="en-US" altLang="zh-CN" sz="800" b="0" dirty="0" err="1">
                <a:solidFill>
                  <a:srgbClr val="9CDCFE"/>
                </a:solidFill>
                <a:effectLst/>
                <a:latin typeface="Consolas" panose="020B0609020204030204" pitchFamily="49" charset="0"/>
              </a:rPr>
              <a:t>i</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vec2</a:t>
            </a:r>
            <a:r>
              <a:rPr lang="en-US" altLang="zh-CN" sz="800" b="0" dirty="0">
                <a:solidFill>
                  <a:srgbClr val="D4D4D4"/>
                </a:solidFill>
                <a:effectLst/>
                <a:latin typeface="Consolas" panose="020B0609020204030204" pitchFamily="49" charset="0"/>
              </a:rPr>
              <a:t>(</a:t>
            </a:r>
            <a:r>
              <a:rPr lang="en-US" altLang="zh-CN" sz="800" b="0" dirty="0">
                <a:solidFill>
                  <a:srgbClr val="DCDCAA"/>
                </a:solidFill>
                <a:effectLst/>
                <a:latin typeface="Consolas" panose="020B0609020204030204" pitchFamily="49" charset="0"/>
              </a:rPr>
              <a:t>cos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currentAngle</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sin</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currentAngle</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scale</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center</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br>
              <a:rPr lang="en-US" altLang="zh-CN" sz="800" b="0" dirty="0">
                <a:solidFill>
                  <a:srgbClr val="D4D4D4"/>
                </a:solidFill>
                <a:effectLst/>
                <a:latin typeface="Consolas" panose="020B0609020204030204" pitchFamily="49" charset="0"/>
              </a:rPr>
            </a:br>
            <a:r>
              <a:rPr lang="en-US" altLang="zh-CN" sz="800" b="0" dirty="0">
                <a:solidFill>
                  <a:srgbClr val="6A9955"/>
                </a:solidFill>
                <a:effectLst/>
                <a:latin typeface="Consolas" panose="020B0609020204030204" pitchFamily="49" charset="0"/>
              </a:rPr>
              <a:t>    // </a:t>
            </a:r>
            <a:r>
              <a:rPr lang="zh-CN" altLang="en-US" sz="800" b="0" dirty="0">
                <a:solidFill>
                  <a:srgbClr val="6A9955"/>
                </a:solidFill>
                <a:effectLst/>
                <a:latin typeface="Consolas" panose="020B0609020204030204" pitchFamily="49" charset="0"/>
              </a:rPr>
              <a:t>确定三个顶点的颜色</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colors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startVertexIndex</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RED</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colors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startVertexIndex</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1</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BLUE</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colors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startVertexIndex</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2</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GREEN</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a:t>
            </a:r>
            <a:br>
              <a:rPr lang="en-US" altLang="zh-CN" sz="800" b="0" dirty="0">
                <a:solidFill>
                  <a:srgbClr val="D4D4D4"/>
                </a:solidFill>
                <a:effectLst/>
                <a:latin typeface="Consolas" panose="020B0609020204030204" pitchFamily="49" charset="0"/>
              </a:rPr>
            </a:br>
            <a:r>
              <a:rPr lang="en-US" altLang="zh-CN" sz="800" b="0" dirty="0">
                <a:solidFill>
                  <a:srgbClr val="6A9955"/>
                </a:solidFill>
                <a:effectLst/>
                <a:latin typeface="Consolas" panose="020B0609020204030204" pitchFamily="49" charset="0"/>
              </a:rPr>
              <a:t>// </a:t>
            </a:r>
            <a:r>
              <a:rPr lang="zh-CN" altLang="en-US" sz="800" b="0" dirty="0">
                <a:solidFill>
                  <a:srgbClr val="6A9955"/>
                </a:solidFill>
                <a:effectLst/>
                <a:latin typeface="Consolas" panose="020B0609020204030204" pitchFamily="49" charset="0"/>
              </a:rPr>
              <a:t>生成正方形上的每个点</a:t>
            </a:r>
            <a:endParaRPr lang="zh-CN" altLang="en-US" sz="800" b="0" dirty="0">
              <a:solidFill>
                <a:srgbClr val="D4D4D4"/>
              </a:solidFill>
              <a:effectLst/>
              <a:latin typeface="Consolas" panose="020B0609020204030204" pitchFamily="49" charset="0"/>
            </a:endParaRPr>
          </a:p>
          <a:p>
            <a:r>
              <a:rPr lang="en-US" altLang="zh-CN" sz="800" b="0" dirty="0">
                <a:solidFill>
                  <a:srgbClr val="569CD6"/>
                </a:solidFill>
                <a:effectLst/>
                <a:latin typeface="Consolas" panose="020B0609020204030204" pitchFamily="49" charset="0"/>
              </a:rPr>
              <a:t>void</a:t>
            </a:r>
            <a:r>
              <a:rPr lang="en-US" altLang="zh-CN" sz="800" b="0" dirty="0">
                <a:solidFill>
                  <a:srgbClr val="D4D4D4"/>
                </a:solidFill>
                <a:effectLst/>
                <a:latin typeface="Consolas" panose="020B0609020204030204" pitchFamily="49" charset="0"/>
              </a:rPr>
              <a:t> </a:t>
            </a:r>
            <a:r>
              <a:rPr lang="en-US" altLang="zh-CN" sz="800" b="0" dirty="0" err="1">
                <a:solidFill>
                  <a:srgbClr val="DCDCAA"/>
                </a:solidFill>
                <a:effectLst/>
                <a:latin typeface="Consolas" panose="020B0609020204030204" pitchFamily="49" charset="0"/>
              </a:rPr>
              <a:t>generateSquarePoints</a:t>
            </a:r>
            <a:r>
              <a:rPr lang="en-US" altLang="zh-CN" sz="800" b="0" dirty="0">
                <a:solidFill>
                  <a:srgbClr val="D4D4D4"/>
                </a:solidFill>
                <a:effectLst/>
                <a:latin typeface="Consolas" panose="020B0609020204030204" pitchFamily="49" charset="0"/>
              </a:rPr>
              <a:t>(</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vec2</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vertices</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vec3</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colors</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squareNum</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startVertexIndex</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a:t>
            </a:r>
          </a:p>
          <a:p>
            <a:r>
              <a:rPr lang="en-US" altLang="zh-CN" sz="800" b="0" dirty="0">
                <a:solidFill>
                  <a:srgbClr val="6A9955"/>
                </a:solidFill>
                <a:effectLst/>
                <a:latin typeface="Consolas" panose="020B0609020204030204" pitchFamily="49" charset="0"/>
              </a:rPr>
              <a:t>    // </a:t>
            </a:r>
            <a:r>
              <a:rPr lang="zh-CN" altLang="en-US" sz="800" b="0" dirty="0">
                <a:solidFill>
                  <a:srgbClr val="6A9955"/>
                </a:solidFill>
                <a:effectLst/>
                <a:latin typeface="Consolas" panose="020B0609020204030204" pitchFamily="49" charset="0"/>
              </a:rPr>
              <a:t>最大正方形尺寸</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vec2</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scale</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0.90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0.90</a:t>
            </a:r>
            <a:r>
              <a:rPr lang="en-US" altLang="zh-CN" sz="800" b="0" dirty="0">
                <a:solidFill>
                  <a:srgbClr val="D4D4D4"/>
                </a:solidFill>
                <a:effectLst/>
                <a:latin typeface="Consolas" panose="020B0609020204030204" pitchFamily="49" charset="0"/>
              </a:rPr>
              <a:t>);</a:t>
            </a:r>
          </a:p>
          <a:p>
            <a:r>
              <a:rPr lang="en-US" altLang="zh-CN" sz="800" b="0" dirty="0">
                <a:solidFill>
                  <a:srgbClr val="6A9955"/>
                </a:solidFill>
                <a:effectLst/>
                <a:latin typeface="Consolas" panose="020B0609020204030204" pitchFamily="49" charset="0"/>
              </a:rPr>
              <a:t>    // </a:t>
            </a:r>
            <a:r>
              <a:rPr lang="zh-CN" altLang="en-US" sz="800" b="0" dirty="0">
                <a:solidFill>
                  <a:srgbClr val="6A9955"/>
                </a:solidFill>
                <a:effectLst/>
                <a:latin typeface="Consolas" panose="020B0609020204030204" pitchFamily="49" charset="0"/>
              </a:rPr>
              <a:t>正方形中心位置</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vec2</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center</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0.0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0.25</a:t>
            </a:r>
            <a:r>
              <a:rPr lang="en-US" altLang="zh-CN" sz="800" b="0" dirty="0">
                <a:solidFill>
                  <a:srgbClr val="D4D4D4"/>
                </a:solidFill>
                <a:effectLst/>
                <a:latin typeface="Consolas" panose="020B0609020204030204" pitchFamily="49" charset="0"/>
              </a:rPr>
              <a:t>);</a:t>
            </a:r>
            <a:br>
              <a:rPr lang="en-US" altLang="zh-CN" sz="800" b="0" dirty="0">
                <a:solidFill>
                  <a:srgbClr val="D4D4D4"/>
                </a:solidFill>
                <a:effectLst/>
                <a:latin typeface="Consolas" panose="020B0609020204030204" pitchFamily="49" charset="0"/>
              </a:rPr>
            </a:b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vec3</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currentColor</a:t>
            </a:r>
            <a:r>
              <a:rPr lang="en-US" altLang="zh-CN" sz="800" b="0" dirty="0">
                <a:solidFill>
                  <a:srgbClr val="D4D4D4"/>
                </a:solidFill>
                <a:effectLst/>
                <a:latin typeface="Consolas" panose="020B0609020204030204" pitchFamily="49" charset="0"/>
              </a:rPr>
              <a:t> = </a:t>
            </a:r>
            <a:r>
              <a:rPr lang="en-US" altLang="zh-CN" sz="800" b="0" dirty="0">
                <a:solidFill>
                  <a:srgbClr val="9CDCFE"/>
                </a:solidFill>
                <a:effectLst/>
                <a:latin typeface="Consolas" panose="020B0609020204030204" pitchFamily="49" charset="0"/>
              </a:rPr>
              <a:t>WHITE</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vertexIndex</a:t>
            </a:r>
            <a:r>
              <a:rPr lang="en-US" altLang="zh-CN" sz="800" b="0" dirty="0">
                <a:solidFill>
                  <a:srgbClr val="D4D4D4"/>
                </a:solidFill>
                <a:effectLst/>
                <a:latin typeface="Consolas" panose="020B0609020204030204" pitchFamily="49" charset="0"/>
              </a:rPr>
              <a:t> = </a:t>
            </a:r>
            <a:r>
              <a:rPr lang="en-US" altLang="zh-CN" sz="800" b="0" dirty="0" err="1">
                <a:solidFill>
                  <a:srgbClr val="9CDCFE"/>
                </a:solidFill>
                <a:effectLst/>
                <a:latin typeface="Consolas" panose="020B0609020204030204" pitchFamily="49" charset="0"/>
              </a:rPr>
              <a:t>startVertexIndex</a:t>
            </a:r>
            <a:r>
              <a:rPr lang="en-US" altLang="zh-CN" sz="800" b="0" dirty="0">
                <a:solidFill>
                  <a:srgbClr val="D4D4D4"/>
                </a:solidFill>
                <a:effectLst/>
                <a:latin typeface="Consolas" panose="020B0609020204030204" pitchFamily="49" charset="0"/>
              </a:rPr>
              <a:t>;</a:t>
            </a:r>
          </a:p>
          <a:p>
            <a:br>
              <a:rPr lang="en-US" altLang="zh-CN" sz="800" b="0" dirty="0">
                <a:solidFill>
                  <a:srgbClr val="D4D4D4"/>
                </a:solidFill>
                <a:effectLst/>
                <a:latin typeface="Consolas" panose="020B0609020204030204" pitchFamily="49" charset="0"/>
              </a:rPr>
            </a:br>
            <a:r>
              <a:rPr lang="en-US" altLang="zh-CN" sz="800" b="0" dirty="0">
                <a:solidFill>
                  <a:srgbClr val="6A9955"/>
                </a:solidFill>
                <a:effectLst/>
                <a:latin typeface="Consolas" panose="020B0609020204030204" pitchFamily="49" charset="0"/>
              </a:rPr>
              <a:t>    // @TODO: </a:t>
            </a:r>
            <a:r>
              <a:rPr lang="zh-CN" altLang="en-US" sz="800" b="0" dirty="0">
                <a:solidFill>
                  <a:srgbClr val="6A9955"/>
                </a:solidFill>
                <a:effectLst/>
                <a:latin typeface="Consolas" panose="020B0609020204030204" pitchFamily="49" charset="0"/>
              </a:rPr>
              <a:t>在此函数中修改，生成多个嵌套正方形</a:t>
            </a:r>
            <a:endParaRPr lang="zh-CN" altLang="en-US" sz="800" b="0" dirty="0">
              <a:solidFill>
                <a:srgbClr val="D4D4D4"/>
              </a:solidFill>
              <a:effectLst/>
              <a:latin typeface="Consolas" panose="020B0609020204030204" pitchFamily="49" charset="0"/>
            </a:endParaRPr>
          </a:p>
          <a:p>
            <a:r>
              <a:rPr lang="zh-CN" altLang="en-US" sz="800" b="0" dirty="0">
                <a:solidFill>
                  <a:srgbClr val="6A9955"/>
                </a:solidFill>
                <a:effectLst/>
                <a:latin typeface="Consolas" panose="020B0609020204030204" pitchFamily="49" charset="0"/>
              </a:rPr>
              <a:t>    </a:t>
            </a:r>
            <a:r>
              <a:rPr lang="en-US" altLang="zh-CN" sz="800" b="0" dirty="0">
                <a:solidFill>
                  <a:srgbClr val="6A9955"/>
                </a:solidFill>
                <a:effectLst/>
                <a:latin typeface="Consolas" panose="020B0609020204030204" pitchFamily="49" charset="0"/>
              </a:rPr>
              <a:t>// </a:t>
            </a:r>
            <a:r>
              <a:rPr lang="zh-CN" altLang="en-US" sz="800" b="0" dirty="0">
                <a:solidFill>
                  <a:srgbClr val="6A9955"/>
                </a:solidFill>
                <a:effectLst/>
                <a:latin typeface="Consolas" panose="020B0609020204030204" pitchFamily="49" charset="0"/>
              </a:rPr>
              <a:t>根据正方形及顶点对应角度，计算当前正方形四个顶点坐标</a:t>
            </a:r>
            <a:endParaRPr lang="zh-CN" altLang="en-US" sz="800" b="0" dirty="0">
              <a:solidFill>
                <a:srgbClr val="D4D4D4"/>
              </a:solidFill>
              <a:effectLst/>
              <a:latin typeface="Consolas" panose="020B0609020204030204" pitchFamily="49" charset="0"/>
            </a:endParaRPr>
          </a:p>
          <a:p>
            <a:r>
              <a:rPr lang="zh-CN" altLang="en-US"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for</a:t>
            </a:r>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int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j</a:t>
            </a:r>
            <a:r>
              <a:rPr lang="en-US" altLang="zh-CN" sz="800" b="0" dirty="0">
                <a:solidFill>
                  <a:srgbClr val="D4D4D4"/>
                </a:solidFill>
                <a:effectLst/>
                <a:latin typeface="Consolas" panose="020B0609020204030204" pitchFamily="49" charset="0"/>
              </a:rPr>
              <a:t> = </a:t>
            </a:r>
            <a:r>
              <a:rPr lang="en-US" altLang="zh-CN" sz="800" b="0" dirty="0">
                <a:solidFill>
                  <a:srgbClr val="B5CEA8"/>
                </a:solidFill>
                <a:effectLst/>
                <a:latin typeface="Consolas" panose="020B0609020204030204" pitchFamily="49" charset="0"/>
              </a:rPr>
              <a:t>0</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j</a:t>
            </a:r>
            <a:r>
              <a:rPr lang="en-US" altLang="zh-CN" sz="800" b="0" dirty="0">
                <a:solidFill>
                  <a:srgbClr val="D4D4D4"/>
                </a:solidFill>
                <a:effectLst/>
                <a:latin typeface="Consolas" panose="020B0609020204030204" pitchFamily="49" charset="0"/>
              </a:rPr>
              <a:t> &lt; </a:t>
            </a:r>
            <a:r>
              <a:rPr lang="en-US" altLang="zh-CN" sz="800" b="0" dirty="0">
                <a:solidFill>
                  <a:srgbClr val="B5CEA8"/>
                </a:solidFill>
                <a:effectLst/>
                <a:latin typeface="Consolas" panose="020B0609020204030204" pitchFamily="49" charset="0"/>
              </a:rPr>
              <a:t>4</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j</a:t>
            </a:r>
            <a:r>
              <a:rPr lang="en-US" altLang="zh-CN" sz="800" b="0" dirty="0" err="1">
                <a:solidFill>
                  <a:srgbClr val="D4D4D4"/>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p>
          <a:p>
            <a:r>
              <a:rPr lang="en-US" altLang="zh-CN" sz="800" b="0" dirty="0">
                <a:solidFill>
                  <a:srgbClr val="D4D4D4"/>
                </a:solidFill>
                <a:effectLst/>
                <a:latin typeface="Consolas" panose="020B0609020204030204" pitchFamily="49" charset="0"/>
              </a:rPr>
              <a:t>        </a:t>
            </a:r>
            <a:r>
              <a:rPr lang="en-US" altLang="zh-CN" sz="800" b="0" dirty="0">
                <a:solidFill>
                  <a:srgbClr val="569CD6"/>
                </a:solidFill>
                <a:effectLst/>
                <a:latin typeface="Consolas" panose="020B0609020204030204" pitchFamily="49" charset="0"/>
              </a:rPr>
              <a:t>double</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currentAngle</a:t>
            </a:r>
            <a:r>
              <a:rPr lang="en-US" altLang="zh-CN" sz="800" b="0" dirty="0">
                <a:solidFill>
                  <a:srgbClr val="D4D4D4"/>
                </a:solidFill>
                <a:effectLst/>
                <a:latin typeface="Consolas" panose="020B0609020204030204" pitchFamily="49" charset="0"/>
              </a:rPr>
              <a:t> = </a:t>
            </a:r>
            <a:r>
              <a:rPr lang="en-US" altLang="zh-CN" sz="800" b="0" dirty="0" err="1">
                <a:solidFill>
                  <a:srgbClr val="DCDCAA"/>
                </a:solidFill>
                <a:effectLst/>
                <a:latin typeface="Consolas" panose="020B0609020204030204" pitchFamily="49" charset="0"/>
              </a:rPr>
              <a:t>getSquareAngle</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j</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vertices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vertexIndex</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glm</a:t>
            </a:r>
            <a:r>
              <a:rPr lang="en-US" altLang="zh-CN" sz="800" b="0" dirty="0">
                <a:solidFill>
                  <a:srgbClr val="D4D4D4"/>
                </a:solidFill>
                <a:effectLst/>
                <a:latin typeface="Consolas" panose="020B0609020204030204" pitchFamily="49" charset="0"/>
              </a:rPr>
              <a:t>::</a:t>
            </a:r>
            <a:r>
              <a:rPr lang="en-US" altLang="zh-CN" sz="800" b="0" dirty="0">
                <a:solidFill>
                  <a:srgbClr val="4EC9B0"/>
                </a:solidFill>
                <a:effectLst/>
                <a:latin typeface="Consolas" panose="020B0609020204030204" pitchFamily="49" charset="0"/>
              </a:rPr>
              <a:t>vec2</a:t>
            </a:r>
            <a:r>
              <a:rPr lang="en-US" altLang="zh-CN" sz="800" b="0" dirty="0">
                <a:solidFill>
                  <a:srgbClr val="D4D4D4"/>
                </a:solidFill>
                <a:effectLst/>
                <a:latin typeface="Consolas" panose="020B0609020204030204" pitchFamily="49" charset="0"/>
              </a:rPr>
              <a:t>(</a:t>
            </a:r>
            <a:r>
              <a:rPr lang="en-US" altLang="zh-CN" sz="800" b="0" dirty="0">
                <a:solidFill>
                  <a:srgbClr val="DCDCAA"/>
                </a:solidFill>
                <a:effectLst/>
                <a:latin typeface="Consolas" panose="020B0609020204030204" pitchFamily="49" charset="0"/>
              </a:rPr>
              <a:t>cos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currentAngle</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sin</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currentAngle</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scale</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center</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colors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vertexIndex</a:t>
            </a:r>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currentColor</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vertexIndex</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p>
          <a:p>
            <a:r>
              <a:rPr lang="en-US" altLang="zh-CN" sz="800" b="0" dirty="0">
                <a:solidFill>
                  <a:srgbClr val="D4D4D4"/>
                </a:solidFill>
                <a:effectLst/>
                <a:latin typeface="Consolas" panose="020B0609020204030204"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0"/>
            <a:ext cx="6458946" cy="6858000"/>
          </a:xfrm>
          <a:prstGeom prst="rect">
            <a:avLst/>
          </a:prstGeom>
        </p:spPr>
      </p:pic>
      <p:sp>
        <p:nvSpPr>
          <p:cNvPr id="3" name="标题 2"/>
          <p:cNvSpPr>
            <a:spLocks noGrp="1"/>
          </p:cNvSpPr>
          <p:nvPr>
            <p:ph type="title"/>
          </p:nvPr>
        </p:nvSpPr>
        <p:spPr/>
        <p:txBody>
          <a:bodyPr/>
          <a:lstStyle/>
          <a:p>
            <a:r>
              <a:rPr lang="zh-CN" altLang="en-US" dirty="0"/>
              <a:t>绘制复杂正方形</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en-US" altLang="zh-CN" dirty="0" err="1">
                <a:latin typeface="Microsoft YaHei" panose="020B0503020204020204" pitchFamily="34" charset="-122"/>
                <a:ea typeface="Microsoft YaHei" panose="020B0503020204020204" pitchFamily="34" charset="-122"/>
              </a:rPr>
              <a:t>init</a:t>
            </a:r>
            <a:r>
              <a:rPr lang="en-US" altLang="zh-CN" dirty="0">
                <a:latin typeface="Microsoft YaHei" panose="020B0503020204020204" pitchFamily="34" charset="-122"/>
                <a:ea typeface="Microsoft YaHei" panose="020B0503020204020204" pitchFamily="34" charset="-122"/>
              </a:rPr>
              <a:t>()</a:t>
            </a:r>
          </a:p>
          <a:p>
            <a:pPr>
              <a:lnSpc>
                <a:spcPct val="120000"/>
              </a:lnSpc>
            </a:pPr>
            <a:r>
              <a:rPr lang="zh-CN" altLang="en-US" dirty="0">
                <a:latin typeface="Microsoft YaHei" panose="020B0503020204020204" pitchFamily="34" charset="-122"/>
                <a:ea typeface="Microsoft YaHei" panose="020B0503020204020204" pitchFamily="34" charset="-122"/>
              </a:rPr>
              <a:t>使用上一页的函数来生成这些顶点</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把</a:t>
            </a:r>
            <a:r>
              <a:rPr lang="en-US" altLang="zh-CN" dirty="0" err="1">
                <a:latin typeface="Microsoft YaHei" panose="020B0503020204020204" pitchFamily="34" charset="-122"/>
                <a:ea typeface="Microsoft YaHei" panose="020B0503020204020204" pitchFamily="34" charset="-122"/>
              </a:rPr>
              <a:t>init</a:t>
            </a:r>
            <a:r>
              <a:rPr lang="zh-CN" altLang="en-US" dirty="0">
                <a:latin typeface="Microsoft YaHei" panose="020B0503020204020204" pitchFamily="34" charset="-122"/>
                <a:ea typeface="Microsoft YaHei" panose="020B0503020204020204" pitchFamily="34" charset="-122"/>
              </a:rPr>
              <a:t>函数内最后一行代码，修改为黑色背景</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marL="0" indent="0">
              <a:lnSpc>
                <a:spcPct val="120000"/>
              </a:lnSpc>
              <a:buNone/>
            </a:pPr>
            <a:r>
              <a:rPr lang="en-US" altLang="zh-CN" dirty="0">
                <a:latin typeface="Microsoft YaHei" panose="020B0503020204020204" pitchFamily="34" charset="-122"/>
                <a:ea typeface="Microsoft YaHei" panose="020B0503020204020204" pitchFamily="34" charset="-122"/>
              </a:rPr>
              <a:t>display()</a:t>
            </a:r>
          </a:p>
          <a:p>
            <a:pPr>
              <a:lnSpc>
                <a:spcPct val="120000"/>
              </a:lnSpc>
            </a:pPr>
            <a:r>
              <a:rPr lang="zh-CN" altLang="en-US" dirty="0">
                <a:latin typeface="Microsoft YaHei" panose="020B0503020204020204" pitchFamily="34" charset="-122"/>
                <a:ea typeface="Microsoft YaHei" panose="020B0503020204020204" pitchFamily="34" charset="-122"/>
              </a:rPr>
              <a:t>修改成右边的代码</a:t>
            </a:r>
            <a:r>
              <a:rPr lang="en-US" altLang="zh-CN" dirty="0">
                <a:latin typeface="Microsoft YaHei" panose="020B0503020204020204" pitchFamily="34" charset="-122"/>
                <a:ea typeface="Microsoft YaHei" panose="020B0503020204020204" pitchFamily="34" charset="-122"/>
              </a:rPr>
              <a:t> </a:t>
            </a:r>
          </a:p>
        </p:txBody>
      </p:sp>
      <p:sp>
        <p:nvSpPr>
          <p:cNvPr id="10" name="文本框 9"/>
          <p:cNvSpPr txBox="1"/>
          <p:nvPr/>
        </p:nvSpPr>
        <p:spPr>
          <a:xfrm>
            <a:off x="5753100" y="419302"/>
            <a:ext cx="6232974" cy="6601807"/>
          </a:xfrm>
          <a:prstGeom prst="rect">
            <a:avLst/>
          </a:prstGeom>
          <a:noFill/>
        </p:spPr>
        <p:txBody>
          <a:bodyPr wrap="square">
            <a:spAutoFit/>
          </a:bodyPr>
          <a:lstStyle/>
          <a:p>
            <a:r>
              <a:rPr lang="en-US" altLang="zh-CN" sz="900" b="0" dirty="0">
                <a:solidFill>
                  <a:srgbClr val="569CD6"/>
                </a:solidFill>
                <a:effectLst/>
                <a:latin typeface="Consolas,  Courier New"/>
              </a:rPr>
              <a:t>void</a:t>
            </a:r>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init</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a:t>
            </a:r>
          </a:p>
          <a:p>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定义三角形的三个点</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D4D4D4"/>
                </a:solidFill>
                <a:effectLst/>
                <a:latin typeface="Consolas,  Courier New"/>
              </a:rPr>
              <a:t>glm</a:t>
            </a:r>
            <a:r>
              <a:rPr lang="en-US" altLang="zh-CN" sz="900" b="0" dirty="0">
                <a:solidFill>
                  <a:srgbClr val="D4D4D4"/>
                </a:solidFill>
                <a:effectLst/>
                <a:latin typeface="Consolas,  Courier New"/>
              </a:rPr>
              <a:t>::vec2 </a:t>
            </a:r>
            <a:r>
              <a:rPr lang="en-US" altLang="zh-CN" sz="900" b="0" dirty="0" err="1">
                <a:solidFill>
                  <a:srgbClr val="D4D4D4"/>
                </a:solidFill>
                <a:effectLst/>
                <a:latin typeface="Consolas,  Courier New"/>
              </a:rPr>
              <a:t>triangle_vertices</a:t>
            </a:r>
            <a:r>
              <a:rPr lang="en-US" altLang="zh-CN" sz="900" b="0" dirty="0">
                <a:solidFill>
                  <a:srgbClr val="D4D4D4"/>
                </a:solidFill>
                <a:effectLst/>
                <a:latin typeface="Consolas,  Courier New"/>
              </a:rPr>
              <a:t>[TRIANGLE_NUM_POINTS];</a:t>
            </a:r>
          </a:p>
          <a:p>
            <a:r>
              <a:rPr lang="en-US" altLang="zh-CN" sz="900" b="0" dirty="0">
                <a:solidFill>
                  <a:srgbClr val="D4D4D4"/>
                </a:solidFill>
                <a:effectLst/>
                <a:latin typeface="Consolas,  Courier New"/>
              </a:rPr>
              <a:t>    </a:t>
            </a:r>
            <a:r>
              <a:rPr lang="en-US" altLang="zh-CN" sz="900" dirty="0" err="1">
                <a:solidFill>
                  <a:srgbClr val="D4D4D4"/>
                </a:solidFill>
                <a:latin typeface="Consolas,  Courier New"/>
              </a:rPr>
              <a:t>glm</a:t>
            </a:r>
            <a:r>
              <a:rPr lang="en-US" altLang="zh-CN" sz="900" dirty="0">
                <a:solidFill>
                  <a:srgbClr val="D4D4D4"/>
                </a:solidFill>
                <a:latin typeface="Consolas,  Courier New"/>
              </a:rPr>
              <a:t>::</a:t>
            </a:r>
            <a:r>
              <a:rPr lang="en-US" altLang="zh-CN" sz="900" b="0" dirty="0">
                <a:solidFill>
                  <a:srgbClr val="D4D4D4"/>
                </a:solidFill>
                <a:effectLst/>
                <a:latin typeface="Consolas,  Courier New"/>
              </a:rPr>
              <a:t>vec3 </a:t>
            </a:r>
            <a:r>
              <a:rPr lang="en-US" altLang="zh-CN" sz="900" b="0" dirty="0" err="1">
                <a:solidFill>
                  <a:srgbClr val="D4D4D4"/>
                </a:solidFill>
                <a:effectLst/>
                <a:latin typeface="Consolas,  Courier New"/>
              </a:rPr>
              <a:t>triangle_colors</a:t>
            </a:r>
            <a:r>
              <a:rPr lang="en-US" altLang="zh-CN" sz="900" b="0" dirty="0">
                <a:solidFill>
                  <a:srgbClr val="D4D4D4"/>
                </a:solidFill>
                <a:effectLst/>
                <a:latin typeface="Consolas,  Courier New"/>
              </a:rPr>
              <a:t>[TRIANGLE_NUM_POINTS];</a:t>
            </a:r>
          </a:p>
          <a:p>
            <a:br>
              <a:rPr lang="en-US" altLang="zh-CN" sz="900" b="0" dirty="0">
                <a:solidFill>
                  <a:srgbClr val="D4D4D4"/>
                </a:solidFill>
                <a:effectLst/>
                <a:latin typeface="Consolas,  Courier New"/>
              </a:rPr>
            </a:br>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定义矩形的点</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D4D4D4"/>
                </a:solidFill>
                <a:effectLst/>
                <a:latin typeface="Consolas,  Courier New"/>
              </a:rPr>
              <a:t>glm</a:t>
            </a:r>
            <a:r>
              <a:rPr lang="en-US" altLang="zh-CN" sz="900" b="0" dirty="0">
                <a:solidFill>
                  <a:srgbClr val="D4D4D4"/>
                </a:solidFill>
                <a:effectLst/>
                <a:latin typeface="Consolas,  Courier New"/>
              </a:rPr>
              <a:t>::vec2 </a:t>
            </a:r>
            <a:r>
              <a:rPr lang="en-US" altLang="zh-CN" sz="900" b="0" dirty="0" err="1">
                <a:solidFill>
                  <a:srgbClr val="D4D4D4"/>
                </a:solidFill>
                <a:effectLst/>
                <a:latin typeface="Consolas,  Courier New"/>
              </a:rPr>
              <a:t>square_vertices</a:t>
            </a:r>
            <a:r>
              <a:rPr lang="en-US" altLang="zh-CN" sz="900" b="0" dirty="0">
                <a:solidFill>
                  <a:srgbClr val="D4D4D4"/>
                </a:solidFill>
                <a:effectLst/>
                <a:latin typeface="Consolas,  Courier New"/>
              </a:rPr>
              <a:t>[SQUARE_NUM_POINTS];</a:t>
            </a:r>
          </a:p>
          <a:p>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glm</a:t>
            </a:r>
            <a:r>
              <a:rPr lang="en-US" altLang="zh-CN" sz="900" b="0" dirty="0">
                <a:solidFill>
                  <a:srgbClr val="D4D4D4"/>
                </a:solidFill>
                <a:effectLst/>
                <a:latin typeface="Consolas,  Courier New"/>
              </a:rPr>
              <a:t>::vec3 </a:t>
            </a:r>
            <a:r>
              <a:rPr lang="en-US" altLang="zh-CN" sz="900" b="0" dirty="0" err="1">
                <a:solidFill>
                  <a:srgbClr val="D4D4D4"/>
                </a:solidFill>
                <a:effectLst/>
                <a:latin typeface="Consolas,  Courier New"/>
              </a:rPr>
              <a:t>square_colors</a:t>
            </a:r>
            <a:r>
              <a:rPr lang="en-US" altLang="zh-CN" sz="900" b="0" dirty="0">
                <a:solidFill>
                  <a:srgbClr val="D4D4D4"/>
                </a:solidFill>
                <a:effectLst/>
                <a:latin typeface="Consolas,  Courier New"/>
              </a:rPr>
              <a:t>[SQUARE_NUM_POINTS];</a:t>
            </a:r>
          </a:p>
          <a:p>
            <a:r>
              <a:rPr lang="en-US" altLang="zh-CN" sz="900" b="0" dirty="0">
                <a:solidFill>
                  <a:srgbClr val="D4D4D4"/>
                </a:solidFill>
                <a:effectLst/>
                <a:latin typeface="Consolas,  Courier New"/>
              </a:rPr>
              <a:t>    </a:t>
            </a:r>
          </a:p>
          <a:p>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调用生成形状顶点位置的函数</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D4D4D4"/>
                </a:solidFill>
                <a:effectLst/>
                <a:latin typeface="Consolas,  Courier New"/>
              </a:rPr>
              <a:t>generateTrianglePoints</a:t>
            </a:r>
            <a:r>
              <a:rPr lang="en-US" altLang="zh-CN" sz="900" b="0" dirty="0">
                <a:solidFill>
                  <a:srgbClr val="D4D4D4"/>
                </a:solidFill>
                <a:effectLst/>
                <a:latin typeface="Consolas,  Courier New"/>
              </a:rPr>
              <a:t>(</a:t>
            </a:r>
            <a:r>
              <a:rPr lang="en-US" altLang="zh-CN" sz="900" b="0" dirty="0" err="1">
                <a:solidFill>
                  <a:srgbClr val="D4D4D4"/>
                </a:solidFill>
                <a:effectLst/>
                <a:latin typeface="Consolas,  Courier New"/>
              </a:rPr>
              <a:t>triangle_vertices</a:t>
            </a:r>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triangle_colors</a:t>
            </a:r>
            <a:r>
              <a:rPr lang="en-US" altLang="zh-CN" sz="900" b="0" dirty="0">
                <a:solidFill>
                  <a:srgbClr val="D4D4D4"/>
                </a:solidFill>
                <a:effectLst/>
                <a:latin typeface="Consolas,  Courier New"/>
              </a:rPr>
              <a:t>, </a:t>
            </a:r>
            <a:r>
              <a:rPr lang="en-US" altLang="zh-CN" sz="900" b="0" dirty="0">
                <a:solidFill>
                  <a:srgbClr val="B5CEA8"/>
                </a:solidFill>
                <a:effectLst/>
                <a:latin typeface="Consolas,  Courier New"/>
              </a:rPr>
              <a:t>0</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generateSquarePoints</a:t>
            </a:r>
            <a:r>
              <a:rPr lang="en-US" altLang="zh-CN" sz="900" b="0" dirty="0">
                <a:solidFill>
                  <a:srgbClr val="D4D4D4"/>
                </a:solidFill>
                <a:effectLst/>
                <a:latin typeface="Consolas,  Courier New"/>
              </a:rPr>
              <a:t>(</a:t>
            </a:r>
            <a:r>
              <a:rPr lang="en-US" altLang="zh-CN" sz="900" b="0" dirty="0" err="1">
                <a:solidFill>
                  <a:srgbClr val="D4D4D4"/>
                </a:solidFill>
                <a:effectLst/>
                <a:latin typeface="Consolas,  Courier New"/>
              </a:rPr>
              <a:t>square_vertices</a:t>
            </a:r>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square_colors</a:t>
            </a:r>
            <a:r>
              <a:rPr lang="en-US" altLang="zh-CN" sz="900" b="0" dirty="0">
                <a:solidFill>
                  <a:srgbClr val="D4D4D4"/>
                </a:solidFill>
                <a:effectLst/>
                <a:latin typeface="Consolas,  Courier New"/>
              </a:rPr>
              <a:t>, SQUARE_NUM, </a:t>
            </a:r>
            <a:r>
              <a:rPr lang="en-US" altLang="zh-CN" sz="900" b="0" dirty="0">
                <a:solidFill>
                  <a:srgbClr val="B5CEA8"/>
                </a:solidFill>
                <a:effectLst/>
                <a:latin typeface="Consolas,  Courier New"/>
              </a:rPr>
              <a:t>0</a:t>
            </a:r>
            <a:r>
              <a:rPr lang="en-US" altLang="zh-CN" sz="900" b="0" dirty="0">
                <a:solidFill>
                  <a:srgbClr val="D4D4D4"/>
                </a:solidFill>
                <a:effectLst/>
                <a:latin typeface="Consolas,  Courier New"/>
              </a:rPr>
              <a:t>);</a:t>
            </a:r>
          </a:p>
          <a:p>
            <a:r>
              <a:rPr lang="en-US" altLang="zh-CN" sz="900" dirty="0">
                <a:solidFill>
                  <a:srgbClr val="D4D4D4"/>
                </a:solidFill>
                <a:latin typeface="Consolas,  Courier New"/>
              </a:rPr>
              <a:t>    ...</a:t>
            </a:r>
          </a:p>
          <a:p>
            <a:endParaRPr lang="en-US" altLang="zh-CN" sz="900" b="0" dirty="0">
              <a:solidFill>
                <a:srgbClr val="D4D4D4"/>
              </a:solidFill>
              <a:effectLst/>
              <a:latin typeface="Consolas,  Courier New"/>
            </a:endParaRPr>
          </a:p>
          <a:p>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黑色背景</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D4D4D4"/>
                </a:solidFill>
                <a:effectLst/>
                <a:latin typeface="Consolas,  Courier New"/>
              </a:rPr>
              <a:t>glClearColor</a:t>
            </a:r>
            <a:r>
              <a:rPr lang="en-US" altLang="zh-CN" sz="900" b="0" dirty="0">
                <a:solidFill>
                  <a:srgbClr val="D4D4D4"/>
                </a:solidFill>
                <a:effectLst/>
                <a:latin typeface="Consolas,  Courier New"/>
              </a:rPr>
              <a:t>(</a:t>
            </a:r>
            <a:r>
              <a:rPr lang="en-US" altLang="zh-CN" sz="900" b="0" dirty="0">
                <a:solidFill>
                  <a:srgbClr val="B5CEA8"/>
                </a:solidFill>
                <a:effectLst/>
                <a:latin typeface="Consolas,  Courier New"/>
              </a:rPr>
              <a:t>0.0</a:t>
            </a:r>
            <a:r>
              <a:rPr lang="en-US" altLang="zh-CN" sz="900" b="0" dirty="0">
                <a:solidFill>
                  <a:srgbClr val="D4D4D4"/>
                </a:solidFill>
                <a:effectLst/>
                <a:latin typeface="Consolas,  Courier New"/>
              </a:rPr>
              <a:t>, </a:t>
            </a:r>
            <a:r>
              <a:rPr lang="en-US" altLang="zh-CN" sz="900" b="0" dirty="0">
                <a:solidFill>
                  <a:srgbClr val="B5CEA8"/>
                </a:solidFill>
                <a:effectLst/>
                <a:latin typeface="Consolas,  Courier New"/>
              </a:rPr>
              <a:t>0.0</a:t>
            </a:r>
            <a:r>
              <a:rPr lang="en-US" altLang="zh-CN" sz="900" b="0" dirty="0">
                <a:solidFill>
                  <a:srgbClr val="D4D4D4"/>
                </a:solidFill>
                <a:effectLst/>
                <a:latin typeface="Consolas,  Courier New"/>
              </a:rPr>
              <a:t>, </a:t>
            </a:r>
            <a:r>
              <a:rPr lang="en-US" altLang="zh-CN" sz="900" b="0" dirty="0">
                <a:solidFill>
                  <a:srgbClr val="B5CEA8"/>
                </a:solidFill>
                <a:effectLst/>
                <a:latin typeface="Consolas,  Courier New"/>
              </a:rPr>
              <a:t>0.0</a:t>
            </a:r>
            <a:r>
              <a:rPr lang="en-US" altLang="zh-CN" sz="900" b="0" dirty="0">
                <a:solidFill>
                  <a:srgbClr val="D4D4D4"/>
                </a:solidFill>
                <a:effectLst/>
                <a:latin typeface="Consolas,  Courier New"/>
              </a:rPr>
              <a:t>, </a:t>
            </a:r>
            <a:r>
              <a:rPr lang="en-US" altLang="zh-CN" sz="900" b="0" dirty="0">
                <a:solidFill>
                  <a:srgbClr val="B5CEA8"/>
                </a:solidFill>
                <a:effectLst/>
                <a:latin typeface="Consolas,  Courier New"/>
              </a:rPr>
              <a:t>1.0</a:t>
            </a:r>
            <a:r>
              <a:rPr lang="en-US" altLang="zh-CN" sz="900" b="0" dirty="0">
                <a:solidFill>
                  <a:srgbClr val="D4D4D4"/>
                </a:solidFill>
                <a:effectLst/>
                <a:latin typeface="Consolas,  Courier New"/>
              </a:rPr>
              <a:t>);</a:t>
            </a:r>
          </a:p>
          <a:p>
            <a:endParaRPr lang="en-US" altLang="zh-CN" sz="900" dirty="0">
              <a:solidFill>
                <a:srgbClr val="D4D4D4"/>
              </a:solidFill>
              <a:latin typeface="Consolas,  Courier New"/>
            </a:endParaRPr>
          </a:p>
          <a:p>
            <a:r>
              <a:rPr lang="en-US" altLang="zh-CN" sz="900" dirty="0">
                <a:solidFill>
                  <a:srgbClr val="D4D4D4"/>
                </a:solidFill>
                <a:latin typeface="Consolas,  Courier New"/>
              </a:rPr>
              <a:t>}</a:t>
            </a:r>
          </a:p>
          <a:p>
            <a:endParaRPr lang="en-US" altLang="zh-CN" sz="900" b="0" dirty="0">
              <a:solidFill>
                <a:srgbClr val="D4D4D4"/>
              </a:solidFill>
              <a:effectLst/>
              <a:latin typeface="Consolas,  Courier New"/>
            </a:endParaRPr>
          </a:p>
          <a:p>
            <a:endParaRPr lang="en-US" altLang="zh-CN" sz="900" dirty="0">
              <a:solidFill>
                <a:srgbClr val="D4D4D4"/>
              </a:solidFill>
              <a:latin typeface="Consolas,  Courier New"/>
            </a:endParaRPr>
          </a:p>
          <a:p>
            <a:endParaRPr lang="en-US" altLang="zh-CN" sz="900" b="0" dirty="0">
              <a:solidFill>
                <a:srgbClr val="D4D4D4"/>
              </a:solidFill>
              <a:effectLst/>
              <a:latin typeface="Consolas,  Courier New"/>
            </a:endParaRPr>
          </a:p>
          <a:p>
            <a:r>
              <a:rPr lang="en-US" altLang="zh-CN" sz="900" b="0" dirty="0">
                <a:solidFill>
                  <a:srgbClr val="569CD6"/>
                </a:solidFill>
                <a:effectLst/>
                <a:latin typeface="Consolas,  Courier New"/>
              </a:rPr>
              <a:t>void</a:t>
            </a:r>
            <a:r>
              <a:rPr lang="en-US" altLang="zh-CN" sz="900" b="0" dirty="0">
                <a:solidFill>
                  <a:srgbClr val="D4D4D4"/>
                </a:solidFill>
                <a:effectLst/>
                <a:latin typeface="Consolas,  Courier New"/>
              </a:rPr>
              <a:t> display(</a:t>
            </a:r>
            <a:r>
              <a:rPr lang="en-US" altLang="zh-CN" sz="900" b="0" dirty="0">
                <a:solidFill>
                  <a:srgbClr val="569CD6"/>
                </a:solidFill>
                <a:effectLst/>
                <a:latin typeface="Consolas,  Courier New"/>
              </a:rPr>
              <a:t>void</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a:t>
            </a:r>
          </a:p>
          <a:p>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清理窗口</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D4D4D4"/>
                </a:solidFill>
                <a:effectLst/>
                <a:latin typeface="Consolas,  Courier New"/>
              </a:rPr>
              <a:t>glClear</a:t>
            </a:r>
            <a:r>
              <a:rPr lang="en-US" altLang="zh-CN" sz="900" b="0" dirty="0">
                <a:solidFill>
                  <a:srgbClr val="D4D4D4"/>
                </a:solidFill>
                <a:effectLst/>
                <a:latin typeface="Consolas,  Courier New"/>
              </a:rPr>
              <a:t>(</a:t>
            </a:r>
            <a:r>
              <a:rPr lang="en-US" altLang="zh-CN" sz="900" b="0" dirty="0">
                <a:solidFill>
                  <a:srgbClr val="569CD6"/>
                </a:solidFill>
                <a:effectLst/>
                <a:latin typeface="Consolas,  Courier New"/>
              </a:rPr>
              <a:t>GL_COLOR_BUFFER_BIT</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    </a:t>
            </a:r>
            <a:br>
              <a:rPr lang="en-US" altLang="zh-CN" sz="900" b="0" dirty="0">
                <a:solidFill>
                  <a:srgbClr val="D4D4D4"/>
                </a:solidFill>
                <a:effectLst/>
                <a:latin typeface="Consolas,  Courier New"/>
              </a:rPr>
            </a:br>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激活着色器</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569CD6"/>
                </a:solidFill>
                <a:effectLst/>
                <a:latin typeface="Consolas,  Courier New"/>
              </a:rPr>
              <a:t>glUseProgram</a:t>
            </a:r>
            <a:r>
              <a:rPr lang="en-US" altLang="zh-CN" sz="900" b="0" dirty="0">
                <a:solidFill>
                  <a:srgbClr val="D4D4D4"/>
                </a:solidFill>
                <a:effectLst/>
                <a:latin typeface="Consolas,  Courier New"/>
              </a:rPr>
              <a:t>(program);</a:t>
            </a:r>
          </a:p>
          <a:p>
            <a:br>
              <a:rPr lang="en-US" altLang="zh-CN" sz="900" b="0" dirty="0">
                <a:solidFill>
                  <a:srgbClr val="D4D4D4"/>
                </a:solidFill>
                <a:effectLst/>
                <a:latin typeface="Consolas,  Courier New"/>
              </a:rPr>
            </a:br>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绑定三角形的顶点数组对象</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569CD6"/>
                </a:solidFill>
                <a:effectLst/>
                <a:latin typeface="Consolas,  Courier New"/>
              </a:rPr>
              <a:t>glBindVertexArray</a:t>
            </a:r>
            <a:r>
              <a:rPr lang="en-US" altLang="zh-CN" sz="900" b="0" dirty="0">
                <a:solidFill>
                  <a:srgbClr val="D4D4D4"/>
                </a:solidFill>
                <a:effectLst/>
                <a:latin typeface="Consolas,  Courier New"/>
              </a:rPr>
              <a:t>(</a:t>
            </a:r>
            <a:r>
              <a:rPr lang="en-US" altLang="zh-CN" sz="900" b="0" dirty="0" err="1">
                <a:solidFill>
                  <a:srgbClr val="D4D4D4"/>
                </a:solidFill>
                <a:effectLst/>
                <a:latin typeface="Consolas,  Courier New"/>
              </a:rPr>
              <a:t>vao</a:t>
            </a:r>
            <a:r>
              <a:rPr lang="en-US" altLang="zh-CN" sz="900" b="0" dirty="0">
                <a:solidFill>
                  <a:srgbClr val="D4D4D4"/>
                </a:solidFill>
                <a:effectLst/>
                <a:latin typeface="Consolas,  Courier New"/>
              </a:rPr>
              <a:t>[</a:t>
            </a:r>
            <a:r>
              <a:rPr lang="en-US" altLang="zh-CN" sz="900" b="0" dirty="0">
                <a:solidFill>
                  <a:srgbClr val="B5CEA8"/>
                </a:solidFill>
                <a:effectLst/>
                <a:latin typeface="Consolas,  Courier New"/>
              </a:rPr>
              <a:t>0</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glDrawArrays</a:t>
            </a:r>
            <a:r>
              <a:rPr lang="en-US" altLang="zh-CN" sz="900" b="0" dirty="0">
                <a:solidFill>
                  <a:srgbClr val="D4D4D4"/>
                </a:solidFill>
                <a:effectLst/>
                <a:latin typeface="Consolas,  Courier New"/>
              </a:rPr>
              <a:t>(</a:t>
            </a:r>
            <a:r>
              <a:rPr lang="en-US" altLang="zh-CN" sz="900" b="0" dirty="0">
                <a:solidFill>
                  <a:srgbClr val="569CD6"/>
                </a:solidFill>
                <a:effectLst/>
                <a:latin typeface="Consolas,  Courier New"/>
              </a:rPr>
              <a:t>GL_TRIANGLES</a:t>
            </a:r>
            <a:r>
              <a:rPr lang="en-US" altLang="zh-CN" sz="900" b="0" dirty="0">
                <a:solidFill>
                  <a:srgbClr val="D4D4D4"/>
                </a:solidFill>
                <a:effectLst/>
                <a:latin typeface="Consolas,  Courier New"/>
              </a:rPr>
              <a:t>, </a:t>
            </a:r>
            <a:r>
              <a:rPr lang="en-US" altLang="zh-CN" sz="900" b="0" dirty="0">
                <a:solidFill>
                  <a:srgbClr val="B5CEA8"/>
                </a:solidFill>
                <a:effectLst/>
                <a:latin typeface="Consolas,  Courier New"/>
              </a:rPr>
              <a:t>0</a:t>
            </a:r>
            <a:r>
              <a:rPr lang="en-US" altLang="zh-CN" sz="900" b="0" dirty="0">
                <a:solidFill>
                  <a:srgbClr val="D4D4D4"/>
                </a:solidFill>
                <a:effectLst/>
                <a:latin typeface="Consolas,  Courier New"/>
              </a:rPr>
              <a:t>, TRIANGLE_NUM_POINTS);</a:t>
            </a:r>
          </a:p>
          <a:p>
            <a:br>
              <a:rPr lang="en-US" altLang="zh-CN" sz="900" b="0" dirty="0">
                <a:solidFill>
                  <a:srgbClr val="D4D4D4"/>
                </a:solidFill>
                <a:effectLst/>
                <a:latin typeface="Consolas,  Courier New"/>
              </a:rPr>
            </a:br>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绑定正方形的顶点数组对象</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569CD6"/>
                </a:solidFill>
                <a:effectLst/>
                <a:latin typeface="Consolas,  Courier New"/>
              </a:rPr>
              <a:t>glBindVertexArray</a:t>
            </a:r>
            <a:r>
              <a:rPr lang="en-US" altLang="zh-CN" sz="900" b="0" dirty="0">
                <a:solidFill>
                  <a:srgbClr val="D4D4D4"/>
                </a:solidFill>
                <a:effectLst/>
                <a:latin typeface="Consolas,  Courier New"/>
              </a:rPr>
              <a:t>(</a:t>
            </a:r>
            <a:r>
              <a:rPr lang="en-US" altLang="zh-CN" sz="900" b="0" dirty="0" err="1">
                <a:solidFill>
                  <a:srgbClr val="D4D4D4"/>
                </a:solidFill>
                <a:effectLst/>
                <a:latin typeface="Consolas,  Courier New"/>
              </a:rPr>
              <a:t>vao</a:t>
            </a:r>
            <a:r>
              <a:rPr lang="en-US" altLang="zh-CN" sz="900" b="0" dirty="0">
                <a:solidFill>
                  <a:srgbClr val="D4D4D4"/>
                </a:solidFill>
                <a:effectLst/>
                <a:latin typeface="Consolas,  Courier New"/>
              </a:rPr>
              <a:t>[</a:t>
            </a:r>
            <a:r>
              <a:rPr lang="en-US" altLang="zh-CN" sz="900" b="0" dirty="0">
                <a:solidFill>
                  <a:srgbClr val="B5CEA8"/>
                </a:solidFill>
                <a:effectLst/>
                <a:latin typeface="Consolas,  Courier New"/>
              </a:rPr>
              <a:t>1</a:t>
            </a:r>
            <a:r>
              <a:rPr lang="en-US" altLang="zh-CN" sz="900" b="0" dirty="0">
                <a:solidFill>
                  <a:srgbClr val="D4D4D4"/>
                </a:solidFill>
                <a:effectLst/>
                <a:latin typeface="Consolas,  Courier New"/>
              </a:rPr>
              <a:t>]);</a:t>
            </a:r>
          </a:p>
          <a:p>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注意这里使用的绘制模式为</a:t>
            </a:r>
            <a:r>
              <a:rPr lang="en-US" altLang="zh-CN" sz="900" b="0" dirty="0">
                <a:solidFill>
                  <a:srgbClr val="6A9955"/>
                </a:solidFill>
                <a:effectLst/>
                <a:latin typeface="Consolas,  Courier New"/>
              </a:rPr>
              <a:t>GL_TRIANGLE_FAN</a:t>
            </a:r>
            <a:endParaRPr lang="en-US" altLang="zh-CN" sz="900" b="0" dirty="0">
              <a:solidFill>
                <a:srgbClr val="D4D4D4"/>
              </a:solidFill>
              <a:effectLst/>
              <a:latin typeface="Consolas,  Courier New"/>
            </a:endParaRPr>
          </a:p>
          <a:p>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它会以顶点数据的一个点为中心顶点，绘制三角形</a:t>
            </a:r>
            <a:endParaRPr lang="zh-CN" altLang="en-US" sz="900" b="0" dirty="0">
              <a:solidFill>
                <a:srgbClr val="D4D4D4"/>
              </a:solidFill>
              <a:effectLst/>
              <a:latin typeface="Consolas,  Courier New"/>
            </a:endParaRPr>
          </a:p>
          <a:p>
            <a:r>
              <a:rPr lang="zh-CN" altLang="en-US" sz="900" b="0" dirty="0">
                <a:solidFill>
                  <a:srgbClr val="6A9955"/>
                </a:solidFill>
                <a:effectLst/>
                <a:latin typeface="Consolas,  Courier New"/>
              </a:rPr>
              <a:t>    </a:t>
            </a:r>
            <a:r>
              <a:rPr lang="en-US" altLang="zh-CN" sz="900" b="0" dirty="0">
                <a:solidFill>
                  <a:srgbClr val="6A9955"/>
                </a:solidFill>
                <a:effectLst/>
                <a:latin typeface="Consolas,  Courier New"/>
              </a:rPr>
              <a:t>// </a:t>
            </a:r>
            <a:r>
              <a:rPr lang="zh-CN" altLang="en-US" sz="900" b="0" dirty="0">
                <a:solidFill>
                  <a:srgbClr val="6A9955"/>
                </a:solidFill>
                <a:effectLst/>
                <a:latin typeface="Consolas,  Courier New"/>
              </a:rPr>
              <a:t>绘制多个正方形</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a:solidFill>
                  <a:srgbClr val="569CD6"/>
                </a:solidFill>
                <a:effectLst/>
                <a:latin typeface="Consolas,  Courier New"/>
              </a:rPr>
              <a:t>for</a:t>
            </a:r>
            <a:r>
              <a:rPr lang="en-US" altLang="zh-CN" sz="900" b="0" dirty="0">
                <a:solidFill>
                  <a:srgbClr val="D4D4D4"/>
                </a:solidFill>
                <a:effectLst/>
                <a:latin typeface="Consolas,  Courier New"/>
              </a:rPr>
              <a:t> (</a:t>
            </a:r>
            <a:r>
              <a:rPr lang="en-US" altLang="zh-CN" sz="900" b="0" dirty="0">
                <a:solidFill>
                  <a:srgbClr val="569CD6"/>
                </a:solidFill>
                <a:effectLst/>
                <a:latin typeface="Consolas,  Courier New"/>
              </a:rPr>
              <a:t>int</a:t>
            </a:r>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i</a:t>
            </a:r>
            <a:r>
              <a:rPr lang="en-US" altLang="zh-CN" sz="900" b="0" dirty="0">
                <a:solidFill>
                  <a:srgbClr val="D4D4D4"/>
                </a:solidFill>
                <a:effectLst/>
                <a:latin typeface="Consolas,  Courier New"/>
              </a:rPr>
              <a:t> = </a:t>
            </a:r>
            <a:r>
              <a:rPr lang="en-US" altLang="zh-CN" sz="900" b="0" dirty="0">
                <a:solidFill>
                  <a:srgbClr val="B5CEA8"/>
                </a:solidFill>
                <a:effectLst/>
                <a:latin typeface="Consolas,  Courier New"/>
              </a:rPr>
              <a:t>0</a:t>
            </a:r>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i</a:t>
            </a:r>
            <a:r>
              <a:rPr lang="en-US" altLang="zh-CN" sz="900" b="0" dirty="0">
                <a:solidFill>
                  <a:srgbClr val="D4D4D4"/>
                </a:solidFill>
                <a:effectLst/>
                <a:latin typeface="Consolas,  Courier New"/>
              </a:rPr>
              <a:t> &lt; SQUARE_NUM; ++</a:t>
            </a:r>
            <a:r>
              <a:rPr lang="en-US" altLang="zh-CN" sz="900" b="0" dirty="0" err="1">
                <a:solidFill>
                  <a:srgbClr val="D4D4D4"/>
                </a:solidFill>
                <a:effectLst/>
                <a:latin typeface="Consolas,  Courier New"/>
              </a:rPr>
              <a:t>i</a:t>
            </a:r>
            <a:r>
              <a:rPr lang="en-US" altLang="zh-CN" sz="900" b="0" dirty="0">
                <a:solidFill>
                  <a:srgbClr val="D4D4D4"/>
                </a:solidFill>
                <a:effectLst/>
                <a:latin typeface="Consolas,  Courier New"/>
              </a:rPr>
              <a:t>) {</a:t>
            </a:r>
          </a:p>
          <a:p>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glDrawArrays</a:t>
            </a:r>
            <a:r>
              <a:rPr lang="en-US" altLang="zh-CN" sz="900" b="0" dirty="0">
                <a:solidFill>
                  <a:srgbClr val="D4D4D4"/>
                </a:solidFill>
                <a:effectLst/>
                <a:latin typeface="Consolas,  Courier New"/>
              </a:rPr>
              <a:t>(</a:t>
            </a:r>
            <a:r>
              <a:rPr lang="en-US" altLang="zh-CN" sz="900" b="0" dirty="0">
                <a:solidFill>
                  <a:srgbClr val="569CD6"/>
                </a:solidFill>
                <a:effectLst/>
                <a:latin typeface="Consolas,  Courier New"/>
              </a:rPr>
              <a:t>GL_TRIANGLE_FAN</a:t>
            </a:r>
            <a:r>
              <a:rPr lang="en-US" altLang="zh-CN" sz="900" b="0" dirty="0">
                <a:solidFill>
                  <a:srgbClr val="D4D4D4"/>
                </a:solidFill>
                <a:effectLst/>
                <a:latin typeface="Consolas,  Courier New"/>
              </a:rPr>
              <a:t>, (</a:t>
            </a:r>
            <a:r>
              <a:rPr lang="en-US" altLang="zh-CN" sz="900" b="0" dirty="0" err="1">
                <a:solidFill>
                  <a:srgbClr val="D4D4D4"/>
                </a:solidFill>
                <a:effectLst/>
                <a:latin typeface="Consolas,  Courier New"/>
              </a:rPr>
              <a:t>i</a:t>
            </a:r>
            <a:r>
              <a:rPr lang="en-US" altLang="zh-CN" sz="900" b="0" dirty="0">
                <a:solidFill>
                  <a:srgbClr val="D4D4D4"/>
                </a:solidFill>
                <a:effectLst/>
                <a:latin typeface="Consolas,  Courier New"/>
              </a:rPr>
              <a:t> * </a:t>
            </a:r>
            <a:r>
              <a:rPr lang="en-US" altLang="zh-CN" sz="900" b="0" dirty="0">
                <a:solidFill>
                  <a:srgbClr val="B5CEA8"/>
                </a:solidFill>
                <a:effectLst/>
                <a:latin typeface="Consolas,  Courier New"/>
              </a:rPr>
              <a:t>4</a:t>
            </a:r>
            <a:r>
              <a:rPr lang="en-US" altLang="zh-CN" sz="900" b="0" dirty="0">
                <a:solidFill>
                  <a:srgbClr val="D4D4D4"/>
                </a:solidFill>
                <a:effectLst/>
                <a:latin typeface="Consolas,  Courier New"/>
              </a:rPr>
              <a:t>), </a:t>
            </a:r>
            <a:r>
              <a:rPr lang="en-US" altLang="zh-CN" sz="900" b="0" dirty="0">
                <a:solidFill>
                  <a:srgbClr val="B5CEA8"/>
                </a:solidFill>
                <a:effectLst/>
                <a:latin typeface="Consolas,  Courier New"/>
              </a:rPr>
              <a:t>4</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    }</a:t>
            </a:r>
          </a:p>
          <a:p>
            <a:r>
              <a:rPr lang="en-US" altLang="zh-CN" sz="900" b="0" dirty="0">
                <a:solidFill>
                  <a:srgbClr val="6A9955"/>
                </a:solidFill>
                <a:effectLst/>
                <a:latin typeface="Consolas,  Courier New"/>
              </a:rPr>
              <a:t>    // </a:t>
            </a:r>
            <a:r>
              <a:rPr lang="zh-CN" altLang="en-US" sz="900" b="0" dirty="0">
                <a:solidFill>
                  <a:srgbClr val="6A9955"/>
                </a:solidFill>
                <a:effectLst/>
                <a:latin typeface="Consolas,  Courier New"/>
              </a:rPr>
              <a:t>强制所有进行中的</a:t>
            </a:r>
            <a:r>
              <a:rPr lang="en-US" altLang="zh-CN" sz="900" b="0" dirty="0">
                <a:solidFill>
                  <a:srgbClr val="6A9955"/>
                </a:solidFill>
                <a:effectLst/>
                <a:latin typeface="Consolas,  Courier New"/>
              </a:rPr>
              <a:t>OpenGL</a:t>
            </a:r>
            <a:r>
              <a:rPr lang="zh-CN" altLang="en-US" sz="900" b="0" dirty="0">
                <a:solidFill>
                  <a:srgbClr val="6A9955"/>
                </a:solidFill>
                <a:effectLst/>
                <a:latin typeface="Consolas,  Courier New"/>
              </a:rPr>
              <a:t>命令完成</a:t>
            </a:r>
            <a:endParaRPr lang="zh-CN" altLang="en-US" sz="900" b="0" dirty="0">
              <a:solidFill>
                <a:srgbClr val="D4D4D4"/>
              </a:solidFill>
              <a:effectLst/>
              <a:latin typeface="Consolas,  Courier New"/>
            </a:endParaRPr>
          </a:p>
          <a:p>
            <a:r>
              <a:rPr lang="zh-CN" altLang="en-US" sz="900" b="0" dirty="0">
                <a:solidFill>
                  <a:srgbClr val="D4D4D4"/>
                </a:solidFill>
                <a:effectLst/>
                <a:latin typeface="Consolas,  Courier New"/>
              </a:rPr>
              <a:t>    </a:t>
            </a:r>
            <a:r>
              <a:rPr lang="en-US" altLang="zh-CN" sz="900" b="0" dirty="0" err="1">
                <a:solidFill>
                  <a:srgbClr val="D4D4D4"/>
                </a:solidFill>
                <a:effectLst/>
                <a:latin typeface="Consolas,  Courier New"/>
              </a:rPr>
              <a:t>glFlush</a:t>
            </a:r>
            <a:r>
              <a:rPr lang="en-US" altLang="zh-CN" sz="900" b="0" dirty="0">
                <a:solidFill>
                  <a:srgbClr val="D4D4D4"/>
                </a:solidFill>
                <a:effectLst/>
                <a:latin typeface="Consolas,  Courier New"/>
              </a:rPr>
              <a:t>();</a:t>
            </a:r>
          </a:p>
          <a:p>
            <a:r>
              <a:rPr lang="en-US" altLang="zh-CN" sz="900" b="0" dirty="0">
                <a:solidFill>
                  <a:srgbClr val="D4D4D4"/>
                </a:solidFill>
                <a:effectLst/>
                <a:latin typeface="Consolas,  Courier New"/>
              </a:rPr>
              <a:t>}</a:t>
            </a:r>
          </a:p>
          <a:p>
            <a:endParaRPr lang="en-US" altLang="zh-CN" sz="900" b="0" dirty="0">
              <a:solidFill>
                <a:srgbClr val="D4D4D4"/>
              </a:solidFill>
              <a:effectLst/>
              <a:latin typeface="Consolas,  Courier New"/>
            </a:endParaRPr>
          </a:p>
          <a:p>
            <a:r>
              <a:rPr lang="en-US" altLang="zh-CN" sz="900" b="0" dirty="0">
                <a:solidFill>
                  <a:srgbClr val="D4D4D4"/>
                </a:solidFill>
                <a:effectLst/>
                <a:latin typeface="Consolas,  Courier New"/>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0050" y="6438900"/>
            <a:ext cx="295275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a:stretch>
            <a:fillRect/>
          </a:stretch>
        </p:blipFill>
        <p:spPr>
          <a:xfrm>
            <a:off x="5733054" y="-1"/>
            <a:ext cx="6458946" cy="6858001"/>
          </a:xfrm>
          <a:prstGeom prst="rect">
            <a:avLst/>
          </a:prstGeom>
        </p:spPr>
      </p:pic>
      <p:sp>
        <p:nvSpPr>
          <p:cNvPr id="3" name="标题 2"/>
          <p:cNvSpPr>
            <a:spLocks noGrp="1"/>
          </p:cNvSpPr>
          <p:nvPr>
            <p:ph type="title"/>
          </p:nvPr>
        </p:nvSpPr>
        <p:spPr/>
        <p:txBody>
          <a:bodyPr/>
          <a:lstStyle/>
          <a:p>
            <a:r>
              <a:rPr lang="zh-CN" altLang="en-US" dirty="0"/>
              <a:t>绘制复杂正方形</a:t>
            </a:r>
          </a:p>
        </p:txBody>
      </p:sp>
      <p:sp>
        <p:nvSpPr>
          <p:cNvPr id="18" name="内容占位符 1"/>
          <p:cNvSpPr>
            <a:spLocks noGrp="1"/>
          </p:cNvSpPr>
          <p:nvPr>
            <p:ph idx="1"/>
          </p:nvPr>
        </p:nvSpPr>
        <p:spPr>
          <a:xfrm>
            <a:off x="838200" y="1473622"/>
            <a:ext cx="4914900" cy="4703341"/>
          </a:xfrm>
        </p:spPr>
        <p:txBody>
          <a:bodyPr/>
          <a:lstStyle/>
          <a:p>
            <a:pPr marL="0" indent="0">
              <a:lnSpc>
                <a:spcPct val="120000"/>
              </a:lnSpc>
              <a:buNone/>
            </a:pPr>
            <a:r>
              <a:rPr lang="zh-CN" altLang="en-US" dirty="0">
                <a:latin typeface="Microsoft YaHei" panose="020B0503020204020204" pitchFamily="34" charset="-122"/>
                <a:ea typeface="Microsoft YaHei" panose="020B0503020204020204" pitchFamily="34" charset="-122"/>
              </a:rPr>
              <a:t>编译实验</a:t>
            </a:r>
            <a:r>
              <a:rPr lang="en-US" altLang="zh-CN" dirty="0">
                <a:latin typeface="Microsoft YaHei" panose="020B0503020204020204" pitchFamily="34" charset="-122"/>
                <a:ea typeface="Microsoft YaHei" panose="020B0503020204020204" pitchFamily="34" charset="-122"/>
              </a:rPr>
              <a:t>1.2</a:t>
            </a:r>
            <a:r>
              <a:rPr lang="zh-CN" altLang="en-US" dirty="0">
                <a:latin typeface="Microsoft YaHei" panose="020B0503020204020204" pitchFamily="34" charset="-122"/>
                <a:ea typeface="Microsoft YaHei" panose="020B0503020204020204" pitchFamily="34" charset="-122"/>
              </a:rPr>
              <a:t>留空代码，执行后的效果</a:t>
            </a:r>
            <a:endParaRPr lang="en-US" altLang="zh-CN"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319341" y="1679027"/>
            <a:ext cx="3306417" cy="349994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473622"/>
            <a:ext cx="6057900" cy="4703341"/>
          </a:xfrm>
        </p:spPr>
        <p:txBody>
          <a:bodyPr/>
          <a:lstStyle/>
          <a:p>
            <a:pPr>
              <a:lnSpc>
                <a:spcPct val="120000"/>
              </a:lnSpc>
            </a:pPr>
            <a:r>
              <a:rPr lang="zh-CN" altLang="en-US" sz="2000" dirty="0">
                <a:latin typeface="Microsoft YaHei" panose="020B0503020204020204" pitchFamily="34" charset="-122"/>
                <a:ea typeface="Microsoft YaHei" panose="020B0503020204020204" pitchFamily="34" charset="-122"/>
              </a:rPr>
              <a:t>完成前面的练习后，通过修改</a:t>
            </a:r>
            <a:r>
              <a:rPr lang="zh-CN" altLang="en-US" dirty="0">
                <a:latin typeface="Microsoft YaHei" panose="020B0503020204020204" pitchFamily="34" charset="-122"/>
                <a:ea typeface="Microsoft YaHei" panose="020B0503020204020204" pitchFamily="34" charset="-122"/>
              </a:rPr>
              <a:t>实验</a:t>
            </a:r>
            <a:r>
              <a:rPr lang="en-US" altLang="zh-CN" dirty="0">
                <a:latin typeface="Microsoft YaHei" panose="020B0503020204020204" pitchFamily="34" charset="-122"/>
                <a:ea typeface="Microsoft YaHei" panose="020B0503020204020204" pitchFamily="34" charset="-122"/>
              </a:rPr>
              <a:t>1.2</a:t>
            </a:r>
            <a:r>
              <a:rPr lang="zh-CN" altLang="en-US" dirty="0">
                <a:latin typeface="Microsoft YaHei" panose="020B0503020204020204" pitchFamily="34" charset="-122"/>
                <a:ea typeface="Microsoft YaHei" panose="020B0503020204020204" pitchFamily="34" charset="-122"/>
              </a:rPr>
              <a:t>留空</a:t>
            </a:r>
            <a:r>
              <a:rPr lang="zh-CN" altLang="en-US" sz="2000" dirty="0">
                <a:latin typeface="Microsoft YaHei" panose="020B0503020204020204" pitchFamily="34" charset="-122"/>
                <a:ea typeface="Microsoft YaHei" panose="020B0503020204020204" pitchFamily="34" charset="-122"/>
              </a:rPr>
              <a:t>代码中生成三角形和生成正方形的函数，得到右边的效果。</a:t>
            </a:r>
          </a:p>
          <a:p>
            <a:pPr>
              <a:lnSpc>
                <a:spcPct val="120000"/>
              </a:lnSpc>
            </a:pPr>
            <a:r>
              <a:rPr lang="en-US" altLang="zh-CN" sz="2000" dirty="0">
                <a:latin typeface="Microsoft YaHei" panose="020B0503020204020204" pitchFamily="34" charset="-122"/>
                <a:ea typeface="Microsoft YaHei" panose="020B0503020204020204" pitchFamily="34" charset="-122"/>
              </a:rPr>
              <a:t>void </a:t>
            </a:r>
            <a:r>
              <a:rPr lang="en-US" altLang="zh-CN" sz="2000" dirty="0" err="1">
                <a:latin typeface="Microsoft YaHei" panose="020B0503020204020204" pitchFamily="34" charset="-122"/>
                <a:ea typeface="Microsoft YaHei" panose="020B0503020204020204" pitchFamily="34" charset="-122"/>
              </a:rPr>
              <a:t>generateTrianglePoints</a:t>
            </a:r>
            <a:r>
              <a:rPr lang="en-US"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glm</a:t>
            </a:r>
            <a:r>
              <a:rPr lang="en-US" altLang="zh-CN" sz="2000" dirty="0">
                <a:latin typeface="Microsoft YaHei" panose="020B0503020204020204" pitchFamily="34" charset="-122"/>
                <a:ea typeface="Microsoft YaHei" panose="020B0503020204020204" pitchFamily="34" charset="-122"/>
              </a:rPr>
              <a:t>::vec2 vertices[], </a:t>
            </a:r>
            <a:r>
              <a:rPr lang="en-US" altLang="zh-CN" sz="2000" dirty="0" err="1">
                <a:latin typeface="Microsoft YaHei" panose="020B0503020204020204" pitchFamily="34" charset="-122"/>
                <a:ea typeface="Microsoft YaHei" panose="020B0503020204020204" pitchFamily="34" charset="-122"/>
              </a:rPr>
              <a:t>glm</a:t>
            </a:r>
            <a:r>
              <a:rPr lang="en-US" altLang="zh-CN" sz="2000" dirty="0">
                <a:latin typeface="Microsoft YaHei" panose="020B0503020204020204" pitchFamily="34" charset="-122"/>
                <a:ea typeface="Microsoft YaHei" panose="020B0503020204020204" pitchFamily="34" charset="-122"/>
              </a:rPr>
              <a:t>::vec3 colors[], int </a:t>
            </a:r>
            <a:r>
              <a:rPr lang="en-US" altLang="zh-CN" sz="2000" dirty="0" err="1">
                <a:latin typeface="Microsoft YaHei" panose="020B0503020204020204" pitchFamily="34" charset="-122"/>
                <a:ea typeface="Microsoft YaHei" panose="020B0503020204020204" pitchFamily="34" charset="-122"/>
              </a:rPr>
              <a:t>startVertexIndex</a:t>
            </a:r>
            <a:r>
              <a:rPr lang="en-US" altLang="zh-CN" sz="2000" dirty="0">
                <a:latin typeface="Microsoft YaHei" panose="020B0503020204020204" pitchFamily="34" charset="-122"/>
                <a:ea typeface="Microsoft YaHei" panose="020B0503020204020204" pitchFamily="34" charset="-122"/>
              </a:rPr>
              <a:t>)</a:t>
            </a:r>
          </a:p>
          <a:p>
            <a:pPr>
              <a:lnSpc>
                <a:spcPct val="120000"/>
              </a:lnSpc>
            </a:pPr>
            <a:r>
              <a:rPr lang="en-US" altLang="zh-CN" sz="2000" dirty="0">
                <a:latin typeface="Microsoft YaHei" panose="020B0503020204020204" pitchFamily="34" charset="-122"/>
                <a:ea typeface="Microsoft YaHei" panose="020B0503020204020204" pitchFamily="34" charset="-122"/>
              </a:rPr>
              <a:t>void </a:t>
            </a:r>
            <a:r>
              <a:rPr lang="en-US" altLang="zh-CN" sz="2000" dirty="0" err="1">
                <a:latin typeface="Microsoft YaHei" panose="020B0503020204020204" pitchFamily="34" charset="-122"/>
                <a:ea typeface="Microsoft YaHei" panose="020B0503020204020204" pitchFamily="34" charset="-122"/>
              </a:rPr>
              <a:t>generateSquarePoints</a:t>
            </a:r>
            <a:r>
              <a:rPr lang="en-US"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glm</a:t>
            </a:r>
            <a:r>
              <a:rPr lang="en-US" altLang="zh-CN" sz="2000" dirty="0">
                <a:latin typeface="Microsoft YaHei" panose="020B0503020204020204" pitchFamily="34" charset="-122"/>
                <a:ea typeface="Microsoft YaHei" panose="020B0503020204020204" pitchFamily="34" charset="-122"/>
              </a:rPr>
              <a:t>::vec2 vertices[], </a:t>
            </a:r>
            <a:r>
              <a:rPr lang="en-US" altLang="zh-CN" sz="2000" dirty="0" err="1">
                <a:latin typeface="Microsoft YaHei" panose="020B0503020204020204" pitchFamily="34" charset="-122"/>
                <a:ea typeface="Microsoft YaHei" panose="020B0503020204020204" pitchFamily="34" charset="-122"/>
              </a:rPr>
              <a:t>glm</a:t>
            </a:r>
            <a:r>
              <a:rPr lang="en-US" altLang="zh-CN" sz="2000" dirty="0">
                <a:latin typeface="Microsoft YaHei" panose="020B0503020204020204" pitchFamily="34" charset="-122"/>
                <a:ea typeface="Microsoft YaHei" panose="020B0503020204020204" pitchFamily="34" charset="-122"/>
              </a:rPr>
              <a:t>::vec3 colors[], int </a:t>
            </a:r>
            <a:r>
              <a:rPr lang="en-US" altLang="zh-CN" sz="2000" dirty="0" err="1">
                <a:latin typeface="Microsoft YaHei" panose="020B0503020204020204" pitchFamily="34" charset="-122"/>
                <a:ea typeface="Microsoft YaHei" panose="020B0503020204020204" pitchFamily="34" charset="-122"/>
              </a:rPr>
              <a:t>squareNumber</a:t>
            </a:r>
            <a:r>
              <a:rPr lang="en-US" altLang="zh-CN" sz="2000" dirty="0">
                <a:latin typeface="Microsoft YaHei" panose="020B0503020204020204" pitchFamily="34" charset="-122"/>
                <a:ea typeface="Microsoft YaHei" panose="020B0503020204020204" pitchFamily="34" charset="-122"/>
              </a:rPr>
              <a:t>, int </a:t>
            </a:r>
            <a:r>
              <a:rPr lang="en-US" altLang="zh-CN" sz="2000" dirty="0" err="1">
                <a:latin typeface="Microsoft YaHei" panose="020B0503020204020204" pitchFamily="34" charset="-122"/>
                <a:ea typeface="Microsoft YaHei" panose="020B0503020204020204" pitchFamily="34" charset="-122"/>
              </a:rPr>
              <a:t>startVertexIndex</a:t>
            </a:r>
            <a:r>
              <a:rPr lang="en-US" altLang="zh-CN" sz="2000" dirty="0">
                <a:latin typeface="Microsoft YaHei" panose="020B0503020204020204" pitchFamily="34" charset="-122"/>
                <a:ea typeface="Microsoft YaHei" panose="020B0503020204020204" pitchFamily="34" charset="-122"/>
              </a:rPr>
              <a:t>) </a:t>
            </a:r>
          </a:p>
          <a:p>
            <a:pPr>
              <a:lnSpc>
                <a:spcPct val="120000"/>
              </a:lnSpc>
            </a:pPr>
            <a:endParaRPr lang="en-US" altLang="zh-CN" sz="2000" dirty="0">
              <a:latin typeface="Microsoft YaHei" panose="020B0503020204020204" pitchFamily="34" charset="-122"/>
              <a:ea typeface="Microsoft YaHei" panose="020B0503020204020204" pitchFamily="34" charset="-122"/>
            </a:endParaRPr>
          </a:p>
          <a:p>
            <a:pPr>
              <a:lnSpc>
                <a:spcPct val="120000"/>
              </a:lnSpc>
            </a:pPr>
            <a:r>
              <a:rPr lang="zh-CN" altLang="en-US" b="1" dirty="0">
                <a:solidFill>
                  <a:srgbClr val="FF0000"/>
                </a:solidFill>
                <a:latin typeface="Microsoft YaHei" panose="020B0503020204020204" pitchFamily="34" charset="-122"/>
                <a:ea typeface="Microsoft YaHei" panose="020B0503020204020204" pitchFamily="34" charset="-122"/>
              </a:rPr>
              <a:t>之后我们的实验中都会在需要改动的地方加上</a:t>
            </a:r>
            <a:r>
              <a:rPr lang="en-US" altLang="zh-CN" b="1" dirty="0">
                <a:solidFill>
                  <a:srgbClr val="FF0000"/>
                </a:solidFill>
                <a:latin typeface="Microsoft YaHei" panose="020B0503020204020204" pitchFamily="34" charset="-122"/>
                <a:ea typeface="Microsoft YaHei" panose="020B0503020204020204" pitchFamily="34" charset="-122"/>
              </a:rPr>
              <a:t>@TODO</a:t>
            </a:r>
            <a:r>
              <a:rPr lang="zh-CN" altLang="en-US" b="1" dirty="0">
                <a:solidFill>
                  <a:srgbClr val="FF0000"/>
                </a:solidFill>
                <a:latin typeface="Microsoft YaHei" panose="020B0503020204020204" pitchFamily="34" charset="-122"/>
                <a:ea typeface="Microsoft YaHei" panose="020B0503020204020204" pitchFamily="34" charset="-122"/>
              </a:rPr>
              <a:t>标记</a:t>
            </a:r>
            <a:endParaRPr lang="en-US" altLang="zh-CN" sz="2000" b="1" dirty="0">
              <a:solidFill>
                <a:srgbClr val="FF0000"/>
              </a:solidFill>
              <a:latin typeface="Microsoft YaHei" panose="020B0503020204020204" pitchFamily="34" charset="-122"/>
              <a:ea typeface="Microsoft YaHei" panose="020B0503020204020204" pitchFamily="34" charset="-122"/>
            </a:endParaRPr>
          </a:p>
          <a:p>
            <a:pPr>
              <a:lnSpc>
                <a:spcPct val="120000"/>
              </a:lnSpc>
            </a:pPr>
            <a:endParaRPr lang="en-US" altLang="zh-CN" sz="2000"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r>
              <a:rPr lang="zh-CN" altLang="en-US" dirty="0"/>
              <a:t>课堂练习</a:t>
            </a:r>
            <a:r>
              <a:rPr lang="en-US" altLang="zh-CN" dirty="0"/>
              <a:t>#2</a:t>
            </a:r>
            <a:endParaRPr lang="zh-CN" altLang="en-US" dirty="0"/>
          </a:p>
        </p:txBody>
      </p:sp>
      <p:pic>
        <p:nvPicPr>
          <p:cNvPr id="5" name="图片 4" descr="C:\Users\LEO\AppData\Local\Microsoft\Windows\INetCache\Content.Word\QQ截图20160823133732.png"/>
          <p:cNvPicPr/>
          <p:nvPr/>
        </p:nvPicPr>
        <p:blipFill>
          <a:blip r:embed="rId2">
            <a:extLst>
              <a:ext uri="{28A0092B-C50C-407E-A947-70E740481C1C}">
                <a14:useLocalDpi xmlns:a14="http://schemas.microsoft.com/office/drawing/2010/main" val="0"/>
              </a:ext>
            </a:extLst>
          </a:blip>
          <a:srcRect/>
          <a:stretch>
            <a:fillRect/>
          </a:stretch>
        </p:blipFill>
        <p:spPr bwMode="auto">
          <a:xfrm>
            <a:off x="7175181" y="1497946"/>
            <a:ext cx="4445319" cy="4654694"/>
          </a:xfrm>
          <a:prstGeom prst="rect">
            <a:avLst/>
          </a:prstGeom>
          <a:noFill/>
          <a:ln>
            <a:noFill/>
          </a:ln>
        </p:spPr>
      </p:pic>
      <p:sp>
        <p:nvSpPr>
          <p:cNvPr id="8" name="矩形 7">
            <a:hlinkClick r:id="rId3" action="ppaction://hlinksldjump"/>
          </p:cNvPr>
          <p:cNvSpPr/>
          <p:nvPr/>
        </p:nvSpPr>
        <p:spPr>
          <a:xfrm>
            <a:off x="571500" y="6152640"/>
            <a:ext cx="3016250"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rPr>
              <a:t>点击跳转回课堂练习</a:t>
            </a:r>
            <a:r>
              <a:rPr lang="en-US" altLang="zh-CN" u="sng" dirty="0">
                <a:solidFill>
                  <a:schemeClr val="tx1"/>
                </a:solidFill>
              </a:rPr>
              <a:t>#1</a:t>
            </a:r>
            <a:endParaRPr lang="zh-CN" altLang="en-US" u="sng"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473622"/>
            <a:ext cx="6610350" cy="5040592"/>
          </a:xfrm>
        </p:spPr>
        <p:txBody>
          <a:bodyPr/>
          <a:lstStyle/>
          <a:p>
            <a:pPr>
              <a:lnSpc>
                <a:spcPct val="120000"/>
              </a:lnSpc>
            </a:pPr>
            <a:r>
              <a:rPr lang="en-US" altLang="zh-CN" sz="2000" dirty="0">
                <a:latin typeface="Microsoft YaHei" panose="020B0503020204020204" pitchFamily="34" charset="-122"/>
                <a:ea typeface="Microsoft YaHei" panose="020B0503020204020204" pitchFamily="34" charset="-122"/>
              </a:rPr>
              <a:t>OpenGL wiki: </a:t>
            </a:r>
            <a:r>
              <a:rPr lang="en-US" altLang="zh-CN" dirty="0">
                <a:hlinkClick r:id="rId2"/>
              </a:rPr>
              <a:t>https://www.khronos.org/opengl/wiki/Rendering_Pipeline_Overview</a:t>
            </a:r>
            <a:endParaRPr lang="en-US" altLang="zh-CN" sz="2000" dirty="0">
              <a:latin typeface="Microsoft YaHei" panose="020B0503020204020204" pitchFamily="34" charset="-122"/>
              <a:ea typeface="Microsoft YaHei" panose="020B0503020204020204" pitchFamily="34" charset="-122"/>
            </a:endParaRPr>
          </a:p>
          <a:p>
            <a:pPr>
              <a:lnSpc>
                <a:spcPct val="120000"/>
              </a:lnSpc>
            </a:pPr>
            <a:r>
              <a:rPr lang="en-US" altLang="zh-CN" sz="2000" dirty="0" err="1">
                <a:latin typeface="Microsoft YaHei" panose="020B0503020204020204" pitchFamily="34" charset="-122"/>
                <a:ea typeface="Microsoft YaHei" panose="020B0503020204020204" pitchFamily="34" charset="-122"/>
              </a:rPr>
              <a:t>LearnOpenGL</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hlinkClick r:id="rId3"/>
              </a:rPr>
              <a:t>https://learnopengl-cn.github.io/</a:t>
            </a:r>
            <a:endParaRPr lang="en-US" altLang="zh-CN" sz="2000" dirty="0">
              <a:latin typeface="Microsoft YaHei" panose="020B0503020204020204" pitchFamily="34" charset="-122"/>
              <a:ea typeface="Microsoft YaHei" panose="020B0503020204020204" pitchFamily="34" charset="-122"/>
            </a:endParaRPr>
          </a:p>
          <a:p>
            <a:pPr>
              <a:lnSpc>
                <a:spcPct val="120000"/>
              </a:lnSpc>
            </a:pP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应用程序接口：</a:t>
            </a:r>
            <a:r>
              <a:rPr lang="en-US" altLang="zh-CN" sz="2000" dirty="0">
                <a:latin typeface="Microsoft YaHei" panose="020B0503020204020204" pitchFamily="34" charset="-122"/>
                <a:ea typeface="Microsoft YaHei" panose="020B0503020204020204" pitchFamily="34" charset="-122"/>
                <a:hlinkClick r:id="rId4"/>
              </a:rPr>
              <a:t>https://www.opengl.org/sdk/docs/man/</a:t>
            </a:r>
            <a:endParaRPr lang="en-US" altLang="zh-CN" sz="2000" dirty="0">
              <a:latin typeface="Microsoft YaHei" panose="020B0503020204020204" pitchFamily="34" charset="-122"/>
              <a:ea typeface="Microsoft YaHei" panose="020B0503020204020204" pitchFamily="34" charset="-122"/>
            </a:endParaRPr>
          </a:p>
          <a:p>
            <a:pPr>
              <a:lnSpc>
                <a:spcPct val="120000"/>
              </a:lnSpc>
            </a:pP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文档查询：</a:t>
            </a:r>
            <a:r>
              <a:rPr lang="en-US" altLang="zh-CN" dirty="0">
                <a:hlinkClick r:id="rId5"/>
              </a:rPr>
              <a:t>http://docs.gl/</a:t>
            </a:r>
            <a:endParaRPr lang="en-US" altLang="zh-CN" sz="2000" dirty="0">
              <a:latin typeface="Microsoft YaHei" panose="020B0503020204020204" pitchFamily="34" charset="-122"/>
              <a:ea typeface="Microsoft YaHei" panose="020B0503020204020204" pitchFamily="34" charset="-122"/>
            </a:endParaRPr>
          </a:p>
          <a:p>
            <a:pPr>
              <a:lnSpc>
                <a:spcPct val="120000"/>
              </a:lnSpc>
            </a:pPr>
            <a:r>
              <a:rPr lang="en-US" altLang="zh-CN" dirty="0">
                <a:latin typeface="Microsoft YaHei" panose="020B0503020204020204" pitchFamily="34" charset="-122"/>
                <a:ea typeface="Microsoft YaHei" panose="020B0503020204020204" pitchFamily="34" charset="-122"/>
              </a:rPr>
              <a:t>GLAD</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0" indent="0">
              <a:lnSpc>
                <a:spcPct val="120000"/>
              </a:lnSpc>
              <a:buNone/>
            </a:pPr>
            <a:r>
              <a:rPr lang="en-US" altLang="zh-CN"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hlinkClick r:id="rId6"/>
              </a:rPr>
              <a:t>https://glad.dav1d.de/</a:t>
            </a:r>
            <a:endParaRPr lang="en-US" altLang="zh-CN" sz="2000" dirty="0">
              <a:latin typeface="Microsoft YaHei" panose="020B0503020204020204" pitchFamily="34" charset="-122"/>
              <a:ea typeface="Microsoft YaHei" panose="020B0503020204020204" pitchFamily="34" charset="-122"/>
            </a:endParaRPr>
          </a:p>
          <a:p>
            <a:pPr>
              <a:lnSpc>
                <a:spcPct val="120000"/>
              </a:lnSpc>
            </a:pPr>
            <a:r>
              <a:rPr lang="en-US" altLang="zh-CN" sz="2000" dirty="0">
                <a:latin typeface="Microsoft YaHei" panose="020B0503020204020204" pitchFamily="34" charset="-122"/>
                <a:ea typeface="Microsoft YaHei" panose="020B0503020204020204" pitchFamily="34" charset="-122"/>
              </a:rPr>
              <a:t>GLFW </a:t>
            </a:r>
            <a:r>
              <a:rPr lang="zh-CN" altLang="en-US" sz="2000" dirty="0">
                <a:latin typeface="Microsoft YaHei" panose="020B0503020204020204" pitchFamily="34" charset="-122"/>
                <a:ea typeface="Microsoft YaHei" panose="020B0503020204020204" pitchFamily="34" charset="-122"/>
              </a:rPr>
              <a:t>文档查询：</a:t>
            </a:r>
            <a:endParaRPr lang="en-US" altLang="zh-CN" sz="2000" dirty="0">
              <a:latin typeface="Microsoft YaHei" panose="020B0503020204020204" pitchFamily="34" charset="-122"/>
              <a:ea typeface="Microsoft YaHei" panose="020B0503020204020204" pitchFamily="34" charset="-122"/>
            </a:endParaRPr>
          </a:p>
          <a:p>
            <a:pPr marL="0" indent="0">
              <a:lnSpc>
                <a:spcPct val="120000"/>
              </a:lnSpc>
              <a:buNone/>
            </a:pPr>
            <a:r>
              <a:rPr lang="en-US" altLang="zh-CN"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hlinkClick r:id="rId7"/>
              </a:rPr>
              <a:t>https://www.glfw.org/docs/latest/</a:t>
            </a:r>
            <a:endParaRPr lang="en-US" altLang="zh-CN" sz="2000"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sz="2000"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r>
              <a:rPr lang="zh-CN" altLang="en-US" dirty="0"/>
              <a:t>参考资料</a:t>
            </a:r>
          </a:p>
        </p:txBody>
      </p:sp>
      <p:pic>
        <p:nvPicPr>
          <p:cNvPr id="4" name="内容占位符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48550" y="4081834"/>
            <a:ext cx="2287947" cy="2605088"/>
          </a:xfrm>
          <a:prstGeom prst="rect">
            <a:avLst/>
          </a:prstGeom>
        </p:spPr>
      </p:pic>
      <p:pic>
        <p:nvPicPr>
          <p:cNvPr id="5" name="图片 4"/>
          <p:cNvPicPr>
            <a:picLocks noChangeAspect="1"/>
          </p:cNvPicPr>
          <p:nvPr/>
        </p:nvPicPr>
        <p:blipFill>
          <a:blip r:embed="rId9"/>
          <a:stretch>
            <a:fillRect/>
          </a:stretch>
        </p:blipFill>
        <p:spPr>
          <a:xfrm>
            <a:off x="9896475" y="4115577"/>
            <a:ext cx="2101107" cy="2605088"/>
          </a:xfrm>
          <a:prstGeom prst="rect">
            <a:avLst/>
          </a:prstGeom>
        </p:spPr>
      </p:pic>
      <p:pic>
        <p:nvPicPr>
          <p:cNvPr id="6" name="图片 5"/>
          <p:cNvPicPr>
            <a:picLocks noChangeAspect="1"/>
          </p:cNvPicPr>
          <p:nvPr/>
        </p:nvPicPr>
        <p:blipFill rotWithShape="1">
          <a:blip r:embed="rId10"/>
          <a:srcRect l="23776"/>
          <a:stretch>
            <a:fillRect/>
          </a:stretch>
        </p:blipFill>
        <p:spPr>
          <a:xfrm>
            <a:off x="7600950" y="290285"/>
            <a:ext cx="4591050" cy="35166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另一个最本质的概念叫做</a:t>
            </a:r>
            <a:r>
              <a:rPr lang="zh-CN" altLang="en-US" sz="2000" b="1" dirty="0">
                <a:latin typeface="Microsoft YaHei" panose="020B0503020204020204" pitchFamily="34" charset="-122"/>
                <a:ea typeface="Microsoft YaHei" panose="020B0503020204020204" pitchFamily="34" charset="-122"/>
              </a:rPr>
              <a:t>着色器</a:t>
            </a:r>
            <a:r>
              <a:rPr lang="zh-CN" altLang="en-US" sz="2000" dirty="0">
                <a:latin typeface="Microsoft YaHei" panose="020B0503020204020204" pitchFamily="34" charset="-122"/>
                <a:ea typeface="Microsoft YaHei" panose="020B0503020204020204" pitchFamily="34" charset="-122"/>
              </a:rPr>
              <a:t>，它是图形硬件设备所执行的一类特殊函数。理解着色器最好的方法是把它看作专为 </a:t>
            </a:r>
            <a:r>
              <a:rPr lang="en-US" altLang="zh-CN" sz="2000" dirty="0">
                <a:latin typeface="Microsoft YaHei" panose="020B0503020204020204" pitchFamily="34" charset="-122"/>
                <a:ea typeface="Microsoft YaHei" panose="020B0503020204020204" pitchFamily="34" charset="-122"/>
              </a:rPr>
              <a:t>GPU</a:t>
            </a:r>
            <a:r>
              <a:rPr lang="zh-CN" altLang="en-US" sz="2000" dirty="0">
                <a:latin typeface="Microsoft YaHei" panose="020B0503020204020204" pitchFamily="34" charset="-122"/>
                <a:ea typeface="Microsoft YaHei" panose="020B0503020204020204" pitchFamily="34" charset="-122"/>
              </a:rPr>
              <a:t>（图形处理单元）编译的一种</a:t>
            </a:r>
            <a:r>
              <a:rPr lang="zh-CN" altLang="en-US" sz="2000" b="1" dirty="0">
                <a:latin typeface="Microsoft YaHei" panose="020B0503020204020204" pitchFamily="34" charset="-122"/>
                <a:ea typeface="Microsoft YaHei" panose="020B0503020204020204" pitchFamily="34" charset="-122"/>
              </a:rPr>
              <a:t>小型程序</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在其内部包含了所有的编译器工具，可以直接从着色器源代码创建 </a:t>
            </a:r>
            <a:r>
              <a:rPr lang="en-US" altLang="zh-CN" sz="2000" dirty="0">
                <a:latin typeface="Microsoft YaHei" panose="020B0503020204020204" pitchFamily="34" charset="-122"/>
                <a:ea typeface="Microsoft YaHei" panose="020B0503020204020204" pitchFamily="34" charset="-122"/>
              </a:rPr>
              <a:t>GPU </a:t>
            </a:r>
            <a:r>
              <a:rPr lang="zh-CN" altLang="en-US" sz="2000" dirty="0">
                <a:latin typeface="Microsoft YaHei" panose="020B0503020204020204" pitchFamily="34" charset="-122"/>
                <a:ea typeface="Microsoft YaHei" panose="020B0503020204020204" pitchFamily="34" charset="-122"/>
              </a:rPr>
              <a:t>所需的编译代码并执行。</a:t>
            </a:r>
          </a:p>
          <a:p>
            <a:pPr>
              <a:lnSpc>
                <a:spcPct val="120000"/>
              </a:lnSpc>
            </a:pPr>
            <a:r>
              <a:rPr lang="zh-CN" altLang="en-US" sz="2000" dirty="0">
                <a:latin typeface="Microsoft YaHei" panose="020B0503020204020204" pitchFamily="34" charset="-122"/>
                <a:ea typeface="Microsoft YaHei" panose="020B0503020204020204" pitchFamily="34" charset="-122"/>
              </a:rPr>
              <a:t>在 </a:t>
            </a: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中，会用到四种不同的着色阶段（</a:t>
            </a:r>
            <a:r>
              <a:rPr lang="en-US" altLang="zh-CN" sz="2000" dirty="0">
                <a:latin typeface="Microsoft YaHei" panose="020B0503020204020204" pitchFamily="34" charset="-122"/>
                <a:ea typeface="Microsoft YaHei" panose="020B0503020204020204" pitchFamily="34" charset="-122"/>
              </a:rPr>
              <a:t>shader stage</a:t>
            </a:r>
            <a:r>
              <a:rPr lang="zh-CN" altLang="en-US" sz="2000" dirty="0">
                <a:latin typeface="Microsoft YaHei" panose="020B0503020204020204" pitchFamily="34" charset="-122"/>
                <a:ea typeface="Microsoft YaHei" panose="020B0503020204020204" pitchFamily="34" charset="-122"/>
              </a:rPr>
              <a:t>）。其中最常用的包括</a:t>
            </a:r>
            <a:r>
              <a:rPr lang="zh-CN" altLang="en-US" sz="2000" b="1" dirty="0">
                <a:latin typeface="Microsoft YaHei" panose="020B0503020204020204" pitchFamily="34" charset="-122"/>
                <a:ea typeface="Microsoft YaHei" panose="020B0503020204020204" pitchFamily="34" charset="-122"/>
              </a:rPr>
              <a:t>顶点着色器</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vertex shader</a:t>
            </a:r>
            <a:r>
              <a:rPr lang="zh-CN" altLang="en-US" sz="2000" dirty="0">
                <a:latin typeface="Microsoft YaHei" panose="020B0503020204020204" pitchFamily="34" charset="-122"/>
                <a:ea typeface="Microsoft YaHei" panose="020B0503020204020204" pitchFamily="34" charset="-122"/>
              </a:rPr>
              <a:t>）以及</a:t>
            </a:r>
            <a:r>
              <a:rPr lang="zh-CN" altLang="en-US" sz="2000" b="1" dirty="0">
                <a:latin typeface="Microsoft YaHei" panose="020B0503020204020204" pitchFamily="34" charset="-122"/>
                <a:ea typeface="Microsoft YaHei" panose="020B0503020204020204" pitchFamily="34" charset="-122"/>
              </a:rPr>
              <a:t>片元着色器</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fragment shader</a:t>
            </a:r>
            <a:r>
              <a:rPr lang="zh-CN" altLang="en-US" sz="2000" dirty="0">
                <a:latin typeface="Microsoft YaHei" panose="020B0503020204020204" pitchFamily="34" charset="-122"/>
                <a:ea typeface="Microsoft YaHei" panose="020B0503020204020204" pitchFamily="34" charset="-122"/>
              </a:rPr>
              <a:t>），前者用于处理顶点数据，后者用于处理光栅化后的片元数据。</a:t>
            </a:r>
          </a:p>
        </p:txBody>
      </p:sp>
      <p:sp>
        <p:nvSpPr>
          <p:cNvPr id="3" name="标题 2"/>
          <p:cNvSpPr>
            <a:spLocks noGrp="1"/>
          </p:cNvSpPr>
          <p:nvPr>
            <p:ph type="title"/>
          </p:nvPr>
        </p:nvSpPr>
        <p:spPr/>
        <p:txBody>
          <a:bodyPr/>
          <a:lstStyle/>
          <a:p>
            <a:r>
              <a:rPr lang="en-US" altLang="zh-CN" dirty="0"/>
              <a:t>OpenGL</a:t>
            </a:r>
            <a:r>
              <a:rPr lang="zh-CN" altLang="en-US" dirty="0"/>
              <a:t>程序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OpenGL</a:t>
            </a:r>
            <a:r>
              <a:rPr lang="zh-CN" altLang="en-US" dirty="0"/>
              <a:t>渲染流水线（渲染管道）</a:t>
            </a:r>
          </a:p>
        </p:txBody>
      </p:sp>
      <p:sp>
        <p:nvSpPr>
          <p:cNvPr id="4" name="矩形 3"/>
          <p:cNvSpPr/>
          <p:nvPr/>
        </p:nvSpPr>
        <p:spPr>
          <a:xfrm>
            <a:off x="838200" y="3380902"/>
            <a:ext cx="11010900" cy="3428453"/>
          </a:xfrm>
          <a:prstGeom prst="rect">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76760" y="1484023"/>
            <a:ext cx="4467354" cy="124432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69313" y="1813800"/>
            <a:ext cx="2831577"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顶点缓存</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Vertex Buffer</a:t>
            </a:r>
          </a:p>
        </p:txBody>
      </p:sp>
      <p:sp>
        <p:nvSpPr>
          <p:cNvPr id="8" name="文本框 7"/>
          <p:cNvSpPr txBox="1"/>
          <p:nvPr/>
        </p:nvSpPr>
        <p:spPr>
          <a:xfrm>
            <a:off x="4383683" y="4227826"/>
            <a:ext cx="2440072" cy="584775"/>
          </a:xfrm>
          <a:prstGeom prst="rect">
            <a:avLst/>
          </a:prstGeom>
          <a:noFill/>
        </p:spPr>
        <p:txBody>
          <a:bodyPr wrap="square" rtlCol="0">
            <a:spAutoFit/>
          </a:bodyPr>
          <a:lstStyle/>
          <a:p>
            <a:pPr algn="ctr"/>
            <a:r>
              <a:rPr lang="zh-CN" altLang="en-US" sz="1600" b="1" dirty="0">
                <a:solidFill>
                  <a:srgbClr val="C00000"/>
                </a:solidFill>
                <a:latin typeface="Microsoft YaHei" panose="020B0503020204020204" pitchFamily="34" charset="-122"/>
                <a:ea typeface="Microsoft YaHei" panose="020B0503020204020204" pitchFamily="34" charset="-122"/>
              </a:rPr>
              <a:t>几何着色器</a:t>
            </a:r>
            <a:endParaRPr lang="en-US" altLang="zh-CN" sz="1600" b="1" dirty="0">
              <a:solidFill>
                <a:srgbClr val="C00000"/>
              </a:solidFill>
              <a:latin typeface="Microsoft YaHei" panose="020B0503020204020204" pitchFamily="34" charset="-122"/>
              <a:ea typeface="Microsoft YaHei" panose="020B0503020204020204" pitchFamily="34" charset="-122"/>
            </a:endParaRPr>
          </a:p>
          <a:p>
            <a:pPr algn="ctr"/>
            <a:r>
              <a:rPr lang="en-US" altLang="zh-CN" sz="1600" b="1" dirty="0">
                <a:solidFill>
                  <a:srgbClr val="C00000"/>
                </a:solidFill>
                <a:latin typeface="Microsoft YaHei" panose="020B0503020204020204" pitchFamily="34" charset="-122"/>
                <a:ea typeface="Microsoft YaHei" panose="020B0503020204020204" pitchFamily="34" charset="-122"/>
              </a:rPr>
              <a:t>Geometry shader</a:t>
            </a:r>
          </a:p>
        </p:txBody>
      </p:sp>
      <p:sp>
        <p:nvSpPr>
          <p:cNvPr id="9" name="文本框 8"/>
          <p:cNvSpPr txBox="1"/>
          <p:nvPr/>
        </p:nvSpPr>
        <p:spPr>
          <a:xfrm>
            <a:off x="9577742" y="4234248"/>
            <a:ext cx="2271358"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图元装配</a:t>
            </a:r>
          </a:p>
          <a:p>
            <a:pPr algn="ctr"/>
            <a:r>
              <a:rPr lang="en-US" altLang="zh-CN" sz="1600" b="1" dirty="0">
                <a:latin typeface="Microsoft YaHei" panose="020B0503020204020204" pitchFamily="34" charset="-122"/>
                <a:ea typeface="Microsoft YaHei" panose="020B0503020204020204" pitchFamily="34" charset="-122"/>
              </a:rPr>
              <a:t>Primitive assembly</a:t>
            </a:r>
          </a:p>
        </p:txBody>
      </p:sp>
      <p:sp>
        <p:nvSpPr>
          <p:cNvPr id="11" name="文本框 10"/>
          <p:cNvSpPr txBox="1"/>
          <p:nvPr/>
        </p:nvSpPr>
        <p:spPr>
          <a:xfrm>
            <a:off x="2712303" y="4227826"/>
            <a:ext cx="1862678" cy="584775"/>
          </a:xfrm>
          <a:prstGeom prst="rect">
            <a:avLst/>
          </a:prstGeom>
          <a:noFill/>
        </p:spPr>
        <p:txBody>
          <a:bodyPr wrap="square" rtlCol="0">
            <a:spAutoFit/>
          </a:bodyPr>
          <a:lstStyle/>
          <a:p>
            <a:pPr algn="ctr"/>
            <a:r>
              <a:rPr lang="zh-CN" altLang="en-US" sz="1600" b="1" dirty="0">
                <a:solidFill>
                  <a:srgbClr val="C00000"/>
                </a:solidFill>
                <a:latin typeface="Microsoft YaHei" panose="020B0503020204020204" pitchFamily="34" charset="-122"/>
                <a:ea typeface="Microsoft YaHei" panose="020B0503020204020204" pitchFamily="34" charset="-122"/>
              </a:rPr>
              <a:t>细分</a:t>
            </a:r>
            <a:endParaRPr lang="en-US" altLang="zh-CN" sz="1600" b="1" dirty="0">
              <a:solidFill>
                <a:srgbClr val="C00000"/>
              </a:solidFill>
              <a:latin typeface="Microsoft YaHei" panose="020B0503020204020204" pitchFamily="34" charset="-122"/>
              <a:ea typeface="Microsoft YaHei" panose="020B0503020204020204" pitchFamily="34" charset="-122"/>
            </a:endParaRPr>
          </a:p>
          <a:p>
            <a:pPr algn="ctr"/>
            <a:r>
              <a:rPr lang="en-US" altLang="zh-CN" sz="1600" b="1" dirty="0">
                <a:solidFill>
                  <a:srgbClr val="C00000"/>
                </a:solidFill>
                <a:latin typeface="Microsoft YaHei" panose="020B0503020204020204" pitchFamily="34" charset="-122"/>
                <a:ea typeface="Microsoft YaHei" panose="020B0503020204020204" pitchFamily="34" charset="-122"/>
              </a:rPr>
              <a:t>Tessellation</a:t>
            </a:r>
            <a:endParaRPr lang="zh-CN" altLang="en-US" sz="1600" b="1" dirty="0">
              <a:solidFill>
                <a:srgbClr val="C00000"/>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2976231" y="5882410"/>
            <a:ext cx="1954126" cy="584775"/>
          </a:xfrm>
          <a:prstGeom prst="rect">
            <a:avLst/>
          </a:prstGeom>
          <a:noFill/>
        </p:spPr>
        <p:txBody>
          <a:bodyPr wrap="square" rtlCol="0">
            <a:spAutoFit/>
          </a:bodyPr>
          <a:lstStyle/>
          <a:p>
            <a:pPr algn="ctr"/>
            <a:r>
              <a:rPr lang="zh-CN" altLang="en-US" sz="1600" b="1" dirty="0">
                <a:solidFill>
                  <a:srgbClr val="C00000"/>
                </a:solidFill>
                <a:latin typeface="Microsoft YaHei" panose="020B0503020204020204" pitchFamily="34" charset="-122"/>
                <a:ea typeface="Microsoft YaHei" panose="020B0503020204020204" pitchFamily="34" charset="-122"/>
              </a:rPr>
              <a:t>片元着色器</a:t>
            </a:r>
            <a:endParaRPr lang="en-US" altLang="zh-CN" sz="1600" b="1" dirty="0">
              <a:solidFill>
                <a:srgbClr val="C00000"/>
              </a:solidFill>
              <a:latin typeface="Microsoft YaHei" panose="020B0503020204020204" pitchFamily="34" charset="-122"/>
              <a:ea typeface="Microsoft YaHei" panose="020B0503020204020204" pitchFamily="34" charset="-122"/>
            </a:endParaRPr>
          </a:p>
          <a:p>
            <a:pPr algn="ctr"/>
            <a:r>
              <a:rPr lang="en-US" altLang="zh-CN" sz="1600" b="1" dirty="0">
                <a:solidFill>
                  <a:srgbClr val="C00000"/>
                </a:solidFill>
                <a:latin typeface="Microsoft YaHei" panose="020B0503020204020204" pitchFamily="34" charset="-122"/>
                <a:ea typeface="Microsoft YaHei" panose="020B0503020204020204" pitchFamily="34" charset="-122"/>
              </a:rPr>
              <a:t>Fragment shader</a:t>
            </a:r>
          </a:p>
        </p:txBody>
      </p:sp>
      <p:sp>
        <p:nvSpPr>
          <p:cNvPr id="13" name="文本框 12"/>
          <p:cNvSpPr txBox="1"/>
          <p:nvPr/>
        </p:nvSpPr>
        <p:spPr>
          <a:xfrm>
            <a:off x="3776760" y="1813800"/>
            <a:ext cx="1754171" cy="584775"/>
          </a:xfrm>
          <a:prstGeom prst="rect">
            <a:avLst/>
          </a:prstGeom>
          <a:noFill/>
        </p:spPr>
        <p:txBody>
          <a:bodyPr wrap="square" rtlCol="0">
            <a:spAutoFit/>
          </a:bodyPr>
          <a:lstStyle/>
          <a:p>
            <a:pPr algn="ctr"/>
            <a:r>
              <a:rPr lang="en-US" altLang="zh-CN" sz="1600" b="1" dirty="0">
                <a:latin typeface="Microsoft YaHei" panose="020B0503020204020204" pitchFamily="34" charset="-122"/>
                <a:ea typeface="Microsoft YaHei" panose="020B0503020204020204" pitchFamily="34" charset="-122"/>
              </a:rPr>
              <a:t>CPU </a:t>
            </a:r>
            <a:r>
              <a:rPr lang="zh-CN" altLang="en-US" sz="1600" b="1" dirty="0">
                <a:latin typeface="Microsoft YaHei" panose="020B0503020204020204" pitchFamily="34" charset="-122"/>
                <a:ea typeface="Microsoft YaHei" panose="020B0503020204020204" pitchFamily="34" charset="-122"/>
              </a:rPr>
              <a:t>顶点数据</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vertices[]</a:t>
            </a:r>
            <a:endParaRPr lang="zh-CN" altLang="en-US" sz="1600" b="1" dirty="0">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805944" y="4234248"/>
            <a:ext cx="1862678" cy="584775"/>
          </a:xfrm>
          <a:prstGeom prst="rect">
            <a:avLst/>
          </a:prstGeom>
          <a:noFill/>
        </p:spPr>
        <p:txBody>
          <a:bodyPr wrap="square" rtlCol="0">
            <a:spAutoFit/>
          </a:bodyPr>
          <a:lstStyle/>
          <a:p>
            <a:pPr algn="ctr"/>
            <a:r>
              <a:rPr lang="zh-CN" altLang="en-US" sz="1600" b="1" dirty="0">
                <a:solidFill>
                  <a:srgbClr val="C00000"/>
                </a:solidFill>
                <a:latin typeface="Microsoft YaHei" panose="020B0503020204020204" pitchFamily="34" charset="-122"/>
                <a:ea typeface="Microsoft YaHei" panose="020B0503020204020204" pitchFamily="34" charset="-122"/>
              </a:rPr>
              <a:t>顶点着色器</a:t>
            </a:r>
            <a:endParaRPr lang="en-US" altLang="zh-CN" sz="1600" b="1" dirty="0">
              <a:solidFill>
                <a:srgbClr val="C00000"/>
              </a:solidFill>
              <a:latin typeface="Microsoft YaHei" panose="020B0503020204020204" pitchFamily="34" charset="-122"/>
              <a:ea typeface="Microsoft YaHei" panose="020B0503020204020204" pitchFamily="34" charset="-122"/>
            </a:endParaRPr>
          </a:p>
          <a:p>
            <a:pPr algn="ctr"/>
            <a:r>
              <a:rPr lang="en-US" altLang="zh-CN" sz="1600" b="1" dirty="0">
                <a:solidFill>
                  <a:srgbClr val="C00000"/>
                </a:solidFill>
                <a:latin typeface="Microsoft YaHei" panose="020B0503020204020204" pitchFamily="34" charset="-122"/>
                <a:ea typeface="Microsoft YaHei" panose="020B0503020204020204" pitchFamily="34" charset="-122"/>
              </a:rPr>
              <a:t>Vertex shader</a:t>
            </a:r>
            <a:endParaRPr lang="zh-CN" altLang="en-US" sz="1600" b="1" dirty="0">
              <a:solidFill>
                <a:srgbClr val="C00000"/>
              </a:solidFill>
              <a:latin typeface="Microsoft YaHei" panose="020B0503020204020204" pitchFamily="34" charset="-122"/>
              <a:ea typeface="Microsoft YaHei" panose="020B0503020204020204" pitchFamily="34" charset="-122"/>
            </a:endParaRPr>
          </a:p>
        </p:txBody>
      </p:sp>
      <p:sp>
        <p:nvSpPr>
          <p:cNvPr id="15" name="文本框 14"/>
          <p:cNvSpPr txBox="1"/>
          <p:nvPr/>
        </p:nvSpPr>
        <p:spPr>
          <a:xfrm>
            <a:off x="5344625" y="5883965"/>
            <a:ext cx="2214512"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测试与混合</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Tests and blending</a:t>
            </a:r>
          </a:p>
        </p:txBody>
      </p:sp>
      <p:sp>
        <p:nvSpPr>
          <p:cNvPr id="16" name="文本框 15"/>
          <p:cNvSpPr txBox="1"/>
          <p:nvPr/>
        </p:nvSpPr>
        <p:spPr>
          <a:xfrm>
            <a:off x="7681746" y="5882410"/>
            <a:ext cx="2214512"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帧缓存（像素集合）</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Frame buffer</a:t>
            </a:r>
          </a:p>
        </p:txBody>
      </p:sp>
      <p:sp>
        <p:nvSpPr>
          <p:cNvPr id="17" name="文本框 16"/>
          <p:cNvSpPr txBox="1"/>
          <p:nvPr/>
        </p:nvSpPr>
        <p:spPr>
          <a:xfrm>
            <a:off x="9532988" y="5497579"/>
            <a:ext cx="2214512" cy="338554"/>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内存</a:t>
            </a:r>
            <a:r>
              <a:rPr lang="en-US" altLang="zh-CN" sz="1600" b="1" dirty="0">
                <a:latin typeface="Microsoft YaHei" panose="020B0503020204020204" pitchFamily="34" charset="-122"/>
                <a:ea typeface="Microsoft YaHei" panose="020B0503020204020204" pitchFamily="34" charset="-122"/>
              </a:rPr>
              <a:t>/</a:t>
            </a:r>
            <a:r>
              <a:rPr lang="zh-CN" altLang="en-US" sz="1600" b="1" dirty="0">
                <a:latin typeface="Microsoft YaHei" panose="020B0503020204020204" pitchFamily="34" charset="-122"/>
                <a:ea typeface="Microsoft YaHei" panose="020B0503020204020204" pitchFamily="34" charset="-122"/>
              </a:rPr>
              <a:t>显示</a:t>
            </a:r>
            <a:endParaRPr lang="en-US" altLang="zh-CN" sz="1600" b="1" dirty="0">
              <a:latin typeface="Microsoft YaHei" panose="020B0503020204020204" pitchFamily="34" charset="-122"/>
              <a:ea typeface="Microsoft YaHei" panose="020B0503020204020204" pitchFamily="34" charset="-122"/>
            </a:endParaRPr>
          </a:p>
        </p:txBody>
      </p:sp>
      <p:cxnSp>
        <p:nvCxnSpPr>
          <p:cNvPr id="18" name="直接箭头连接符 17"/>
          <p:cNvCxnSpPr/>
          <p:nvPr/>
        </p:nvCxnSpPr>
        <p:spPr>
          <a:xfrm>
            <a:off x="5672382" y="2106186"/>
            <a:ext cx="67126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231983" y="4505497"/>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9315528" y="4500339"/>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463127" y="4500339"/>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373056" y="6176352"/>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9635872" y="6176352"/>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903011" y="6174796"/>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93019" y="5159025"/>
            <a:ext cx="710148" cy="338554"/>
          </a:xfrm>
          <a:prstGeom prst="rect">
            <a:avLst/>
          </a:prstGeom>
          <a:noFill/>
        </p:spPr>
        <p:txBody>
          <a:bodyPr wrap="square" rtlCol="0">
            <a:spAutoFit/>
          </a:bodyPr>
          <a:lstStyle/>
          <a:p>
            <a:pPr algn="ctr"/>
            <a:r>
              <a:rPr lang="en-US" altLang="zh-CN" sz="1600" b="1" dirty="0">
                <a:latin typeface="Microsoft YaHei" panose="020B0503020204020204" pitchFamily="34" charset="-122"/>
                <a:ea typeface="Microsoft YaHei" panose="020B0503020204020204" pitchFamily="34" charset="-122"/>
              </a:rPr>
              <a:t>GPU</a:t>
            </a:r>
            <a:endParaRPr lang="zh-CN" altLang="en-US" sz="1600" b="1" dirty="0">
              <a:latin typeface="Microsoft YaHei" panose="020B0503020204020204" pitchFamily="34" charset="-122"/>
              <a:ea typeface="Microsoft YaHei" panose="020B0503020204020204" pitchFamily="34" charset="-122"/>
            </a:endParaRPr>
          </a:p>
        </p:txBody>
      </p:sp>
      <p:sp>
        <p:nvSpPr>
          <p:cNvPr id="29" name="任意多边形: 形状 28"/>
          <p:cNvSpPr/>
          <p:nvPr/>
        </p:nvSpPr>
        <p:spPr>
          <a:xfrm>
            <a:off x="1745673" y="2455301"/>
            <a:ext cx="5570507" cy="1119406"/>
          </a:xfrm>
          <a:custGeom>
            <a:avLst/>
            <a:gdLst>
              <a:gd name="connsiteX0" fmla="*/ 8356600 w 8356600"/>
              <a:gd name="connsiteY0" fmla="*/ 0 h 939800"/>
              <a:gd name="connsiteX1" fmla="*/ 8356600 w 8356600"/>
              <a:gd name="connsiteY1" fmla="*/ 355600 h 939800"/>
              <a:gd name="connsiteX2" fmla="*/ 0 w 8356600"/>
              <a:gd name="connsiteY2" fmla="*/ 355600 h 939800"/>
              <a:gd name="connsiteX3" fmla="*/ 0 w 8356600"/>
              <a:gd name="connsiteY3" fmla="*/ 939800 h 939800"/>
              <a:gd name="connsiteX0-1" fmla="*/ 8356600 w 8356600"/>
              <a:gd name="connsiteY0-2" fmla="*/ 0 h 1166715"/>
              <a:gd name="connsiteX1-3" fmla="*/ 8356600 w 8356600"/>
              <a:gd name="connsiteY1-4" fmla="*/ 582515 h 1166715"/>
              <a:gd name="connsiteX2-5" fmla="*/ 0 w 8356600"/>
              <a:gd name="connsiteY2-6" fmla="*/ 582515 h 1166715"/>
              <a:gd name="connsiteX3-7" fmla="*/ 0 w 8356600"/>
              <a:gd name="connsiteY3-8" fmla="*/ 1166715 h 1166715"/>
            </a:gdLst>
            <a:ahLst/>
            <a:cxnLst>
              <a:cxn ang="0">
                <a:pos x="connsiteX0-1" y="connsiteY0-2"/>
              </a:cxn>
              <a:cxn ang="0">
                <a:pos x="connsiteX1-3" y="connsiteY1-4"/>
              </a:cxn>
              <a:cxn ang="0">
                <a:pos x="connsiteX2-5" y="connsiteY2-6"/>
              </a:cxn>
              <a:cxn ang="0">
                <a:pos x="connsiteX3-7" y="connsiteY3-8"/>
              </a:cxn>
            </a:cxnLst>
            <a:rect l="l" t="t" r="r" b="b"/>
            <a:pathLst>
              <a:path w="8356600" h="1166715">
                <a:moveTo>
                  <a:pt x="8356600" y="0"/>
                </a:moveTo>
                <a:lnTo>
                  <a:pt x="8356600" y="582515"/>
                </a:lnTo>
                <a:lnTo>
                  <a:pt x="0" y="582515"/>
                </a:lnTo>
                <a:lnTo>
                  <a:pt x="0" y="1166715"/>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1745673" y="4869595"/>
            <a:ext cx="9019309" cy="939800"/>
          </a:xfrm>
          <a:custGeom>
            <a:avLst/>
            <a:gdLst>
              <a:gd name="connsiteX0" fmla="*/ 8356600 w 8356600"/>
              <a:gd name="connsiteY0" fmla="*/ 0 h 939800"/>
              <a:gd name="connsiteX1" fmla="*/ 8356600 w 8356600"/>
              <a:gd name="connsiteY1" fmla="*/ 355600 h 939800"/>
              <a:gd name="connsiteX2" fmla="*/ 0 w 8356600"/>
              <a:gd name="connsiteY2" fmla="*/ 355600 h 939800"/>
              <a:gd name="connsiteX3" fmla="*/ 0 w 8356600"/>
              <a:gd name="connsiteY3" fmla="*/ 939800 h 939800"/>
            </a:gdLst>
            <a:ahLst/>
            <a:cxnLst>
              <a:cxn ang="0">
                <a:pos x="connsiteX0" y="connsiteY0"/>
              </a:cxn>
              <a:cxn ang="0">
                <a:pos x="connsiteX1" y="connsiteY1"/>
              </a:cxn>
              <a:cxn ang="0">
                <a:pos x="connsiteX2" y="connsiteY2"/>
              </a:cxn>
              <a:cxn ang="0">
                <a:pos x="connsiteX3" y="connsiteY3"/>
              </a:cxn>
            </a:cxnLst>
            <a:rect l="l" t="t" r="r" b="b"/>
            <a:pathLst>
              <a:path w="8356600" h="939800">
                <a:moveTo>
                  <a:pt x="8356600" y="0"/>
                </a:moveTo>
                <a:lnTo>
                  <a:pt x="8356600" y="355600"/>
                </a:lnTo>
                <a:lnTo>
                  <a:pt x="0" y="355600"/>
                </a:lnTo>
                <a:lnTo>
                  <a:pt x="0" y="939800"/>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0141476" y="5828252"/>
            <a:ext cx="997536" cy="830995"/>
            <a:chOff x="8953173" y="2935594"/>
            <a:chExt cx="2400627" cy="1999836"/>
          </a:xfrm>
        </p:grpSpPr>
        <p:grpSp>
          <p:nvGrpSpPr>
            <p:cNvPr id="32" name="组合 31"/>
            <p:cNvGrpSpPr/>
            <p:nvPr/>
          </p:nvGrpSpPr>
          <p:grpSpPr>
            <a:xfrm>
              <a:off x="8953173" y="2935594"/>
              <a:ext cx="2400627" cy="1999836"/>
              <a:chOff x="8654887" y="2838864"/>
              <a:chExt cx="2400627" cy="1999836"/>
            </a:xfrm>
          </p:grpSpPr>
          <p:sp>
            <p:nvSpPr>
              <p:cNvPr id="34" name="矩形 33"/>
              <p:cNvSpPr/>
              <p:nvPr/>
            </p:nvSpPr>
            <p:spPr>
              <a:xfrm>
                <a:off x="8654887" y="2946632"/>
                <a:ext cx="2400627" cy="18920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5" name="矩形 34"/>
              <p:cNvSpPr/>
              <p:nvPr/>
            </p:nvSpPr>
            <p:spPr>
              <a:xfrm>
                <a:off x="8654887" y="2838864"/>
                <a:ext cx="2400627" cy="241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十字形 35"/>
              <p:cNvSpPr/>
              <p:nvPr/>
            </p:nvSpPr>
            <p:spPr>
              <a:xfrm rot="2700000">
                <a:off x="10847486" y="2868230"/>
                <a:ext cx="182589" cy="182589"/>
              </a:xfrm>
              <a:prstGeom prst="plus">
                <a:avLst>
                  <a:gd name="adj" fmla="val 40650"/>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573484" y="2936664"/>
                <a:ext cx="171450" cy="45719"/>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33" name="等腰三角形 32"/>
            <p:cNvSpPr/>
            <p:nvPr/>
          </p:nvSpPr>
          <p:spPr>
            <a:xfrm>
              <a:off x="9652650" y="3576823"/>
              <a:ext cx="1001672" cy="825146"/>
            </a:xfrm>
            <a:prstGeom prst="triangle">
              <a:avLst/>
            </a:prstGeom>
            <a:gradFill>
              <a:gsLst>
                <a:gs pos="0">
                  <a:srgbClr val="72BC03"/>
                </a:gs>
                <a:gs pos="100000">
                  <a:srgbClr val="5586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箭头连接符 37"/>
          <p:cNvCxnSpPr/>
          <p:nvPr/>
        </p:nvCxnSpPr>
        <p:spPr>
          <a:xfrm>
            <a:off x="6484477" y="4500339"/>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879547" y="4204223"/>
            <a:ext cx="2639970"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顶点后处理</a:t>
            </a:r>
          </a:p>
          <a:p>
            <a:pPr algn="ctr"/>
            <a:r>
              <a:rPr lang="en-US" altLang="zh-CN" sz="1600" b="1" dirty="0">
                <a:latin typeface="Microsoft YaHei" panose="020B0503020204020204" pitchFamily="34" charset="-122"/>
                <a:ea typeface="Microsoft YaHei" panose="020B0503020204020204" pitchFamily="34" charset="-122"/>
              </a:rPr>
              <a:t>Vertex post-processing</a:t>
            </a:r>
          </a:p>
        </p:txBody>
      </p:sp>
      <p:sp>
        <p:nvSpPr>
          <p:cNvPr id="40" name="文本框 39"/>
          <p:cNvSpPr txBox="1"/>
          <p:nvPr/>
        </p:nvSpPr>
        <p:spPr>
          <a:xfrm>
            <a:off x="794633" y="5883021"/>
            <a:ext cx="1954126"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光栅化</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Rasterization</a:t>
            </a:r>
          </a:p>
        </p:txBody>
      </p:sp>
      <p:cxnSp>
        <p:nvCxnSpPr>
          <p:cNvPr id="41" name="直接箭头连接符 40"/>
          <p:cNvCxnSpPr/>
          <p:nvPr/>
        </p:nvCxnSpPr>
        <p:spPr>
          <a:xfrm>
            <a:off x="2474051" y="6174796"/>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991506" y="3585683"/>
            <a:ext cx="5570507" cy="1407231"/>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323666" y="3615390"/>
            <a:ext cx="2639952"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顶点处理</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Vertex processing</a:t>
            </a:r>
          </a:p>
        </p:txBody>
      </p:sp>
      <p:sp>
        <p:nvSpPr>
          <p:cNvPr id="6" name="文本框 5"/>
          <p:cNvSpPr txBox="1"/>
          <p:nvPr/>
        </p:nvSpPr>
        <p:spPr>
          <a:xfrm>
            <a:off x="7870532" y="9117"/>
            <a:ext cx="4321468" cy="830997"/>
          </a:xfrm>
          <a:prstGeom prst="rect">
            <a:avLst/>
          </a:prstGeom>
          <a:noFill/>
        </p:spPr>
        <p:txBody>
          <a:bodyPr wrap="square" rtlCol="0">
            <a:spAutoFit/>
          </a:bodyPr>
          <a:lstStyle/>
          <a:p>
            <a:pPr algn="r"/>
            <a:r>
              <a:rPr lang="zh-CN" altLang="en-US" sz="1600" b="1" dirty="0">
                <a:latin typeface="Microsoft YaHei" panose="020B0503020204020204" pitchFamily="34" charset="-122"/>
                <a:ea typeface="Microsoft YaHei" panose="020B0503020204020204" pitchFamily="34" charset="-122"/>
              </a:rPr>
              <a:t>*顶点着色器和片元着色器是必要的</a:t>
            </a:r>
            <a:endParaRPr lang="en-US" altLang="zh-CN" sz="1600" b="1" dirty="0">
              <a:latin typeface="Microsoft YaHei" panose="020B0503020204020204" pitchFamily="34" charset="-122"/>
              <a:ea typeface="Microsoft YaHei" panose="020B0503020204020204" pitchFamily="34" charset="-122"/>
            </a:endParaRPr>
          </a:p>
          <a:p>
            <a:pPr algn="r"/>
            <a:r>
              <a:rPr lang="zh-CN" altLang="en-US" sz="1600" b="1" dirty="0">
                <a:latin typeface="Microsoft YaHei" panose="020B0503020204020204" pitchFamily="34" charset="-122"/>
                <a:ea typeface="Microsoft YaHei" panose="020B0503020204020204" pitchFamily="34" charset="-122"/>
              </a:rPr>
              <a:t>而细分与几何着色器是可选项</a:t>
            </a:r>
            <a:endParaRPr lang="en-US" altLang="zh-CN" sz="1600" b="1" dirty="0">
              <a:latin typeface="Microsoft YaHei" panose="020B0503020204020204" pitchFamily="34" charset="-122"/>
              <a:ea typeface="Microsoft YaHei" panose="020B0503020204020204" pitchFamily="34" charset="-122"/>
            </a:endParaRPr>
          </a:p>
          <a:p>
            <a:pPr algn="r"/>
            <a:r>
              <a:rPr lang="zh-CN" altLang="en-US" sz="1600" b="1" dirty="0">
                <a:latin typeface="Microsoft YaHei" panose="020B0503020204020204" pitchFamily="34" charset="-122"/>
                <a:ea typeface="Microsoft YaHei" panose="020B0503020204020204" pitchFamily="34" charset="-122"/>
              </a:rPr>
              <a:t>本课只使用顶点和片元着色器</a:t>
            </a:r>
            <a:endParaRPr lang="en-US" altLang="zh-CN" sz="1600" b="1"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148" y="266662"/>
            <a:ext cx="1643739" cy="5889316"/>
          </a:xfrm>
          <a:prstGeom prst="rect">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46544" y="2042026"/>
            <a:ext cx="1681950" cy="584775"/>
          </a:xfrm>
          <a:prstGeom prst="rect">
            <a:avLst/>
          </a:prstGeom>
          <a:noFill/>
        </p:spPr>
        <p:txBody>
          <a:bodyPr wrap="square" rtlCol="0">
            <a:spAutoFit/>
          </a:bodyPr>
          <a:lstStyle/>
          <a:p>
            <a:pPr algn="ctr"/>
            <a:r>
              <a:rPr lang="en-US" altLang="zh-CN" sz="1600" b="1" dirty="0">
                <a:latin typeface="Microsoft YaHei" panose="020B0503020204020204" pitchFamily="34" charset="-122"/>
                <a:ea typeface="Microsoft YaHei" panose="020B0503020204020204" pitchFamily="34" charset="-122"/>
              </a:rPr>
              <a:t>CPU</a:t>
            </a:r>
            <a:r>
              <a:rPr lang="zh-CN" altLang="en-US" sz="1600" b="1" dirty="0">
                <a:latin typeface="Microsoft YaHei" panose="020B0503020204020204" pitchFamily="34" charset="-122"/>
                <a:ea typeface="Microsoft YaHei" panose="020B0503020204020204" pitchFamily="34" charset="-122"/>
              </a:rPr>
              <a:t>顶点数据</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vertices[]</a:t>
            </a:r>
          </a:p>
        </p:txBody>
      </p:sp>
      <p:sp>
        <p:nvSpPr>
          <p:cNvPr id="4" name="文本框 3"/>
          <p:cNvSpPr txBox="1"/>
          <p:nvPr/>
        </p:nvSpPr>
        <p:spPr>
          <a:xfrm>
            <a:off x="5668799" y="1945613"/>
            <a:ext cx="2242906"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图元装配</a:t>
            </a:r>
          </a:p>
          <a:p>
            <a:pPr algn="ctr"/>
            <a:r>
              <a:rPr lang="en-US" altLang="zh-CN" sz="1600" b="1" dirty="0">
                <a:latin typeface="Microsoft YaHei" panose="020B0503020204020204" pitchFamily="34" charset="-122"/>
                <a:ea typeface="Microsoft YaHei" panose="020B0503020204020204" pitchFamily="34" charset="-122"/>
              </a:rPr>
              <a:t>Primitive assembly</a:t>
            </a:r>
          </a:p>
        </p:txBody>
      </p:sp>
      <p:sp>
        <p:nvSpPr>
          <p:cNvPr id="5" name="文本框 4"/>
          <p:cNvSpPr txBox="1"/>
          <p:nvPr/>
        </p:nvSpPr>
        <p:spPr>
          <a:xfrm>
            <a:off x="5811743" y="4424306"/>
            <a:ext cx="1954126" cy="584775"/>
          </a:xfrm>
          <a:prstGeom prst="rect">
            <a:avLst/>
          </a:prstGeom>
          <a:noFill/>
        </p:spPr>
        <p:txBody>
          <a:bodyPr wrap="square" rtlCol="0">
            <a:spAutoFit/>
          </a:bodyPr>
          <a:lstStyle/>
          <a:p>
            <a:pPr algn="ctr"/>
            <a:r>
              <a:rPr lang="zh-CN" altLang="en-US" sz="1600" b="1" dirty="0">
                <a:solidFill>
                  <a:srgbClr val="C00000"/>
                </a:solidFill>
                <a:latin typeface="Microsoft YaHei" panose="020B0503020204020204" pitchFamily="34" charset="-122"/>
                <a:ea typeface="Microsoft YaHei" panose="020B0503020204020204" pitchFamily="34" charset="-122"/>
              </a:rPr>
              <a:t>片元着色器</a:t>
            </a:r>
            <a:endParaRPr lang="en-US" altLang="zh-CN" sz="1600" b="1" dirty="0">
              <a:solidFill>
                <a:srgbClr val="C00000"/>
              </a:solidFill>
              <a:latin typeface="Microsoft YaHei" panose="020B0503020204020204" pitchFamily="34" charset="-122"/>
              <a:ea typeface="Microsoft YaHei" panose="020B0503020204020204" pitchFamily="34" charset="-122"/>
            </a:endParaRPr>
          </a:p>
          <a:p>
            <a:pPr algn="ctr"/>
            <a:r>
              <a:rPr lang="en-US" altLang="zh-CN" sz="1600" b="1" dirty="0">
                <a:solidFill>
                  <a:srgbClr val="C00000"/>
                </a:solidFill>
                <a:latin typeface="Microsoft YaHei" panose="020B0503020204020204" pitchFamily="34" charset="-122"/>
                <a:ea typeface="Microsoft YaHei" panose="020B0503020204020204" pitchFamily="34" charset="-122"/>
              </a:rPr>
              <a:t>Fragment shader</a:t>
            </a:r>
          </a:p>
        </p:txBody>
      </p:sp>
      <p:sp>
        <p:nvSpPr>
          <p:cNvPr id="6" name="文本框 5"/>
          <p:cNvSpPr txBox="1"/>
          <p:nvPr/>
        </p:nvSpPr>
        <p:spPr>
          <a:xfrm>
            <a:off x="5694299" y="781135"/>
            <a:ext cx="2189014" cy="584775"/>
          </a:xfrm>
          <a:prstGeom prst="rect">
            <a:avLst/>
          </a:prstGeom>
          <a:noFill/>
        </p:spPr>
        <p:txBody>
          <a:bodyPr wrap="square" rtlCol="0">
            <a:spAutoFit/>
          </a:bodyPr>
          <a:lstStyle/>
          <a:p>
            <a:pPr algn="ctr"/>
            <a:r>
              <a:rPr lang="zh-CN" altLang="en-US" sz="1600" b="1" dirty="0">
                <a:solidFill>
                  <a:srgbClr val="C00000"/>
                </a:solidFill>
                <a:latin typeface="Microsoft YaHei" panose="020B0503020204020204" pitchFamily="34" charset="-122"/>
                <a:ea typeface="Microsoft YaHei" panose="020B0503020204020204" pitchFamily="34" charset="-122"/>
              </a:rPr>
              <a:t>顶点着色器</a:t>
            </a:r>
            <a:endParaRPr lang="en-US" altLang="zh-CN" sz="1600" b="1" dirty="0">
              <a:solidFill>
                <a:srgbClr val="C00000"/>
              </a:solidFill>
              <a:latin typeface="Microsoft YaHei" panose="020B0503020204020204" pitchFamily="34" charset="-122"/>
              <a:ea typeface="Microsoft YaHei" panose="020B0503020204020204" pitchFamily="34" charset="-122"/>
            </a:endParaRPr>
          </a:p>
          <a:p>
            <a:pPr algn="ctr"/>
            <a:r>
              <a:rPr lang="en-US" altLang="zh-CN" sz="1600" b="1" dirty="0">
                <a:solidFill>
                  <a:srgbClr val="C00000"/>
                </a:solidFill>
                <a:latin typeface="Microsoft YaHei" panose="020B0503020204020204" pitchFamily="34" charset="-122"/>
                <a:ea typeface="Microsoft YaHei" panose="020B0503020204020204" pitchFamily="34" charset="-122"/>
              </a:rPr>
              <a:t>Vertex shader</a:t>
            </a:r>
          </a:p>
        </p:txBody>
      </p:sp>
      <p:sp>
        <p:nvSpPr>
          <p:cNvPr id="7" name="文本框 6"/>
          <p:cNvSpPr txBox="1"/>
          <p:nvPr/>
        </p:nvSpPr>
        <p:spPr>
          <a:xfrm>
            <a:off x="5668803" y="5571203"/>
            <a:ext cx="2214512"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测试与混合</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Tests and blending</a:t>
            </a:r>
          </a:p>
        </p:txBody>
      </p:sp>
      <p:sp>
        <p:nvSpPr>
          <p:cNvPr id="8" name="文本框 7"/>
          <p:cNvSpPr txBox="1"/>
          <p:nvPr/>
        </p:nvSpPr>
        <p:spPr>
          <a:xfrm>
            <a:off x="5811743" y="3200674"/>
            <a:ext cx="1954126"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光栅化</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Rasterization</a:t>
            </a:r>
          </a:p>
        </p:txBody>
      </p:sp>
      <p:cxnSp>
        <p:nvCxnSpPr>
          <p:cNvPr id="9" name="直接箭头连接符 8"/>
          <p:cNvCxnSpPr/>
          <p:nvPr/>
        </p:nvCxnSpPr>
        <p:spPr>
          <a:xfrm>
            <a:off x="5266700" y="1048902"/>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a:off x="6544533" y="1626153"/>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a:off x="6544533" y="2828068"/>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6544533" y="4051831"/>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6544533" y="5242250"/>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7825898" y="1510107"/>
            <a:ext cx="85807" cy="858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12943" y="1645556"/>
            <a:ext cx="85807" cy="858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560832" y="1953851"/>
            <a:ext cx="85807" cy="8580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117092" y="1724631"/>
            <a:ext cx="85807" cy="858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7517427" y="2654369"/>
            <a:ext cx="689956" cy="529551"/>
            <a:chOff x="9466466" y="2451570"/>
            <a:chExt cx="689956" cy="529551"/>
          </a:xfrm>
        </p:grpSpPr>
        <p:cxnSp>
          <p:nvCxnSpPr>
            <p:cNvPr id="19" name="直接连接符 18"/>
            <p:cNvCxnSpPr/>
            <p:nvPr/>
          </p:nvCxnSpPr>
          <p:spPr>
            <a:xfrm flipV="1">
              <a:off x="9522683" y="2496424"/>
              <a:ext cx="273931" cy="1192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9842333" y="2496424"/>
              <a:ext cx="252170" cy="1983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9506519" y="2654732"/>
              <a:ext cx="31724" cy="2692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9577267" y="2727112"/>
              <a:ext cx="517236" cy="2130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9570572" y="2519283"/>
              <a:ext cx="248902" cy="404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9779421" y="2451570"/>
              <a:ext cx="85807" cy="858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466466" y="2587019"/>
              <a:ext cx="85807" cy="858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514355" y="2895314"/>
              <a:ext cx="85807" cy="8580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0070615" y="2666094"/>
              <a:ext cx="85807" cy="858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3843147" y="266661"/>
            <a:ext cx="1643739" cy="338554"/>
          </a:xfrm>
          <a:prstGeom prst="rect">
            <a:avLst/>
          </a:prstGeom>
          <a:solidFill>
            <a:schemeClr val="accent6">
              <a:lumMod val="60000"/>
              <a:lumOff val="40000"/>
            </a:schemeClr>
          </a:solidFill>
        </p:spPr>
        <p:txBody>
          <a:bodyPr wrap="square" rtlCol="0">
            <a:spAutoFit/>
          </a:bodyPr>
          <a:lstStyle/>
          <a:p>
            <a:pPr algn="ctr"/>
            <a:r>
              <a:rPr lang="en-US" altLang="zh-CN" sz="1600" b="1" dirty="0">
                <a:latin typeface="Microsoft YaHei" panose="020B0503020204020204" pitchFamily="34" charset="-122"/>
                <a:ea typeface="Microsoft YaHei" panose="020B0503020204020204" pitchFamily="34" charset="-122"/>
              </a:rPr>
              <a:t>GPU</a:t>
            </a:r>
            <a:r>
              <a:rPr lang="zh-CN" altLang="en-US" sz="1600" b="1" dirty="0">
                <a:latin typeface="Microsoft YaHei" panose="020B0503020204020204" pitchFamily="34" charset="-122"/>
                <a:ea typeface="Microsoft YaHei" panose="020B0503020204020204" pitchFamily="34" charset="-122"/>
              </a:rPr>
              <a:t>显存</a:t>
            </a:r>
            <a:endParaRPr lang="en-US" altLang="zh-CN" sz="1600" b="1" dirty="0">
              <a:latin typeface="Microsoft YaHei" panose="020B0503020204020204" pitchFamily="34" charset="-122"/>
              <a:ea typeface="Microsoft YaHei" panose="020B0503020204020204" pitchFamily="34" charset="-122"/>
            </a:endParaRPr>
          </a:p>
        </p:txBody>
      </p:sp>
      <p:pic>
        <p:nvPicPr>
          <p:cNvPr id="29" name="图片 28"/>
          <p:cNvPicPr>
            <a:picLocks noChangeAspect="1"/>
          </p:cNvPicPr>
          <p:nvPr/>
        </p:nvPicPr>
        <p:blipFill>
          <a:blip r:embed="rId2"/>
          <a:stretch>
            <a:fillRect/>
          </a:stretch>
        </p:blipFill>
        <p:spPr>
          <a:xfrm>
            <a:off x="7628634" y="5111351"/>
            <a:ext cx="603556" cy="420660"/>
          </a:xfrm>
          <a:prstGeom prst="rect">
            <a:avLst/>
          </a:prstGeom>
        </p:spPr>
      </p:pic>
      <p:pic>
        <p:nvPicPr>
          <p:cNvPr id="30" name="图片 29"/>
          <p:cNvPicPr>
            <a:picLocks noChangeAspect="1"/>
          </p:cNvPicPr>
          <p:nvPr/>
        </p:nvPicPr>
        <p:blipFill>
          <a:blip r:embed="rId3"/>
          <a:stretch>
            <a:fillRect/>
          </a:stretch>
        </p:blipFill>
        <p:spPr>
          <a:xfrm>
            <a:off x="7600885" y="3882873"/>
            <a:ext cx="597460" cy="420660"/>
          </a:xfrm>
          <a:prstGeom prst="rect">
            <a:avLst/>
          </a:prstGeom>
        </p:spPr>
      </p:pic>
      <p:grpSp>
        <p:nvGrpSpPr>
          <p:cNvPr id="31" name="组合 30"/>
          <p:cNvGrpSpPr/>
          <p:nvPr/>
        </p:nvGrpSpPr>
        <p:grpSpPr>
          <a:xfrm>
            <a:off x="7542234" y="3827131"/>
            <a:ext cx="689956" cy="529551"/>
            <a:chOff x="9466466" y="2451570"/>
            <a:chExt cx="689956" cy="529551"/>
          </a:xfrm>
        </p:grpSpPr>
        <p:cxnSp>
          <p:nvCxnSpPr>
            <p:cNvPr id="32" name="直接连接符 31"/>
            <p:cNvCxnSpPr/>
            <p:nvPr/>
          </p:nvCxnSpPr>
          <p:spPr>
            <a:xfrm flipV="1">
              <a:off x="9522683" y="2496424"/>
              <a:ext cx="273931" cy="1192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9842333" y="2496424"/>
              <a:ext cx="252170" cy="1983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9506519" y="2654732"/>
              <a:ext cx="31724" cy="2692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9577267" y="2727112"/>
              <a:ext cx="517236" cy="2130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9570572" y="2519283"/>
              <a:ext cx="248902" cy="404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9779421" y="2451570"/>
              <a:ext cx="85807" cy="858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66466" y="2587019"/>
              <a:ext cx="85807" cy="858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4355" y="2895314"/>
              <a:ext cx="85807" cy="8580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0615" y="2666094"/>
              <a:ext cx="85807" cy="858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p:cNvSpPr txBox="1"/>
          <p:nvPr/>
        </p:nvSpPr>
        <p:spPr>
          <a:xfrm>
            <a:off x="3635749" y="879120"/>
            <a:ext cx="1954126" cy="1323439"/>
          </a:xfrm>
          <a:prstGeom prst="rect">
            <a:avLst/>
          </a:prstGeom>
          <a:noFill/>
        </p:spPr>
        <p:txBody>
          <a:bodyPr wrap="square" rtlCol="0">
            <a:spAutoFit/>
          </a:bodyPr>
          <a:lstStyle/>
          <a:p>
            <a:pPr algn="ctr"/>
            <a:r>
              <a:rPr lang="en-US" altLang="zh-CN" sz="1600" b="1" dirty="0">
                <a:latin typeface="Microsoft YaHei" panose="020B0503020204020204" pitchFamily="34" charset="-122"/>
                <a:ea typeface="Microsoft YaHei" panose="020B0503020204020204" pitchFamily="34" charset="-122"/>
              </a:rPr>
              <a:t>Buffers</a:t>
            </a:r>
          </a:p>
          <a:p>
            <a:pPr algn="ct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Textures</a:t>
            </a:r>
          </a:p>
          <a:p>
            <a:pPr algn="ct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a:t>
            </a:r>
          </a:p>
        </p:txBody>
      </p:sp>
      <p:sp>
        <p:nvSpPr>
          <p:cNvPr id="42" name="箭头: 右 41"/>
          <p:cNvSpPr/>
          <p:nvPr/>
        </p:nvSpPr>
        <p:spPr>
          <a:xfrm>
            <a:off x="5344789" y="2194688"/>
            <a:ext cx="398836" cy="206644"/>
          </a:xfrm>
          <a:prstGeom prst="rightArrow">
            <a:avLst>
              <a:gd name="adj1" fmla="val 50000"/>
              <a:gd name="adj2" fmla="val 72125"/>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3" name="箭头: 右 42"/>
          <p:cNvSpPr/>
          <p:nvPr/>
        </p:nvSpPr>
        <p:spPr>
          <a:xfrm>
            <a:off x="5344789" y="4552772"/>
            <a:ext cx="398836" cy="206644"/>
          </a:xfrm>
          <a:prstGeom prst="rightArrow">
            <a:avLst>
              <a:gd name="adj1" fmla="val 50000"/>
              <a:gd name="adj2" fmla="val 72125"/>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44" name="直接箭头连接符 43"/>
          <p:cNvCxnSpPr/>
          <p:nvPr/>
        </p:nvCxnSpPr>
        <p:spPr>
          <a:xfrm flipH="1">
            <a:off x="5266700" y="5863589"/>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3603858" y="5863589"/>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693693" y="5111351"/>
            <a:ext cx="2214512"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帧缓存（像素集合）</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Frame Buffers</a:t>
            </a:r>
          </a:p>
        </p:txBody>
      </p:sp>
      <p:pic>
        <p:nvPicPr>
          <p:cNvPr id="47" name="图片 46"/>
          <p:cNvPicPr>
            <a:picLocks noChangeAspect="1"/>
          </p:cNvPicPr>
          <p:nvPr/>
        </p:nvPicPr>
        <p:blipFill>
          <a:blip r:embed="rId2"/>
          <a:stretch>
            <a:fillRect/>
          </a:stretch>
        </p:blipFill>
        <p:spPr>
          <a:xfrm>
            <a:off x="2391715" y="5821235"/>
            <a:ext cx="603556" cy="420660"/>
          </a:xfrm>
          <a:prstGeom prst="rect">
            <a:avLst/>
          </a:prstGeom>
        </p:spPr>
      </p:pic>
      <p:sp>
        <p:nvSpPr>
          <p:cNvPr id="48" name="文本框 47"/>
          <p:cNvSpPr txBox="1"/>
          <p:nvPr/>
        </p:nvSpPr>
        <p:spPr>
          <a:xfrm>
            <a:off x="304302" y="5137697"/>
            <a:ext cx="1100078" cy="338554"/>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显示</a:t>
            </a:r>
            <a:endParaRPr lang="en-US" altLang="zh-CN" sz="1600" b="1" dirty="0">
              <a:latin typeface="Microsoft YaHei" panose="020B0503020204020204" pitchFamily="34" charset="-122"/>
              <a:ea typeface="Microsoft YaHei" panose="020B0503020204020204" pitchFamily="34" charset="-122"/>
            </a:endParaRPr>
          </a:p>
        </p:txBody>
      </p:sp>
      <p:grpSp>
        <p:nvGrpSpPr>
          <p:cNvPr id="49" name="组合 48"/>
          <p:cNvGrpSpPr/>
          <p:nvPr/>
        </p:nvGrpSpPr>
        <p:grpSpPr>
          <a:xfrm>
            <a:off x="355573" y="5524932"/>
            <a:ext cx="997536" cy="830995"/>
            <a:chOff x="8654887" y="2838864"/>
            <a:chExt cx="2400627" cy="1999836"/>
          </a:xfrm>
        </p:grpSpPr>
        <p:sp>
          <p:nvSpPr>
            <p:cNvPr id="50" name="矩形 49"/>
            <p:cNvSpPr/>
            <p:nvPr/>
          </p:nvSpPr>
          <p:spPr>
            <a:xfrm>
              <a:off x="8654887" y="2946632"/>
              <a:ext cx="2400627" cy="18920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矩形 50"/>
            <p:cNvSpPr/>
            <p:nvPr/>
          </p:nvSpPr>
          <p:spPr>
            <a:xfrm>
              <a:off x="8654887" y="2838864"/>
              <a:ext cx="2400627" cy="241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十字形 51"/>
            <p:cNvSpPr/>
            <p:nvPr/>
          </p:nvSpPr>
          <p:spPr>
            <a:xfrm rot="2700000">
              <a:off x="10847486" y="2868230"/>
              <a:ext cx="182589" cy="182589"/>
            </a:xfrm>
            <a:prstGeom prst="plus">
              <a:avLst>
                <a:gd name="adj" fmla="val 40650"/>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573484" y="2936664"/>
              <a:ext cx="171450" cy="45719"/>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pic>
        <p:nvPicPr>
          <p:cNvPr id="54" name="图片 53"/>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rcRect l="1009" t="1002" b="6460"/>
          <a:stretch>
            <a:fillRect/>
          </a:stretch>
        </p:blipFill>
        <p:spPr>
          <a:xfrm>
            <a:off x="583001" y="5804519"/>
            <a:ext cx="585398" cy="377984"/>
          </a:xfrm>
          <a:custGeom>
            <a:avLst/>
            <a:gdLst>
              <a:gd name="connsiteX0" fmla="*/ 256799 w 585398"/>
              <a:gd name="connsiteY0" fmla="*/ 0 h 377984"/>
              <a:gd name="connsiteX1" fmla="*/ 585398 w 585398"/>
              <a:gd name="connsiteY1" fmla="*/ 165218 h 377984"/>
              <a:gd name="connsiteX2" fmla="*/ 585398 w 585398"/>
              <a:gd name="connsiteY2" fmla="*/ 168694 h 377984"/>
              <a:gd name="connsiteX3" fmla="*/ 63037 w 585398"/>
              <a:gd name="connsiteY3" fmla="*/ 377984 h 377984"/>
              <a:gd name="connsiteX4" fmla="*/ 0 w 585398"/>
              <a:gd name="connsiteY4" fmla="*/ 127690 h 377984"/>
              <a:gd name="connsiteX5" fmla="*/ 256799 w 585398"/>
              <a:gd name="connsiteY5" fmla="*/ 0 h 37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398" h="377984">
                <a:moveTo>
                  <a:pt x="256799" y="0"/>
                </a:moveTo>
                <a:lnTo>
                  <a:pt x="585398" y="165218"/>
                </a:lnTo>
                <a:lnTo>
                  <a:pt x="585398" y="168694"/>
                </a:lnTo>
                <a:lnTo>
                  <a:pt x="63037" y="377984"/>
                </a:lnTo>
                <a:lnTo>
                  <a:pt x="0" y="127690"/>
                </a:lnTo>
                <a:lnTo>
                  <a:pt x="256799" y="0"/>
                </a:lnTo>
                <a:close/>
              </a:path>
            </a:pathLst>
          </a:custGeom>
        </p:spPr>
      </p:pic>
      <p:cxnSp>
        <p:nvCxnSpPr>
          <p:cNvPr id="55" name="直接箭头连接符 54"/>
          <p:cNvCxnSpPr/>
          <p:nvPr/>
        </p:nvCxnSpPr>
        <p:spPr>
          <a:xfrm flipH="1">
            <a:off x="1538555" y="5863589"/>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773711" y="1464739"/>
            <a:ext cx="1076156" cy="338554"/>
          </a:xfrm>
          <a:prstGeom prst="rect">
            <a:avLst/>
          </a:prstGeom>
          <a:noFill/>
        </p:spPr>
        <p:txBody>
          <a:bodyPr wrap="square" rtlCol="0">
            <a:spAutoFit/>
          </a:bodyPr>
          <a:lstStyle/>
          <a:p>
            <a:pPr algn="ctr"/>
            <a:r>
              <a:rPr lang="zh-CN" altLang="en-US" sz="1600" dirty="0">
                <a:latin typeface="Microsoft YaHei" panose="020B0503020204020204" pitchFamily="34" charset="-122"/>
                <a:ea typeface="Microsoft YaHei" panose="020B0503020204020204" pitchFamily="34" charset="-122"/>
              </a:rPr>
              <a:t>顶点数据</a:t>
            </a:r>
            <a:endParaRPr lang="en-US" altLang="zh-CN" sz="1600" dirty="0">
              <a:latin typeface="Microsoft YaHei" panose="020B0503020204020204" pitchFamily="34" charset="-122"/>
              <a:ea typeface="Microsoft YaHei" panose="020B0503020204020204" pitchFamily="34" charset="-122"/>
            </a:endParaRPr>
          </a:p>
        </p:txBody>
      </p:sp>
      <p:sp>
        <p:nvSpPr>
          <p:cNvPr id="57" name="文本框 56"/>
          <p:cNvSpPr txBox="1"/>
          <p:nvPr/>
        </p:nvSpPr>
        <p:spPr>
          <a:xfrm>
            <a:off x="5773711" y="2684466"/>
            <a:ext cx="1076156" cy="338554"/>
          </a:xfrm>
          <a:prstGeom prst="rect">
            <a:avLst/>
          </a:prstGeom>
          <a:noFill/>
        </p:spPr>
        <p:txBody>
          <a:bodyPr wrap="square" rtlCol="0">
            <a:spAutoFit/>
          </a:bodyPr>
          <a:lstStyle/>
          <a:p>
            <a:pPr algn="ctr"/>
            <a:r>
              <a:rPr lang="zh-CN" altLang="en-US" sz="1600" dirty="0">
                <a:latin typeface="Microsoft YaHei" panose="020B0503020204020204" pitchFamily="34" charset="-122"/>
                <a:ea typeface="Microsoft YaHei" panose="020B0503020204020204" pitchFamily="34" charset="-122"/>
              </a:rPr>
              <a:t>图元数据</a:t>
            </a:r>
            <a:endParaRPr lang="en-US" altLang="zh-CN" sz="1600" dirty="0">
              <a:latin typeface="Microsoft YaHei" panose="020B0503020204020204" pitchFamily="34" charset="-122"/>
              <a:ea typeface="Microsoft YaHei" panose="020B0503020204020204" pitchFamily="34" charset="-122"/>
            </a:endParaRPr>
          </a:p>
        </p:txBody>
      </p:sp>
      <p:sp>
        <p:nvSpPr>
          <p:cNvPr id="58" name="文本框 57"/>
          <p:cNvSpPr txBox="1"/>
          <p:nvPr/>
        </p:nvSpPr>
        <p:spPr>
          <a:xfrm>
            <a:off x="5773711" y="3871122"/>
            <a:ext cx="1076156" cy="338554"/>
          </a:xfrm>
          <a:prstGeom prst="rect">
            <a:avLst/>
          </a:prstGeom>
          <a:noFill/>
        </p:spPr>
        <p:txBody>
          <a:bodyPr wrap="square" rtlCol="0">
            <a:spAutoFit/>
          </a:bodyPr>
          <a:lstStyle/>
          <a:p>
            <a:pPr algn="ctr"/>
            <a:r>
              <a:rPr lang="zh-CN" altLang="en-US" sz="1600" dirty="0">
                <a:latin typeface="Microsoft YaHei" panose="020B0503020204020204" pitchFamily="34" charset="-122"/>
                <a:ea typeface="Microsoft YaHei" panose="020B0503020204020204" pitchFamily="34" charset="-122"/>
              </a:rPr>
              <a:t>片元数据</a:t>
            </a:r>
            <a:endParaRPr lang="en-US" altLang="zh-CN" sz="1600" dirty="0">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4928999" y="5117264"/>
            <a:ext cx="2135918" cy="338554"/>
          </a:xfrm>
          <a:prstGeom prst="rect">
            <a:avLst/>
          </a:prstGeom>
          <a:noFill/>
        </p:spPr>
        <p:txBody>
          <a:bodyPr wrap="square" rtlCol="0">
            <a:spAutoFit/>
          </a:bodyPr>
          <a:lstStyle/>
          <a:p>
            <a:pPr algn="ctr"/>
            <a:r>
              <a:rPr lang="zh-CN" altLang="en-US" sz="1600" dirty="0">
                <a:latin typeface="Microsoft YaHei" panose="020B0503020204020204" pitchFamily="34" charset="-122"/>
                <a:ea typeface="Microsoft YaHei" panose="020B0503020204020204" pitchFamily="34" charset="-122"/>
              </a:rPr>
              <a:t>着色的片元数据</a:t>
            </a:r>
            <a:endParaRPr lang="en-US" altLang="zh-CN" sz="1600" dirty="0">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7988935" y="6400165"/>
            <a:ext cx="4203065" cy="337185"/>
          </a:xfrm>
          <a:prstGeom prst="rect">
            <a:avLst/>
          </a:prstGeom>
          <a:noFill/>
        </p:spPr>
        <p:txBody>
          <a:bodyPr wrap="square" rtlCol="0">
            <a:spAutoFit/>
          </a:bodyPr>
          <a:lstStyle/>
          <a:p>
            <a:pPr algn="r"/>
            <a:r>
              <a:rPr lang="zh-CN" altLang="en-US" sz="1600" b="1" dirty="0">
                <a:latin typeface="Microsoft YaHei" panose="020B0503020204020204" pitchFamily="34" charset="-122"/>
                <a:ea typeface="Microsoft YaHei" panose="020B0503020204020204" pitchFamily="34" charset="-122"/>
              </a:rPr>
              <a:t>*图中省略了部分流水线：细分、几何等</a:t>
            </a:r>
            <a:endParaRPr lang="en-US" altLang="zh-CN" sz="1600" b="1" dirty="0">
              <a:latin typeface="Microsoft YaHei" panose="020B0503020204020204" pitchFamily="34" charset="-122"/>
              <a:ea typeface="Microsoft YaHei" panose="020B0503020204020204" pitchFamily="34" charset="-122"/>
            </a:endParaRP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8322527" y="577490"/>
            <a:ext cx="3646176" cy="2862700"/>
          </a:xfrm>
          <a:prstGeom prst="rect">
            <a:avLst/>
          </a:prstGeom>
        </p:spPr>
      </p:pic>
      <p:pic>
        <p:nvPicPr>
          <p:cNvPr id="62" name="图片 6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8322527" y="3566224"/>
            <a:ext cx="3646176" cy="2524275"/>
          </a:xfrm>
          <a:prstGeom prst="rect">
            <a:avLst/>
          </a:prstGeom>
        </p:spPr>
      </p:pic>
      <p:sp>
        <p:nvSpPr>
          <p:cNvPr id="63" name="文本框 62"/>
          <p:cNvSpPr txBox="1"/>
          <p:nvPr/>
        </p:nvSpPr>
        <p:spPr>
          <a:xfrm>
            <a:off x="697531" y="3134776"/>
            <a:ext cx="2831577" cy="584775"/>
          </a:xfrm>
          <a:prstGeom prst="rect">
            <a:avLst/>
          </a:prstGeom>
          <a:noFill/>
        </p:spPr>
        <p:txBody>
          <a:bodyPr wrap="square" rtlCol="0">
            <a:spAutoFit/>
          </a:bodyPr>
          <a:lstStyle/>
          <a:p>
            <a:pPr algn="ctr"/>
            <a:r>
              <a:rPr lang="zh-CN" altLang="en-US" sz="1600" b="1" dirty="0">
                <a:latin typeface="Microsoft YaHei" panose="020B0503020204020204" pitchFamily="34" charset="-122"/>
                <a:ea typeface="Microsoft YaHei" panose="020B0503020204020204" pitchFamily="34" charset="-122"/>
              </a:rPr>
              <a:t>顶点缓存对象</a:t>
            </a:r>
            <a:endParaRPr lang="en-US" altLang="zh-CN" sz="1600" b="1" dirty="0">
              <a:latin typeface="Microsoft YaHei" panose="020B0503020204020204" pitchFamily="34" charset="-122"/>
              <a:ea typeface="Microsoft YaHei" panose="020B0503020204020204" pitchFamily="34" charset="-122"/>
            </a:endParaRPr>
          </a:p>
          <a:p>
            <a:pPr algn="ctr"/>
            <a:r>
              <a:rPr lang="en-US" altLang="zh-CN" sz="1600" b="1" dirty="0">
                <a:latin typeface="Microsoft YaHei" panose="020B0503020204020204" pitchFamily="34" charset="-122"/>
                <a:ea typeface="Microsoft YaHei" panose="020B0503020204020204" pitchFamily="34" charset="-122"/>
              </a:rPr>
              <a:t>Vertex Buffer Object </a:t>
            </a:r>
          </a:p>
        </p:txBody>
      </p:sp>
      <p:sp>
        <p:nvSpPr>
          <p:cNvPr id="64" name="文本框 63"/>
          <p:cNvSpPr txBox="1"/>
          <p:nvPr/>
        </p:nvSpPr>
        <p:spPr>
          <a:xfrm>
            <a:off x="1402365" y="674746"/>
            <a:ext cx="1570308" cy="830997"/>
          </a:xfrm>
          <a:prstGeom prst="rect">
            <a:avLst/>
          </a:prstGeom>
          <a:noFill/>
        </p:spPr>
        <p:txBody>
          <a:bodyPr wrap="square" rtlCol="0">
            <a:spAutoFit/>
          </a:bodyPr>
          <a:lstStyle/>
          <a:p>
            <a:pPr algn="ctr"/>
            <a:r>
              <a:rPr lang="en-US" altLang="zh-CN" sz="1600" b="1" dirty="0">
                <a:latin typeface="Microsoft YaHei" panose="020B0503020204020204" pitchFamily="34" charset="-122"/>
                <a:ea typeface="Microsoft YaHei" panose="020B0503020204020204" pitchFamily="34" charset="-122"/>
              </a:rPr>
              <a:t>GLUT</a:t>
            </a:r>
          </a:p>
          <a:p>
            <a:pPr algn="ctr"/>
            <a:r>
              <a:rPr lang="zh-CN" altLang="en-US" sz="1600" b="1" dirty="0">
                <a:latin typeface="Microsoft YaHei" panose="020B0503020204020204" pitchFamily="34" charset="-122"/>
                <a:ea typeface="Microsoft YaHei" panose="020B0503020204020204" pitchFamily="34" charset="-122"/>
              </a:rPr>
              <a:t>初始化环境，创建绘制窗口</a:t>
            </a:r>
            <a:endParaRPr lang="en-US" altLang="zh-CN" sz="1600" b="1" dirty="0">
              <a:latin typeface="Microsoft YaHei" panose="020B0503020204020204" pitchFamily="34" charset="-122"/>
              <a:ea typeface="Microsoft YaHei" panose="020B0503020204020204" pitchFamily="34" charset="-122"/>
            </a:endParaRPr>
          </a:p>
        </p:txBody>
      </p:sp>
      <p:sp>
        <p:nvSpPr>
          <p:cNvPr id="65" name="任意多边形: 形状 64"/>
          <p:cNvSpPr/>
          <p:nvPr/>
        </p:nvSpPr>
        <p:spPr>
          <a:xfrm>
            <a:off x="827314" y="1110905"/>
            <a:ext cx="537029" cy="4005943"/>
          </a:xfrm>
          <a:custGeom>
            <a:avLst/>
            <a:gdLst>
              <a:gd name="connsiteX0" fmla="*/ 537029 w 537029"/>
              <a:gd name="connsiteY0" fmla="*/ 0 h 4005943"/>
              <a:gd name="connsiteX1" fmla="*/ 0 w 537029"/>
              <a:gd name="connsiteY1" fmla="*/ 0 h 4005943"/>
              <a:gd name="connsiteX2" fmla="*/ 0 w 537029"/>
              <a:gd name="connsiteY2" fmla="*/ 4005943 h 4005943"/>
            </a:gdLst>
            <a:ahLst/>
            <a:cxnLst>
              <a:cxn ang="0">
                <a:pos x="connsiteX0" y="connsiteY0"/>
              </a:cxn>
              <a:cxn ang="0">
                <a:pos x="connsiteX1" y="connsiteY1"/>
              </a:cxn>
              <a:cxn ang="0">
                <a:pos x="connsiteX2" y="connsiteY2"/>
              </a:cxn>
            </a:cxnLst>
            <a:rect l="l" t="t" r="r" b="b"/>
            <a:pathLst>
              <a:path w="537029" h="4005943">
                <a:moveTo>
                  <a:pt x="537029" y="0"/>
                </a:moveTo>
                <a:lnTo>
                  <a:pt x="0" y="0"/>
                </a:lnTo>
                <a:lnTo>
                  <a:pt x="0" y="4005943"/>
                </a:lnTo>
              </a:path>
            </a:pathLst>
          </a:cu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6" name="任意多边形: 形状 65"/>
          <p:cNvSpPr/>
          <p:nvPr/>
        </p:nvSpPr>
        <p:spPr>
          <a:xfrm>
            <a:off x="3309661" y="1041416"/>
            <a:ext cx="762197" cy="2322285"/>
          </a:xfrm>
          <a:custGeom>
            <a:avLst/>
            <a:gdLst>
              <a:gd name="connsiteX0" fmla="*/ 0 w 812800"/>
              <a:gd name="connsiteY0" fmla="*/ 2322285 h 2322285"/>
              <a:gd name="connsiteX1" fmla="*/ 478971 w 812800"/>
              <a:gd name="connsiteY1" fmla="*/ 2322285 h 2322285"/>
              <a:gd name="connsiteX2" fmla="*/ 478971 w 812800"/>
              <a:gd name="connsiteY2" fmla="*/ 0 h 2322285"/>
              <a:gd name="connsiteX3" fmla="*/ 812800 w 812800"/>
              <a:gd name="connsiteY3" fmla="*/ 0 h 2322285"/>
              <a:gd name="connsiteX0-1" fmla="*/ 0 w 624115"/>
              <a:gd name="connsiteY0-2" fmla="*/ 2322285 h 2322285"/>
              <a:gd name="connsiteX1-3" fmla="*/ 290286 w 624115"/>
              <a:gd name="connsiteY1-4" fmla="*/ 2322285 h 2322285"/>
              <a:gd name="connsiteX2-5" fmla="*/ 290286 w 624115"/>
              <a:gd name="connsiteY2-6" fmla="*/ 0 h 2322285"/>
              <a:gd name="connsiteX3-7" fmla="*/ 624115 w 624115"/>
              <a:gd name="connsiteY3-8" fmla="*/ 0 h 2322285"/>
            </a:gdLst>
            <a:ahLst/>
            <a:cxnLst>
              <a:cxn ang="0">
                <a:pos x="connsiteX0-1" y="connsiteY0-2"/>
              </a:cxn>
              <a:cxn ang="0">
                <a:pos x="connsiteX1-3" y="connsiteY1-4"/>
              </a:cxn>
              <a:cxn ang="0">
                <a:pos x="connsiteX2-5" y="connsiteY2-6"/>
              </a:cxn>
              <a:cxn ang="0">
                <a:pos x="connsiteX3-7" y="connsiteY3-8"/>
              </a:cxn>
            </a:cxnLst>
            <a:rect l="l" t="t" r="r" b="b"/>
            <a:pathLst>
              <a:path w="624115" h="2322285">
                <a:moveTo>
                  <a:pt x="0" y="2322285"/>
                </a:moveTo>
                <a:lnTo>
                  <a:pt x="290286" y="2322285"/>
                </a:lnTo>
                <a:lnTo>
                  <a:pt x="290286" y="0"/>
                </a:lnTo>
                <a:lnTo>
                  <a:pt x="624115" y="0"/>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p:cNvCxnSpPr/>
          <p:nvPr/>
        </p:nvCxnSpPr>
        <p:spPr>
          <a:xfrm rot="5400000">
            <a:off x="1949644" y="1774839"/>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1949644" y="2892133"/>
            <a:ext cx="4680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sz="2000" dirty="0">
                <a:latin typeface="Microsoft YaHei" panose="020B0503020204020204" pitchFamily="34" charset="-122"/>
                <a:ea typeface="Microsoft YaHei" panose="020B0503020204020204" pitchFamily="34" charset="-122"/>
              </a:rPr>
              <a:t>现代 </a:t>
            </a: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渲染流程严重依赖着色器来处理传入的数据。在 </a:t>
            </a:r>
            <a:r>
              <a:rPr lang="en-US" altLang="zh-CN" sz="2000" dirty="0">
                <a:latin typeface="Microsoft YaHei" panose="020B0503020204020204" pitchFamily="34" charset="-122"/>
                <a:ea typeface="Microsoft YaHei" panose="020B0503020204020204" pitchFamily="34" charset="-122"/>
              </a:rPr>
              <a:t>OpenGL 3.0 </a:t>
            </a:r>
            <a:r>
              <a:rPr lang="zh-CN" altLang="en-US" sz="2000" dirty="0">
                <a:latin typeface="Microsoft YaHei" panose="020B0503020204020204" pitchFamily="34" charset="-122"/>
                <a:ea typeface="Microsoft YaHei" panose="020B0503020204020204" pitchFamily="34" charset="-122"/>
              </a:rPr>
              <a:t>版本及以前，或者如果你用到了兼容模式环境，</a:t>
            </a: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还包含一个</a:t>
            </a:r>
            <a:r>
              <a:rPr lang="zh-CN" altLang="en-US" sz="2000" b="1" dirty="0">
                <a:latin typeface="Microsoft YaHei" panose="020B0503020204020204" pitchFamily="34" charset="-122"/>
                <a:ea typeface="Microsoft YaHei" panose="020B0503020204020204" pitchFamily="34" charset="-122"/>
              </a:rPr>
              <a:t>固定功能管线</a:t>
            </a:r>
            <a:r>
              <a:rPr lang="zh-CN" altLang="en-US" sz="2000" dirty="0">
                <a:latin typeface="Microsoft YaHei" panose="020B0503020204020204" pitchFamily="34" charset="-122"/>
                <a:ea typeface="Microsoft YaHei" panose="020B0503020204020204" pitchFamily="34" charset="-122"/>
              </a:rPr>
              <a:t>，它可以在不使用着色器的情况下处理几何与像素数据。</a:t>
            </a:r>
            <a:r>
              <a:rPr lang="zh-CN" altLang="en-US" sz="2000" b="1" dirty="0">
                <a:latin typeface="Microsoft YaHei" panose="020B0503020204020204" pitchFamily="34" charset="-122"/>
                <a:ea typeface="Microsoft YaHei" panose="020B0503020204020204" pitchFamily="34" charset="-122"/>
              </a:rPr>
              <a:t>从 </a:t>
            </a:r>
            <a:r>
              <a:rPr lang="en-US" altLang="zh-CN" sz="2000" b="1" dirty="0">
                <a:latin typeface="Microsoft YaHei" panose="020B0503020204020204" pitchFamily="34" charset="-122"/>
                <a:ea typeface="Microsoft YaHei" panose="020B0503020204020204" pitchFamily="34" charset="-122"/>
              </a:rPr>
              <a:t>3.1 </a:t>
            </a:r>
            <a:r>
              <a:rPr lang="zh-CN" altLang="en-US" sz="2000" b="1" dirty="0">
                <a:latin typeface="Microsoft YaHei" panose="020B0503020204020204" pitchFamily="34" charset="-122"/>
                <a:ea typeface="Microsoft YaHei" panose="020B0503020204020204" pitchFamily="34" charset="-122"/>
              </a:rPr>
              <a:t>版本开始，固定功能管线从核心模式中去除，因此必须使用着色器来完成工作。</a:t>
            </a:r>
          </a:p>
          <a:p>
            <a:pPr>
              <a:lnSpc>
                <a:spcPct val="120000"/>
              </a:lnSpc>
            </a:pPr>
            <a:r>
              <a:rPr lang="zh-CN" altLang="en-US" sz="2000" dirty="0">
                <a:latin typeface="Microsoft YaHei" panose="020B0503020204020204" pitchFamily="34" charset="-122"/>
                <a:ea typeface="Microsoft YaHei" panose="020B0503020204020204" pitchFamily="34" charset="-122"/>
              </a:rPr>
              <a:t>对于 </a:t>
            </a:r>
            <a:r>
              <a:rPr lang="en-US" altLang="zh-CN" sz="2000" dirty="0">
                <a:latin typeface="Microsoft YaHei" panose="020B0503020204020204" pitchFamily="34" charset="-122"/>
                <a:ea typeface="Microsoft YaHei" panose="020B0503020204020204" pitchFamily="34" charset="-122"/>
              </a:rPr>
              <a:t>OpenGL </a:t>
            </a:r>
            <a:r>
              <a:rPr lang="zh-CN" altLang="en-US" sz="2000" dirty="0">
                <a:latin typeface="Microsoft YaHei" panose="020B0503020204020204" pitchFamily="34" charset="-122"/>
                <a:ea typeface="Microsoft YaHei" panose="020B0503020204020204" pitchFamily="34" charset="-122"/>
              </a:rPr>
              <a:t>而言，会使用 </a:t>
            </a:r>
            <a:r>
              <a:rPr lang="en-US" altLang="zh-CN" sz="2000" dirty="0">
                <a:latin typeface="Microsoft YaHei" panose="020B0503020204020204" pitchFamily="34" charset="-122"/>
                <a:ea typeface="Microsoft YaHei" panose="020B0503020204020204" pitchFamily="34" charset="-122"/>
              </a:rPr>
              <a:t>GLSL </a:t>
            </a:r>
            <a:r>
              <a:rPr lang="zh-CN" altLang="en-US" sz="2000" dirty="0">
                <a:latin typeface="Microsoft YaHei" panose="020B0503020204020204" pitchFamily="34" charset="-122"/>
                <a:ea typeface="Microsoft YaHei" panose="020B0503020204020204" pitchFamily="34" charset="-122"/>
              </a:rPr>
              <a:t>去编写着色器，也就是 </a:t>
            </a:r>
            <a:r>
              <a:rPr lang="en-US" altLang="zh-CN" sz="2000" b="1" dirty="0">
                <a:latin typeface="Microsoft YaHei" panose="020B0503020204020204" pitchFamily="34" charset="-122"/>
                <a:ea typeface="Microsoft YaHei" panose="020B0503020204020204" pitchFamily="34" charset="-122"/>
              </a:rPr>
              <a:t>OpenGL Shading Language</a:t>
            </a:r>
            <a:r>
              <a:rPr lang="zh-CN" altLang="en-US" sz="2000" dirty="0">
                <a:latin typeface="Microsoft YaHei" panose="020B0503020204020204" pitchFamily="34" charset="-122"/>
                <a:ea typeface="Microsoft YaHei" panose="020B0503020204020204" pitchFamily="34" charset="-122"/>
              </a:rPr>
              <a:t>。虽然 </a:t>
            </a:r>
            <a:r>
              <a:rPr lang="en-US" altLang="zh-CN" sz="2000" dirty="0">
                <a:latin typeface="Microsoft YaHei" panose="020B0503020204020204" pitchFamily="34" charset="-122"/>
                <a:ea typeface="Microsoft YaHei" panose="020B0503020204020204" pitchFamily="34" charset="-122"/>
              </a:rPr>
              <a:t>GLSL </a:t>
            </a:r>
            <a:r>
              <a:rPr lang="zh-CN" altLang="en-US" sz="2000" dirty="0">
                <a:latin typeface="Microsoft YaHei" panose="020B0503020204020204" pitchFamily="34" charset="-122"/>
                <a:ea typeface="Microsoft YaHei" panose="020B0503020204020204" pitchFamily="34" charset="-122"/>
              </a:rPr>
              <a:t>是一种专门为图形开发设计的编程语言，但它与“</a:t>
            </a:r>
            <a:r>
              <a:rPr lang="en-US" altLang="zh-CN" sz="2000" dirty="0">
                <a:latin typeface="Microsoft YaHei" panose="020B0503020204020204" pitchFamily="34" charset="-122"/>
                <a:ea typeface="Microsoft YaHei" panose="020B0503020204020204" pitchFamily="34" charset="-122"/>
              </a:rPr>
              <a:t>C”</a:t>
            </a:r>
            <a:r>
              <a:rPr lang="zh-CN" altLang="en-US" sz="2000" dirty="0">
                <a:latin typeface="Microsoft YaHei" panose="020B0503020204020204" pitchFamily="34" charset="-122"/>
                <a:ea typeface="Microsoft YaHei" panose="020B0503020204020204" pitchFamily="34" charset="-122"/>
              </a:rPr>
              <a:t>语言非常类似，当然还有一点 </a:t>
            </a:r>
            <a:r>
              <a:rPr lang="en-US" altLang="zh-CN" sz="2000" dirty="0">
                <a:latin typeface="Microsoft YaHei" panose="020B0503020204020204" pitchFamily="34" charset="-122"/>
                <a:ea typeface="Microsoft YaHei" panose="020B0503020204020204" pitchFamily="34" charset="-122"/>
              </a:rPr>
              <a:t>C++ </a:t>
            </a:r>
            <a:r>
              <a:rPr lang="zh-CN" altLang="en-US" sz="2000" dirty="0">
                <a:latin typeface="Microsoft YaHei" panose="020B0503020204020204" pitchFamily="34" charset="-122"/>
                <a:ea typeface="Microsoft YaHei" panose="020B0503020204020204" pitchFamily="34" charset="-122"/>
              </a:rPr>
              <a:t>的影子。</a:t>
            </a:r>
          </a:p>
        </p:txBody>
      </p:sp>
      <p:sp>
        <p:nvSpPr>
          <p:cNvPr id="3" name="标题 2"/>
          <p:cNvSpPr>
            <a:spLocks noGrp="1"/>
          </p:cNvSpPr>
          <p:nvPr>
            <p:ph type="title"/>
          </p:nvPr>
        </p:nvSpPr>
        <p:spPr/>
        <p:txBody>
          <a:bodyPr/>
          <a:lstStyle/>
          <a:p>
            <a:r>
              <a:rPr lang="zh-CN" altLang="en-US" dirty="0"/>
              <a:t>着色器与现代</a:t>
            </a:r>
            <a:r>
              <a:rPr lang="en-US" altLang="zh-CN" dirty="0"/>
              <a:t>OpenGL</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1A452A-234A-4E0B-9B6D-F8F88C8EBCF0"/>
  <p:tag name="ISPRING_SCORM_RATE_SLIDES" val="1"/>
  <p:tag name="ISPRINGONLINEFOLDERID" val="0"/>
  <p:tag name="ISPRINGONLINEFOLDERPATH" val="內容清單"/>
  <p:tag name="ISPRINGCLOUDFOLDERID" val="0"/>
  <p:tag name="ISPRINGCLOUDFOLDERPATH" val="函式庫"/>
  <p:tag name="ISPRING_PLAYERS_CUSTOMIZATION" val="UEsDBBQAAgAIABS9O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vTlJ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BS9OUlYCaByugIAAFUKAAAhAAAAdW5pdmVyc2FsL2ZsYXNoX3NraW5fc2V0dGluZ3MueG1slVZtb+IwDP5+vwJx3+nulZ2UITHGSZN2t+k27XvamjYiTarEZce/vyRNaQJ09LAmEft5bMexzYjeMrH4MJmQTHKpngGRiUJbTaebsPxmmjaIUswyKRAEzoRUFeXTxcef7kMSh7zEkjtQYzkbmkEfZu4+Yyg+xre5lSFCJquaiv2DLOQspdm2ULIR+cXUyn0NijOxNcirH/PVejAAZxrvEaoop/W1lXGUWoHWYFP6vrZykcVpCryLdOU+Izl9qPdvf0TbMc3Q0ZafrAzRalpAXOTrpZVhvDDe41eZW3mfgPAXDfTLZyuDUE73oGLnd1+tDDJk3dT/0yO1koUtaMx5/xEPHC5pbsbPZnVl5SLBXsgGuvgKvjzurncByH8N557YcVWSP9m6Hi0E++gph8WGcg0k6Y6tUZfy7bFBMyAHQKjqQU8m6yfaaFigajyq1/W4P/DGRB768poe8ip5U8GqzThwF+t7/Gp165ZF6PSgCzJUsPPKIMVe2SN/m8KeIANlj3zmLIdHwfcn8GNLy+ke+Zb65wzq33Kj8hsrCGqOubd2p85qIz3Y0dVBaK/oMJXMYaFtOi+sAvtsJHG6NqXkJCci6I4VFJkUvywu3bvLaJIcGXyvne8sggw5nGs4l6NZ0+F7ufOIfmx/FvrLtecJmi1+M6WINCsr87OkpxPPM2NiCjNNzjPsnjRwUPdiIwOOiz1EqqjagnqRko8NIySCHutetrM1BCdJUAOSnK8y8U7OlV80VQpqbV6Nge6qHCtbYMmKkps/fGXwBvkRY8DaUrE0/gRlh74MFL4JgKqs7Lq2PbSWquHIOOygm/1A4a48dDeiTZcONdwSH2CDYct5zaie9Kui75V4hQT6M/hXk1bk+Mgyou2RptrdLJr8bgv3uUR7udtmtvnCRebOvpcix8Z+WkGjtP9O/gNQSwMEFAACAAgAFL05SUZ2oPzyAgAARwsAACYAAAB1bml2ZXJzYWwvaHRtbF9wdWJsaXNoaW5nX3NldHRpbmdzLnhtbM1W3U7bMBS+71NYnrikAcY2VqVFiIJAY7SinTau0GnsNhaOndlOS7na0+zB9iQ7jtvSCtYFRKepihofn/OdP58vjg/vMknG3FihVZPu1nco4SrRTKhRk37pn24fUGIdKAZSK96kSlNy2KrFeTGQwqY97hyqWoIwyjZy16Spc3kjiiaTSV3Y3PhdLQuH+Lae6CzKDbdcOW6iXMIU/9w055bOECoA4JNpNTNr1WqExAHps2aF5EQwjFwJnxTIM5dJGgWtASS3I6MLxY611IaY0aBJ3xwc+d9cJyC1RcaVL4ltodCLXQMYEz4IkD1xz0nKxSjFaPf2KZkI5tLyNfL6cfQYpcQOmYNHOdZYAuVm8Bl3wMBBWAZ/jt85OxcEEZsqyETSxx3i02/Sdv/m7Lp7cnVxfvnppt/pXPTPuyGI0iZaxYmjVUcxBqQLk/CFnxicgyTFuNFmCNLyOFoWzdWGWq0E59dkoCWWvrSiZIiRymmTHhkBkhLhQIpksevAjLg7FRJz8La79aFy9AEw5JukYCxfdjTfsb6KSeurLiQjU10QKW45cZpgRkWGbykny+UmQ6OzUirBOmKlYJyMBZ9wdlhWaQb4J0fX6CIr0BIPXy65Cx6+F+KeDPhQG8TlMMajinJhA379WcA5WPsACvMYt3oX5+2Tm/PL9sm3LZ8gsDGo5Jng2EKe5W4j+DAlSru5HZYjgcLysilMsHKvSm71l7fBiqyQoc2v3Ywl6A22ZDNentOYv0ZQ2W0K43IQ/XCV0DiCAlsSMHEjwXEXquBVARNQRCs5JZAgUVk/1mOhC4uSMMAB2r48wmBPhCpXI/xyoEfDuKkEubO793b/3fsPBx8b9ejXj5/ba41mFN6V4N0FDj9eS+ILIn/MhnHkufNpGnam+FcsfH3Sq1Koy04Vrc6nKlpXgea7SxRfKQSkhVE45kgMUmTCcfaaTX5Bo9Z/L0MbX6lRG8xi7XH7f5MIq8X1aOU+FEdPXthqKF+9/LZqvwFQSwMEFAACAAgAFL05SRypIBCZAQAAHwYAAB8AAAB1bml2ZXJzYWwvaHRtbF9za2luX3NldHRpbmdzLmpzjZRNb8IwDIbv/AqUXSfEPmG7ocGkSRwmjdu0QyimVKRJlaQdDPHfV4ePNqk7Fl/Iy5PXsat41+mWi0Ws+9zdud9u/+7vnQaoWZ3Dta+LFj1FnRmRLGCWpCASCSxAitPRs7yvCMqYSWc6336gran5MYX/LLkwdTwjLDShGepwQYnfxOkNBf54tR3rOtRUa/Q8t1bJXqSkBWl7UumUO4ZdvbpVLzGAVQH6ArrkEXimA7fayMrxYYBR5yKVZlxupypWvTmP1rFWuVy05V9tM9DlJ18fgP7T4GXi2YnE2DcLaZh4MsRoJzMNxsAx7+MEg4QFn4Oo+fbd+gP1jJsFBXSRmMSe6NENRp3OeAyNLg1HGD4mS69GNwcYTc7Cxh6Iu1sMjxB8C7phNb7H8ECV5dk/PmCmVYwdaaDNnp9RofgikfExdR+D5PCyaNvWvapQd/0x856QCp7Qinp9advsCEFDgJZ8uibIO6XsBCVKIociNGpaVUPIu4wN5wjuP7uMW8ujVVqOh3I4lm3geg16ppQob/916Z5hrs7+F1BLAwQUAAIACAAUvTl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UvTlJNfmkRGYAAABrAAAAHAAAAHVuaXZlcnNhbC9sb2NhbF9zZXR0aW5ncy54bWwNyjsOg0AMBcCeU1ju8+tSsFBESkkKyAEssCIk73PEWlG4PdtNMW3/z0Y/3crqSHw7X5kUsy8rPonf0/N0ZyohWMQcmhjO1HdNaz6LjRpRY6Gvya7bpLkidJBc58MRiqAXbOdL1xx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FL05SW42vD5uAQAA9wIAACkAAAB1bml2ZXJzYWwvc2tpbl9jdXN0b21pemF0aW9uX3NldHRpbmdzLnhtbI1S22obMRB9z1eI/IAljW4LW4NuWwzFKcQQ8lQWrxKWOtqyUmgp+vhqkxjHrUureZo5Z84wo9Omr2O0zylPT+PPPo9TvA05j/Exra8QavfTYZo/zyGFnFanyt0Yh+n7Jj5MS61WU+7j0M+DXdC0xqh7eUhJrZyqGTOMIsk89Qo5z23FGnAN2Io5Smy7+k3iVXcO+xDzZdV2dYb+2bCJKcx5E4fwYw3n7PfQ+QYf534YKy+tBVuiHKcWx5ZAjHDJfaEaAASy3BGHi5SN1AR5zDiGYhQFCohwThpRiKQcatY1oqow3wjEJGPUFepp7UZaG0dtkdAQous0rxpbus5IjBEhBJgrXEBnMKpsqBoa1HJAcGBAFG00UYA625mOFe+8sBwp6gXGhRkDGJ+Oe9ru/blO1f9e53jOfwhe/IKL6OKt1QVztfvnea7kXXj6duhzQOPw4drebHd+u/tys/10f/3myxcPH1mLWevWf/X2L1BLAwQUAAIACAAUvTlJpeGFFHkCAADzVwAAFwAAAHVuaXZlcnNhbC91bml2ZXJzYWwucG5n7dzda1JhHAfwxzSxpWJ1czZsXnUxsqU2lsVam/gyGRsihisq3chmF81KL1zY0qjWKxbUYNHWwhGywJFBUTSTDQpmNKQXYbZcrC27sBEUFdPW2eU8p+gP+B44v4fnPM/v+TznH/ieNzUbRCVlJYQQkbFBayaEFySEe1TAp78cHu+dpQeO22zQkMhL6Wd6wmuvb6on5F5wdb51JT1fdaRht5sQ8djSy3nuCh8gxHrOqK23ePfn0srGMROl/5BfzKQ2NN6RZM3ZtVnLyPUejaTm7olKj+lmrUwqHn5VyOUWumyp7zF5Ysa9vc/3zs/hU/bl5ecnfv8mp+d2svt95lu+LV0t+b2NpzQJHcV7A08pqi/7q/xr9tgjgWF0DVeoiJPlJZ6IZ3UzTQ/TIqGi2FkqYr5+641ni9GCI/Kx/cUkc0tgQqV4nKyauO8dlKuKT6eLVHipo6ri7K1dwkKsECst7h+gJEGLztHL8pdv/F5e904J885+r2WupeutL8jSpLR3DsqHEixNs1f3hKktzBtO0SvRcCXLSo9hvG3zxY65g4zT/oGYh66pgAABAgQIECBAgAABAgQIECBAgAABAgQIECBAgAABAgQIECBAgAABAgQIECBAgAABAgQIECBAgAABAgQIECBAgAABAgQIECBAgAABAgQIECBAgAABAgQIECBAgAABAuR/kPh8ItTZz+GcZoat2qftdk/o0D6repolOZZSU9SUc/LHerH6r8GyXzKudHUdaWXp9pZSI84nhpqyeV8td4WALbo2tG5HZmP5Zdfe4dRCVH6lbpSZPusbCCTP6GXHT9oqbBqr7PWFB4R+jLpmbURjP/UHUEsDBBQAAgAIABS9OUnsHTlbSgAAAGsAAAAbAAAAdW5pdmVyc2FsL3VuaXZlcnNhbC5wbmcueG1ss7GvyM1RKEstKs7Mz7NVMtQzULK34+WyKShKLctMLVeoAIoZ6RlAgJJCJSq3PDOlJAMoZGhijBDMSM1MzyixVbIwNYcL6gPNBABQSwECAAAUAAIACAAUvTlJFQ6tKGQEAAAHEQAAHQAAAAAAAAABAAAAAAAAAAAAdW5pdmVyc2FsL2NvbW1vbl9tZXNzYWdlcy5sbmdQSwECAAAUAAIACAAUvTlJJGX/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xAAAHVuaXZlcnNhbC9sb2NhbF9zZXR0aW5ncy54bWxQSwECAAAUAAIACABElFdHI7RO+/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
  <p:tag name="ISPRING_PRESENTATION_TITLE" val="演示文稿1"/>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5781</Words>
  <Application>Microsoft Office PowerPoint</Application>
  <PresentationFormat>宽屏</PresentationFormat>
  <Paragraphs>569</Paragraphs>
  <Slides>54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Consolas,  Courier New</vt:lpstr>
      <vt:lpstr>Microsoft YaHei</vt:lpstr>
      <vt:lpstr>Arial</vt:lpstr>
      <vt:lpstr>Calibri</vt:lpstr>
      <vt:lpstr>Consolas</vt:lpstr>
      <vt:lpstr>Office 主题</vt:lpstr>
      <vt:lpstr>计算机图形学 实验1.2</vt:lpstr>
      <vt:lpstr>实验1.1回顾</vt:lpstr>
      <vt:lpstr>实验1.2 OpenGL与着色器编程</vt:lpstr>
      <vt:lpstr>理解OpenGL</vt:lpstr>
      <vt:lpstr>OpenGL渲染图像的主要操作</vt:lpstr>
      <vt:lpstr>OpenGL程序</vt:lpstr>
      <vt:lpstr>OpenGL渲染流水线（渲染管道）</vt:lpstr>
      <vt:lpstr>PowerPoint 演示文稿</vt:lpstr>
      <vt:lpstr>着色器与现代OpenGL</vt:lpstr>
      <vt:lpstr>着色器的编译</vt:lpstr>
      <vt:lpstr>课堂练习#1</vt:lpstr>
      <vt:lpstr>课堂练习#2</vt:lpstr>
      <vt:lpstr>第一次作业</vt:lpstr>
      <vt:lpstr>从实验1.1的代码开始说起</vt:lpstr>
      <vt:lpstr>文件夹结构</vt:lpstr>
      <vt:lpstr>main.cpp</vt:lpstr>
      <vt:lpstr>OpenGL数据类型</vt:lpstr>
      <vt:lpstr>代码实现流程</vt:lpstr>
      <vt:lpstr>代码实现流程</vt:lpstr>
      <vt:lpstr>代码实现流程</vt:lpstr>
      <vt:lpstr>代码实现流程</vt:lpstr>
      <vt:lpstr>代码实现流程</vt:lpstr>
      <vt:lpstr>代码实现流程</vt:lpstr>
      <vt:lpstr>代码实现流程</vt:lpstr>
      <vt:lpstr>代码实现流程</vt:lpstr>
      <vt:lpstr>代码实现流程</vt:lpstr>
      <vt:lpstr>代码实现流程</vt:lpstr>
      <vt:lpstr>着色器编程</vt:lpstr>
      <vt:lpstr>着色器编程</vt:lpstr>
      <vt:lpstr>着色器编程</vt:lpstr>
      <vt:lpstr>着色器编程</vt:lpstr>
      <vt:lpstr>着色器编程</vt:lpstr>
      <vt:lpstr>着色器编程</vt:lpstr>
      <vt:lpstr>尝试修改颜色</vt:lpstr>
      <vt:lpstr>往着色器传递颜色</vt:lpstr>
      <vt:lpstr>往着色器传递颜色</vt:lpstr>
      <vt:lpstr>往着色器传递颜色</vt:lpstr>
      <vt:lpstr>往着色器传递颜色</vt:lpstr>
      <vt:lpstr>往着色器传递颜色</vt:lpstr>
      <vt:lpstr>再绘制一个正方形</vt:lpstr>
      <vt:lpstr>OpenGL状态机</vt:lpstr>
      <vt:lpstr>OpenGL状态机</vt:lpstr>
      <vt:lpstr>OpenGL状态机</vt:lpstr>
      <vt:lpstr>再绘制一个正方形</vt:lpstr>
      <vt:lpstr>再绘制一个正方形</vt:lpstr>
      <vt:lpstr>再绘制一个正方形</vt:lpstr>
      <vt:lpstr>再绘制一个正方形</vt:lpstr>
      <vt:lpstr>再绘制一个正方形</vt:lpstr>
      <vt:lpstr>绘制复杂正方形</vt:lpstr>
      <vt:lpstr>绘制复杂正方形</vt:lpstr>
      <vt:lpstr>绘制复杂正方形</vt:lpstr>
      <vt:lpstr>绘制复杂正方形</vt:lpstr>
      <vt:lpstr>课堂练习#2</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kw 涂</cp:lastModifiedBy>
  <cp:revision>366</cp:revision>
  <dcterms:created xsi:type="dcterms:W3CDTF">2023-09-09T14:02:12Z</dcterms:created>
  <dcterms:modified xsi:type="dcterms:W3CDTF">2024-09-09T06:38:21Z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2052-11.1.0.11701</vt:lpwstr>
  </property>
</Properties>
</file>