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3" r:id="rId9"/>
    <p:sldId id="261" r:id="rId10"/>
    <p:sldId id="262" r:id="rId11"/>
    <p:sldId id="269" r:id="rId12"/>
    <p:sldId id="270" r:id="rId13"/>
    <p:sldId id="271" r:id="rId14"/>
    <p:sldId id="264" r:id="rId15"/>
    <p:sldId id="276" r:id="rId16"/>
    <p:sldId id="272" r:id="rId17"/>
    <p:sldId id="274" r:id="rId18"/>
    <p:sldId id="275" r:id="rId19"/>
    <p:sldId id="265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545-FF6F-40D9-B480-E5893CEE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FFDC2-66ED-42A1-92AC-A1FA2C4D4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B0FB-B4FF-4BDA-A1D4-2E95DEFF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F404-7C4F-4FE0-87FE-57B0233C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EC6A-8FCD-4DDE-AA7B-46D7620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461-2E57-4D8D-B472-5347F9B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5073-035B-4146-9BFF-C215B195D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31FE-F8E5-4701-82EF-13D4C8F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C270-B6B0-42C3-99C3-8C17AA4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00DD-F7C1-4814-9F89-3F324C65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A958A-9AA7-401E-BD43-0F0F982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79387-1142-48B7-AAA9-C267354D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B8A0-4B0D-4EFE-9B99-2533A98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84D7-EE9C-48A8-A364-A7793013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62C2-307E-49A6-AE82-F496E07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829-8480-48DD-AD26-92A38804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E17D-9182-426E-954C-A9974D59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EB3C-909F-4C89-A501-2B5942AB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B7D9-A729-400D-ACBD-EA5C91FA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5931-E1FF-42B3-ADAE-B65925B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DB56-CC5C-4271-AFCA-B2F8BEA4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F497-EF7F-4121-96F7-D2A9C0BE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B7B9-CCE7-409F-A27C-E85B264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A6B0-A35D-422A-AF45-18A308EC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5168-4894-4DC9-A4DC-346189D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6498-CC30-455B-B1A7-9AEC302B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06D-E71D-4D46-BB31-060DD5072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C939-EAF5-4836-A209-F7188C7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F64D-DBBE-4424-9312-7ACE4B93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0A93-DE55-4139-A95A-D3B80E9D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AEC8-DA63-4824-8BF2-5DA6D771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656-CF67-4F72-82F7-D7E9251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AEC9-71B7-4E00-B22B-F9484402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1271-415A-4D60-A8CA-67DED6FB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CBF6-C560-44DA-A72F-5DEFA2CE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B6BDA-8C72-460F-AA40-4B6AB48E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702CE-DCC4-492C-8379-A2535F0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C2CC-2907-4AFA-881A-DF46850B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1E5B-0848-4CC8-885C-2B61597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CAE6-88D3-4695-89F8-33F219D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628-9995-4B8F-B484-8CF07020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119FB-6C3A-4384-8574-00D1081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4303-249D-4907-95FA-1859EB35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C724-848E-4D39-9762-A419E6B2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0E86-479E-44A8-A265-0A5F3C0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18E5-DED1-4592-A07D-372926F1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1FB-148C-4FAB-89F9-D1B75929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6C79-4C86-46C5-9435-F6419963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09325-8BE9-4062-81C4-95D0BF05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37D7-B500-486A-B03A-C98253E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CE0C-0927-4786-A266-585454AE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5D7D-01A5-43AE-94A3-A1153FA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F14-7441-4949-B6E4-23100FD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FBF0-A6ED-46CA-A5D7-167B38C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D912D-BB79-4B8E-97B5-77985E7E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841D-2B7F-4E99-968A-312535E7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5303-7AAC-4EAB-858C-890C558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06DF-7D24-4E3C-91E8-5A6A9338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5C2F-54CD-41AE-93E7-92CC5E4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8274-562D-40B6-B359-D1D8A131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AF81-FD3B-4FA0-86E1-048F2668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0B98-6FCE-41FC-A870-914870B8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A9C3-0AFB-46AE-9BF4-B1CCE75B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73CA-DAD6-4DCC-B006-A7C7DB93F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Vibrant multicolour checkered floor design">
            <a:extLst>
              <a:ext uri="{FF2B5EF4-FFF2-40B4-BE49-F238E27FC236}">
                <a16:creationId xmlns:a16="http://schemas.microsoft.com/office/drawing/2014/main" id="{B4484CB7-FEEC-F624-411C-08C0B73F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B90F8-9DD8-4289-8C04-3E9144EB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Genome mapping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CCB4-F83F-4C73-9C0D-43B2B7A2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911"/>
            <a:ext cx="9144000" cy="10983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Axel LEVY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Corentin SOUBEIRAN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March 2022</a:t>
            </a:r>
          </a:p>
          <a:p>
            <a:r>
              <a:rPr lang="en-US" sz="1600" i="1" dirty="0">
                <a:solidFill>
                  <a:srgbClr val="FFFFFF"/>
                </a:solidFill>
              </a:rPr>
              <a:t>INF589 - Computational analysis of high-throughput sequencing data</a:t>
            </a:r>
            <a:endParaRPr lang="fr-FR" sz="1600" i="1" dirty="0">
              <a:solidFill>
                <a:srgbClr val="FFFFFF"/>
              </a:solidFill>
            </a:endParaRPr>
          </a:p>
          <a:p>
            <a:endParaRPr lang="fr-F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7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284306"/>
              </p:ext>
            </p:extLst>
          </p:nvPr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77413"/>
              </p:ext>
            </p:extLst>
          </p:nvPr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797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56AAD-A153-4062-A8CB-5B59EBAD23D0}"/>
              </a:ext>
            </a:extLst>
          </p:cNvPr>
          <p:cNvCxnSpPr>
            <a:cxnSpLocks/>
          </p:cNvCxnSpPr>
          <p:nvPr/>
        </p:nvCxnSpPr>
        <p:spPr>
          <a:xfrm>
            <a:off x="6640286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7D8695-95E7-42B5-86F6-B210246DCF1B}"/>
              </a:ext>
            </a:extLst>
          </p:cNvPr>
          <p:cNvSpPr txBox="1"/>
          <p:nvPr/>
        </p:nvSpPr>
        <p:spPr>
          <a:xfrm>
            <a:off x="7377793" y="45634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sbnn$aaa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014AD-1CE6-4407-BD02-BE3B7ABFD74A}"/>
              </a:ext>
            </a:extLst>
          </p:cNvPr>
          <p:cNvSpPr txBox="1"/>
          <p:nvPr/>
        </p:nvSpPr>
        <p:spPr>
          <a:xfrm>
            <a:off x="6776396" y="4255961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BWT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64011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5B886-BDD0-412B-ADA7-E3134BBAD1A6}"/>
              </a:ext>
            </a:extLst>
          </p:cNvPr>
          <p:cNvCxnSpPr/>
          <p:nvPr/>
        </p:nvCxnSpPr>
        <p:spPr>
          <a:xfrm>
            <a:off x="6694714" y="4748136"/>
            <a:ext cx="6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E147DD-CB26-47F5-88D2-25DCCC96937D}"/>
              </a:ext>
            </a:extLst>
          </p:cNvPr>
          <p:cNvSpPr txBox="1"/>
          <p:nvPr/>
        </p:nvSpPr>
        <p:spPr>
          <a:xfrm>
            <a:off x="7551965" y="4424970"/>
            <a:ext cx="32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Trace back a sequence from last letter to first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1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8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D202A-6F64-4A77-B6BF-4D388E7E25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194" y="5195968"/>
            <a:ext cx="5318177" cy="1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51D441F-8862-C96A-C6A6-92A5C739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08" b="12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700D7-E451-465C-B4BF-341E9056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655B-CF05-4894-90BD-07A1D26E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5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182095-33BE-4687-B2CA-A6376C73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BWT search vs Naive search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9AFB90-C171-4349-8BA2-75FDA516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0" y="2943847"/>
            <a:ext cx="10567669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AC0F-9897-4867-ABBF-78F3EDD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implementation</a:t>
            </a:r>
            <a:endParaRPr lang="fr-FR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258EBB-02B9-4CF1-B505-053C01BE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5" y="1532884"/>
            <a:ext cx="6126499" cy="3301171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A48408-ACC3-48B3-9F4C-B6FF0065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6" y="4981837"/>
            <a:ext cx="6126498" cy="183074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1E2C6E1-B7CC-4B4B-8F79-0F6F8A95FA58}"/>
              </a:ext>
            </a:extLst>
          </p:cNvPr>
          <p:cNvSpPr txBox="1">
            <a:spLocks/>
          </p:cNvSpPr>
          <p:nvPr/>
        </p:nvSpPr>
        <p:spPr>
          <a:xfrm>
            <a:off x="6410036" y="2201183"/>
            <a:ext cx="4943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Sublinear complexity (</a:t>
            </a:r>
            <a:r>
              <a:rPr lang="en-GB" b="1" dirty="0" err="1"/>
              <a:t>nlogn</a:t>
            </a:r>
            <a:r>
              <a:rPr lang="en-GB" b="1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GB" dirty="0"/>
              <a:t>Short read length increase complexity because more probability to have different choices and more </a:t>
            </a:r>
            <a:r>
              <a:rPr lang="en-GB" dirty="0" err="1"/>
              <a:t>comparsions</a:t>
            </a:r>
            <a:endParaRPr lang="en-GB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20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7D5279-79E6-4C2B-BEB2-0AFF7114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5" y="621389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 : memory consumption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796A5-5079-471F-BABA-4B46C484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459" y="2993365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Suffix array : memory in O(n!) -&gt;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unpossible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to compute for n&gt;2000…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7565982-3B33-4743-9319-53A26B9A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3712487"/>
            <a:ext cx="10901471" cy="250733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1B41095-673B-4F99-B46E-16235DBFD02B}"/>
              </a:ext>
            </a:extLst>
          </p:cNvPr>
          <p:cNvSpPr txBox="1"/>
          <p:nvPr/>
        </p:nvSpPr>
        <p:spPr>
          <a:xfrm>
            <a:off x="3197247" y="6035159"/>
            <a:ext cx="342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</a:t>
            </a:r>
            <a:r>
              <a:rPr lang="fr-FR" dirty="0" err="1"/>
              <a:t>Parameters</a:t>
            </a:r>
            <a:r>
              <a:rPr lang="fr-FR" dirty="0"/>
              <a:t> : </a:t>
            </a:r>
            <a:r>
              <a:rPr lang="fr-FR" dirty="0" err="1"/>
              <a:t>Length</a:t>
            </a:r>
            <a:r>
              <a:rPr lang="fr-FR" dirty="0"/>
              <a:t> and </a:t>
            </a:r>
            <a:r>
              <a:rPr lang="fr-FR" dirty="0" err="1"/>
              <a:t>Overlap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65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A89BF-BACA-4781-B45D-9532B400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« ATTA » in a 10000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384DD-8F54-4159-BE23-298EB37B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0149AD-9721-4E09-9CF0-C0349721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690688"/>
            <a:ext cx="10810240" cy="5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3C543772-B124-D442-407F-75D55FF29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116ED-21DB-455A-90B7-6939C51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 and 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6F9A-A3D6-44E6-81FC-8DF58EA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CA5A6D78-5C99-E8B1-3BE3-B9732F31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8A586-BD01-4CDE-9F4E-F95197F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mapping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2B867-F5AB-462E-B10C-29D4E073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4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2F1-46BA-42CF-B565-F7D1FBA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perspectives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5A6-978F-406E-8931-F7E127F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errors or mutations: quantify sequence </a:t>
            </a:r>
            <a:r>
              <a:rPr lang="en-GB"/>
              <a:t>and read matching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7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</a:t>
            </a:r>
            <a:endParaRPr lang="fr-F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944DF-5AC5-4799-9761-FB909C621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9" y="1253331"/>
            <a:ext cx="7278843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F0621-160B-4037-964E-17E30ED0D0C5}"/>
              </a:ext>
            </a:extLst>
          </p:cNvPr>
          <p:cNvSpPr txBox="1">
            <a:spLocks/>
          </p:cNvSpPr>
          <p:nvPr/>
        </p:nvSpPr>
        <p:spPr>
          <a:xfrm>
            <a:off x="7749599" y="1472010"/>
            <a:ext cx="3712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 idea: capitalize on knowledges </a:t>
            </a:r>
          </a:p>
          <a:p>
            <a:r>
              <a:rPr lang="en-GB" dirty="0"/>
              <a:t>Reduce drastically the computations and the cost </a:t>
            </a:r>
            <a:endParaRPr lang="fr-FR" dirty="0"/>
          </a:p>
        </p:txBody>
      </p:sp>
      <p:pic>
        <p:nvPicPr>
          <p:cNvPr id="1026" name="Picture 2" descr="Cost of NGS | Comparisons and budget guidance">
            <a:extLst>
              <a:ext uri="{FF2B5EF4-FFF2-40B4-BE49-F238E27FC236}">
                <a16:creationId xmlns:a16="http://schemas.microsoft.com/office/drawing/2014/main" id="{40FE9E7B-8D43-4296-A89F-516C33A5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99" y="3647679"/>
            <a:ext cx="4336473" cy="27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 - Example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1265-C830-4FBB-8735-11FF4A6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036" y="1825625"/>
            <a:ext cx="4943764" cy="4351338"/>
          </a:xfrm>
        </p:spPr>
        <p:txBody>
          <a:bodyPr/>
          <a:lstStyle/>
          <a:p>
            <a:r>
              <a:rPr lang="en-GB" dirty="0"/>
              <a:t>Without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5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84ms</a:t>
            </a:r>
          </a:p>
          <a:p>
            <a:r>
              <a:rPr lang="en-GB" dirty="0"/>
              <a:t>With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1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8ms</a:t>
            </a:r>
          </a:p>
          <a:p>
            <a:endParaRPr lang="fr-FR" dirty="0"/>
          </a:p>
        </p:txBody>
      </p:sp>
      <p:pic>
        <p:nvPicPr>
          <p:cNvPr id="2050" name="Picture 2" descr="Dossier spécial Coronavirus (COVID-19) - WebLex">
            <a:extLst>
              <a:ext uri="{FF2B5EF4-FFF2-40B4-BE49-F238E27FC236}">
                <a16:creationId xmlns:a16="http://schemas.microsoft.com/office/drawing/2014/main" id="{5BF7CC5B-B38A-4EDC-B4D5-B45DECEC8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r="68909" b="26545"/>
          <a:stretch/>
        </p:blipFill>
        <p:spPr bwMode="auto">
          <a:xfrm>
            <a:off x="8996218" y="637172"/>
            <a:ext cx="849745" cy="83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BE2CEEF-FEF3-46A8-8695-C2769E4B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472010"/>
            <a:ext cx="32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153144A5-1DF8-BE62-7AB9-F88B55FF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2" b="144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70675-974A-4170-8E42-929BAEE9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to map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CCAC-69C8-4BDA-AE4A-9BCA0527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 trees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15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 tries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8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Sufix</a:t>
            </a:r>
            <a:r>
              <a:rPr lang="en-GB" dirty="0"/>
              <a:t> tries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8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Suffix array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2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516</Words>
  <Application>Microsoft Office PowerPoint</Application>
  <PresentationFormat>Grand écran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Genome mapping</vt:lpstr>
      <vt:lpstr>Why mapping genome ?</vt:lpstr>
      <vt:lpstr>Why mapping genome ?</vt:lpstr>
      <vt:lpstr>Why mapping genome ? - Example</vt:lpstr>
      <vt:lpstr>How to map genome ?</vt:lpstr>
      <vt:lpstr>Prefix trees</vt:lpstr>
      <vt:lpstr>Prefix tries</vt:lpstr>
      <vt:lpstr>Sufix tries</vt:lpstr>
      <vt:lpstr>Suffix array</vt:lpstr>
      <vt:lpstr>Burrows-Wheeler transform</vt:lpstr>
      <vt:lpstr>Burrows-Wheeler transform</vt:lpstr>
      <vt:lpstr>Burrows-Wheeler transform</vt:lpstr>
      <vt:lpstr>Burrows-Wheeler transform</vt:lpstr>
      <vt:lpstr>Results </vt:lpstr>
      <vt:lpstr>BWT search vs Naive search</vt:lpstr>
      <vt:lpstr>Simple implementation</vt:lpstr>
      <vt:lpstr>Issue : memory consumption</vt:lpstr>
      <vt:lpstr>Search « ATTA » in a 10000 length sequence</vt:lpstr>
      <vt:lpstr>Conclusion and perspectives</vt:lpstr>
      <vt:lpstr>Conclusion and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mapping</dc:title>
  <dc:creator>Corentin Soubeiran</dc:creator>
  <cp:lastModifiedBy>axel levy</cp:lastModifiedBy>
  <cp:revision>2</cp:revision>
  <dcterms:created xsi:type="dcterms:W3CDTF">2022-03-13T14:40:59Z</dcterms:created>
  <dcterms:modified xsi:type="dcterms:W3CDTF">2022-03-14T09:37:28Z</dcterms:modified>
</cp:coreProperties>
</file>