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71" r:id="rId3"/>
    <p:sldId id="274" r:id="rId4"/>
    <p:sldId id="277" r:id="rId5"/>
    <p:sldId id="267" r:id="rId6"/>
    <p:sldId id="263" r:id="rId7"/>
    <p:sldId id="280" r:id="rId8"/>
    <p:sldId id="281" r:id="rId9"/>
    <p:sldId id="282" r:id="rId10"/>
    <p:sldId id="285" r:id="rId11"/>
    <p:sldId id="284" r:id="rId12"/>
    <p:sldId id="286" r:id="rId13"/>
    <p:sldId id="287" r:id="rId14"/>
    <p:sldId id="258" r:id="rId15"/>
    <p:sldId id="28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5050"/>
    <a:srgbClr val="66CCFF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BBA120B-4C6D-4506-A1CB-16833E4EC4E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01DD211-8E55-43D7-A34D-46E62783DB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2092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120B-4C6D-4506-A1CB-16833E4EC4E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211-8E55-43D7-A34D-46E62783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120B-4C6D-4506-A1CB-16833E4EC4E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211-8E55-43D7-A34D-46E62783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78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120B-4C6D-4506-A1CB-16833E4EC4E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211-8E55-43D7-A34D-46E62783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7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120B-4C6D-4506-A1CB-16833E4EC4E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211-8E55-43D7-A34D-46E62783DB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07224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120B-4C6D-4506-A1CB-16833E4EC4E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211-8E55-43D7-A34D-46E62783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4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120B-4C6D-4506-A1CB-16833E4EC4E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211-8E55-43D7-A34D-46E62783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0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120B-4C6D-4506-A1CB-16833E4EC4E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211-8E55-43D7-A34D-46E62783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5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120B-4C6D-4506-A1CB-16833E4EC4E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211-8E55-43D7-A34D-46E62783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6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120B-4C6D-4506-A1CB-16833E4EC4E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211-8E55-43D7-A34D-46E62783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8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120B-4C6D-4506-A1CB-16833E4EC4E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211-8E55-43D7-A34D-46E62783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7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BBA120B-4C6D-4506-A1CB-16833E4EC4E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01DD211-8E55-43D7-A34D-46E62783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67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dom_obj_event.asp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954A-718D-4650-8FD4-609F2E259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Events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3E5F3-708D-486D-B340-949721ACE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261</a:t>
            </a:r>
          </a:p>
          <a:p>
            <a:r>
              <a:rPr lang="en-US" dirty="0"/>
              <a:t>Presented by Amy Cook</a:t>
            </a:r>
          </a:p>
        </p:txBody>
      </p:sp>
    </p:spTree>
    <p:extLst>
      <p:ext uri="{BB962C8B-B14F-4D97-AF65-F5344CB8AC3E}">
        <p14:creationId xmlns:p14="http://schemas.microsoft.com/office/powerpoint/2010/main" val="3217856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07FEA-75B3-4BE4-A1F1-41D20448C027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Event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1405C-CA1C-4D39-B66A-CA272BFB5BE4}"/>
              </a:ext>
            </a:extLst>
          </p:cNvPr>
          <p:cNvSpPr txBox="1"/>
          <p:nvPr/>
        </p:nvSpPr>
        <p:spPr>
          <a:xfrm>
            <a:off x="1132114" y="575198"/>
            <a:ext cx="10519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badi" panose="020B0604020104020204" pitchFamily="34" charset="0"/>
              </a:rPr>
              <a:t>onplay</a:t>
            </a:r>
            <a:r>
              <a:rPr lang="en-US" sz="3200" b="1" dirty="0">
                <a:latin typeface="Abadi" panose="020B0604020104020204" pitchFamily="34" charset="0"/>
              </a:rPr>
              <a:t> / </a:t>
            </a:r>
            <a:r>
              <a:rPr lang="en-US" sz="3200" b="1" dirty="0" err="1">
                <a:latin typeface="Abadi" panose="020B0604020104020204" pitchFamily="34" charset="0"/>
              </a:rPr>
              <a:t>onpause</a:t>
            </a:r>
            <a:endParaRPr lang="en-US" sz="3200" b="1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media has started to play or is paused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F6E22F-C656-459E-84B6-ADC30C44A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94" y="2091340"/>
            <a:ext cx="11194994" cy="386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92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07FEA-75B3-4BE4-A1F1-41D20448C027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badi" panose="020B0604020104020204" pitchFamily="34" charset="0"/>
              </a:rPr>
              <a:t>FocusEvent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1405C-CA1C-4D39-B66A-CA272BFB5BE4}"/>
              </a:ext>
            </a:extLst>
          </p:cNvPr>
          <p:cNvSpPr txBox="1"/>
          <p:nvPr/>
        </p:nvSpPr>
        <p:spPr>
          <a:xfrm>
            <a:off x="1180381" y="640853"/>
            <a:ext cx="40003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badi" panose="020B0604020104020204" pitchFamily="34" charset="0"/>
              </a:rPr>
              <a:t>onfocus</a:t>
            </a:r>
            <a:endParaRPr lang="en-US" sz="3200" b="1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an element gets focus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612206-E5D3-4B9D-90B0-DE4BB82D1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89" y="2261290"/>
            <a:ext cx="10549833" cy="44216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33A9FA-B429-4924-9EDF-A7F69036809E}"/>
              </a:ext>
            </a:extLst>
          </p:cNvPr>
          <p:cNvSpPr txBox="1"/>
          <p:nvPr/>
        </p:nvSpPr>
        <p:spPr>
          <a:xfrm>
            <a:off x="6312605" y="756524"/>
            <a:ext cx="40003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badi" panose="020B0604020104020204" pitchFamily="34" charset="0"/>
              </a:rPr>
              <a:t>onblur</a:t>
            </a:r>
            <a:endParaRPr lang="en-US" sz="3200" b="1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an element loses focus</a:t>
            </a:r>
          </a:p>
        </p:txBody>
      </p:sp>
    </p:spTree>
    <p:extLst>
      <p:ext uri="{BB962C8B-B14F-4D97-AF65-F5344CB8AC3E}">
        <p14:creationId xmlns:p14="http://schemas.microsoft.com/office/powerpoint/2010/main" val="1996288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07FEA-75B3-4BE4-A1F1-41D20448C027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badi" panose="020B0604020104020204" pitchFamily="34" charset="0"/>
              </a:rPr>
              <a:t>TouchEvent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1405C-CA1C-4D39-B66A-CA272BFB5BE4}"/>
              </a:ext>
            </a:extLst>
          </p:cNvPr>
          <p:cNvSpPr txBox="1"/>
          <p:nvPr/>
        </p:nvSpPr>
        <p:spPr>
          <a:xfrm>
            <a:off x="1180381" y="640853"/>
            <a:ext cx="40003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badi" panose="020B0604020104020204" pitchFamily="34" charset="0"/>
              </a:rPr>
              <a:t>ontouchstart</a:t>
            </a:r>
            <a:endParaRPr lang="en-US" sz="3200" b="1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a user touches an element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A1DA3-500A-4FB7-993B-D24B04D84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2224087"/>
            <a:ext cx="10166388" cy="335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16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07FEA-75B3-4BE4-A1F1-41D20448C027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badi" panose="020B0604020104020204" pitchFamily="34" charset="0"/>
              </a:rPr>
              <a:t>TouchEvent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33A9FA-B429-4924-9EDF-A7F69036809E}"/>
              </a:ext>
            </a:extLst>
          </p:cNvPr>
          <p:cNvSpPr txBox="1"/>
          <p:nvPr/>
        </p:nvSpPr>
        <p:spPr>
          <a:xfrm>
            <a:off x="1188155" y="680324"/>
            <a:ext cx="46990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badi" panose="020B0604020104020204" pitchFamily="34" charset="0"/>
              </a:rPr>
              <a:t>ontouchmove</a:t>
            </a:r>
            <a:endParaRPr lang="en-US" sz="3200" b="1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a user moves a finger over an element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5657B5-AB35-4463-AE42-3AEF0FD00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56" y="2234862"/>
            <a:ext cx="10301288" cy="426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69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BF612-FAFD-48BA-8F90-695A22261BD4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3 Ways to code events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CC6F8-B6DF-4F50-A83B-A869740C79DB}"/>
              </a:ext>
            </a:extLst>
          </p:cNvPr>
          <p:cNvSpPr txBox="1"/>
          <p:nvPr/>
        </p:nvSpPr>
        <p:spPr>
          <a:xfrm>
            <a:off x="700570" y="1284259"/>
            <a:ext cx="33012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Click Me  </a:t>
            </a:r>
          </a:p>
          <a:p>
            <a:endParaRPr lang="en-US" sz="2800" dirty="0">
              <a:latin typeface="Abadi" panose="020B0604020104020204" pitchFamily="34" charset="0"/>
            </a:endParaRPr>
          </a:p>
          <a:p>
            <a:endParaRPr lang="en-US" sz="2800" dirty="0">
              <a:latin typeface="Abadi" panose="020B0604020104020204" pitchFamily="34" charset="0"/>
            </a:endParaRPr>
          </a:p>
          <a:p>
            <a:endParaRPr lang="en-US" sz="2800" dirty="0">
              <a:latin typeface="Abadi" panose="020B0604020104020204" pitchFamily="34" charset="0"/>
            </a:endParaRPr>
          </a:p>
          <a:p>
            <a:endParaRPr lang="en-US" sz="2800" dirty="0">
              <a:latin typeface="Abadi" panose="020B0604020104020204" pitchFamily="34" charset="0"/>
            </a:endParaRPr>
          </a:p>
          <a:p>
            <a:endParaRPr lang="en-US" sz="2800" dirty="0">
              <a:latin typeface="Abadi" panose="020B0604020104020204" pitchFamily="34" charset="0"/>
            </a:endParaRPr>
          </a:p>
          <a:p>
            <a:endParaRPr lang="en-US" sz="2800" dirty="0">
              <a:latin typeface="Abadi" panose="020B0604020104020204" pitchFamily="34" charset="0"/>
            </a:endParaRPr>
          </a:p>
          <a:p>
            <a:r>
              <a:rPr lang="en-US" sz="2800" dirty="0">
                <a:latin typeface="Abadi" panose="020B0604020104020204" pitchFamily="34" charset="0"/>
              </a:rPr>
              <a:t>YOU CLICKED ME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5C8D16D-D438-4E95-BAF9-82A2060C7482}"/>
              </a:ext>
            </a:extLst>
          </p:cNvPr>
          <p:cNvSpPr/>
          <p:nvPr/>
        </p:nvSpPr>
        <p:spPr>
          <a:xfrm rot="5400000">
            <a:off x="1106127" y="2808962"/>
            <a:ext cx="1208539" cy="490024"/>
          </a:xfrm>
          <a:prstGeom prst="rightArrow">
            <a:avLst>
              <a:gd name="adj1" fmla="val 32775"/>
              <a:gd name="adj2" fmla="val 50000"/>
            </a:avLst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D44EAE-3D79-4FED-81F2-852E763BE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5" y="0"/>
            <a:ext cx="8143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98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DED7DE-6B34-47AD-AD26-8FF9C76AB3FF}"/>
              </a:ext>
            </a:extLst>
          </p:cNvPr>
          <p:cNvSpPr txBox="1"/>
          <p:nvPr/>
        </p:nvSpPr>
        <p:spPr>
          <a:xfrm>
            <a:off x="1188155" y="680324"/>
            <a:ext cx="9288256" cy="2680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badi" panose="020B0604020104020204" pitchFamily="34" charset="0"/>
              </a:rPr>
              <a:t>References:</a:t>
            </a:r>
          </a:p>
          <a:p>
            <a:endParaRPr lang="en-US" sz="3200" b="1" dirty="0">
              <a:latin typeface="Abadi" panose="020B0604020104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w3schools.com/</a:t>
            </a:r>
            <a:r>
              <a:rPr lang="en-US" sz="2400" dirty="0" err="1">
                <a:latin typeface="Abadi" panose="020B0604020104020204" pitchFamily="34" charset="0"/>
              </a:rPr>
              <a:t>jsref</a:t>
            </a:r>
            <a:r>
              <a:rPr lang="en-US" sz="2400" dirty="0">
                <a:latin typeface="Abadi" panose="020B0604020104020204" pitchFamily="34" charset="0"/>
              </a:rPr>
              <a:t>/dom_obj_event.asp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https://www.tutorialspoint.com/javascript/javascript_events.htm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https://www.geeksforgeeks.org/javascript-events/</a:t>
            </a:r>
          </a:p>
        </p:txBody>
      </p:sp>
    </p:spTree>
    <p:extLst>
      <p:ext uri="{BB962C8B-B14F-4D97-AF65-F5344CB8AC3E}">
        <p14:creationId xmlns:p14="http://schemas.microsoft.com/office/powerpoint/2010/main" val="335347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080DB4E-136A-4557-92C8-6FB04594ABA3}"/>
              </a:ext>
            </a:extLst>
          </p:cNvPr>
          <p:cNvSpPr txBox="1"/>
          <p:nvPr/>
        </p:nvSpPr>
        <p:spPr>
          <a:xfrm>
            <a:off x="866775" y="402192"/>
            <a:ext cx="10620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JavaScript Events are “things” that happen to HTML elements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5900F5-0723-431A-9613-6736EA86D34A}"/>
              </a:ext>
            </a:extLst>
          </p:cNvPr>
          <p:cNvSpPr txBox="1"/>
          <p:nvPr/>
        </p:nvSpPr>
        <p:spPr>
          <a:xfrm>
            <a:off x="2262554" y="3215444"/>
            <a:ext cx="7666892" cy="31085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HTML elements</a:t>
            </a:r>
          </a:p>
          <a:p>
            <a:pPr lvl="1"/>
            <a:r>
              <a:rPr lang="en-US" sz="2800" dirty="0">
                <a:latin typeface="Abadi" panose="020B0604020104020204" pitchFamily="34" charset="0"/>
              </a:rPr>
              <a:t>&lt;div </a:t>
            </a:r>
            <a:r>
              <a:rPr lang="en-US" sz="2800" dirty="0" err="1">
                <a:latin typeface="Abadi" panose="020B0604020104020204" pitchFamily="34" charset="0"/>
              </a:rPr>
              <a:t>onfocus</a:t>
            </a:r>
            <a:r>
              <a:rPr lang="en-US" sz="2800" dirty="0">
                <a:latin typeface="Abadi" panose="020B0604020104020204" pitchFamily="34" charset="0"/>
              </a:rPr>
              <a:t>=“</a:t>
            </a:r>
            <a:r>
              <a:rPr lang="en-US" sz="2800" dirty="0" err="1">
                <a:latin typeface="Abadi" panose="020B0604020104020204" pitchFamily="34" charset="0"/>
              </a:rPr>
              <a:t>changeColor</a:t>
            </a:r>
            <a:r>
              <a:rPr lang="en-US" sz="2800" dirty="0">
                <a:latin typeface="Abadi" panose="020B0604020104020204" pitchFamily="34" charset="0"/>
              </a:rPr>
              <a:t>( )”&gt;</a:t>
            </a:r>
          </a:p>
          <a:p>
            <a:pPr lvl="1"/>
            <a:r>
              <a:rPr lang="en-US" sz="2800" dirty="0">
                <a:latin typeface="Abadi" panose="020B0604020104020204" pitchFamily="34" charset="0"/>
              </a:rPr>
              <a:t>&lt;p </a:t>
            </a:r>
            <a:r>
              <a:rPr lang="en-US" sz="2800" dirty="0" err="1">
                <a:latin typeface="Abadi" panose="020B0604020104020204" pitchFamily="34" charset="0"/>
              </a:rPr>
              <a:t>onmouseover</a:t>
            </a:r>
            <a:r>
              <a:rPr lang="en-US" sz="2800" dirty="0">
                <a:latin typeface="Abadi" panose="020B0604020104020204" pitchFamily="34" charset="0"/>
              </a:rPr>
              <a:t>=“highlight( )”&gt;</a:t>
            </a:r>
          </a:p>
          <a:p>
            <a:pPr lvl="1"/>
            <a:r>
              <a:rPr lang="en-US" sz="2800" dirty="0">
                <a:latin typeface="Abadi" panose="020B0604020104020204" pitchFamily="34" charset="0"/>
              </a:rPr>
              <a:t>&lt;button onclick=“</a:t>
            </a:r>
            <a:r>
              <a:rPr lang="en-US" sz="2800" dirty="0" err="1">
                <a:latin typeface="Abadi" panose="020B0604020104020204" pitchFamily="34" charset="0"/>
              </a:rPr>
              <a:t>getInfo</a:t>
            </a:r>
            <a:r>
              <a:rPr lang="en-US" sz="2800" dirty="0">
                <a:latin typeface="Abadi" panose="020B0604020104020204" pitchFamily="34" charset="0"/>
              </a:rPr>
              <a:t>( )”&gt;</a:t>
            </a:r>
          </a:p>
          <a:p>
            <a:pPr lvl="1"/>
            <a:r>
              <a:rPr lang="en-US" sz="2800" dirty="0">
                <a:latin typeface="Abadi" panose="020B0604020104020204" pitchFamily="34" charset="0"/>
              </a:rPr>
              <a:t>&lt;input </a:t>
            </a:r>
            <a:r>
              <a:rPr lang="en-US" sz="2800" dirty="0" err="1">
                <a:latin typeface="Abadi" panose="020B0604020104020204" pitchFamily="34" charset="0"/>
              </a:rPr>
              <a:t>onsubmit</a:t>
            </a:r>
            <a:r>
              <a:rPr lang="en-US" sz="2800" dirty="0">
                <a:latin typeface="Abadi" panose="020B0604020104020204" pitchFamily="34" charset="0"/>
              </a:rPr>
              <a:t>=“return validate( )”&gt;</a:t>
            </a:r>
          </a:p>
          <a:p>
            <a:pPr lvl="1"/>
            <a:r>
              <a:rPr lang="en-US" sz="2800" dirty="0">
                <a:latin typeface="Abadi" panose="020B0604020104020204" pitchFamily="34" charset="0"/>
              </a:rPr>
              <a:t>&lt;body onload=“</a:t>
            </a:r>
            <a:r>
              <a:rPr lang="en-US" sz="2800" dirty="0" err="1">
                <a:latin typeface="Abadi" panose="020B0604020104020204" pitchFamily="34" charset="0"/>
              </a:rPr>
              <a:t>hideElement</a:t>
            </a:r>
            <a:r>
              <a:rPr lang="en-US" sz="2800" dirty="0">
                <a:latin typeface="Abadi" panose="020B0604020104020204" pitchFamily="34" charset="0"/>
              </a:rPr>
              <a:t>( )”&gt;</a:t>
            </a:r>
          </a:p>
          <a:p>
            <a:pPr lvl="1"/>
            <a:r>
              <a:rPr lang="en-US" sz="2800" dirty="0">
                <a:latin typeface="Abadi" panose="020B0604020104020204" pitchFamily="34" charset="0"/>
              </a:rPr>
              <a:t>&lt;video </a:t>
            </a:r>
            <a:r>
              <a:rPr lang="en-US" sz="2800" dirty="0" err="1">
                <a:latin typeface="Abadi" panose="020B0604020104020204" pitchFamily="34" charset="0"/>
              </a:rPr>
              <a:t>onended</a:t>
            </a:r>
            <a:r>
              <a:rPr lang="en-US" sz="2800" dirty="0">
                <a:latin typeface="Abadi" panose="020B0604020104020204" pitchFamily="34" charset="0"/>
              </a:rPr>
              <a:t>=“</a:t>
            </a:r>
            <a:r>
              <a:rPr lang="en-US" sz="2800" dirty="0" err="1">
                <a:latin typeface="Abadi" panose="020B0604020104020204" pitchFamily="34" charset="0"/>
              </a:rPr>
              <a:t>endMessage</a:t>
            </a:r>
            <a:r>
              <a:rPr lang="en-US" sz="2800" dirty="0">
                <a:latin typeface="Abadi" panose="020B0604020104020204" pitchFamily="34" charset="0"/>
              </a:rPr>
              <a:t>( )”&gt;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2A1D5D-FFA5-455E-A0BC-99C9D0AAD779}"/>
              </a:ext>
            </a:extLst>
          </p:cNvPr>
          <p:cNvSpPr txBox="1"/>
          <p:nvPr/>
        </p:nvSpPr>
        <p:spPr>
          <a:xfrm>
            <a:off x="866774" y="1244222"/>
            <a:ext cx="10620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Events are a way to interact with the user on the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91EF0E-B81C-4967-B27B-AB9631BF0994}"/>
              </a:ext>
            </a:extLst>
          </p:cNvPr>
          <p:cNvSpPr txBox="1"/>
          <p:nvPr/>
        </p:nvSpPr>
        <p:spPr>
          <a:xfrm>
            <a:off x="866773" y="2086252"/>
            <a:ext cx="10620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Events listen for something specific to happen and react in some way.</a:t>
            </a:r>
          </a:p>
        </p:txBody>
      </p:sp>
    </p:spTree>
    <p:extLst>
      <p:ext uri="{BB962C8B-B14F-4D97-AF65-F5344CB8AC3E}">
        <p14:creationId xmlns:p14="http://schemas.microsoft.com/office/powerpoint/2010/main" val="309011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EB9A42-596D-438D-815D-EDA6D4678E18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Event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10352C-80FE-47A3-92AC-5C708BD7FF8F}"/>
              </a:ext>
            </a:extLst>
          </p:cNvPr>
          <p:cNvSpPr txBox="1"/>
          <p:nvPr/>
        </p:nvSpPr>
        <p:spPr>
          <a:xfrm>
            <a:off x="844731" y="766839"/>
            <a:ext cx="10118271" cy="95410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Project guidelines: “I expect events from at least three 									</a:t>
            </a:r>
            <a:r>
              <a:rPr lang="en-US" sz="2800" b="1" dirty="0">
                <a:latin typeface="Abadi" panose="020B0604020104020204" pitchFamily="34" charset="0"/>
              </a:rPr>
              <a:t>different</a:t>
            </a:r>
            <a:r>
              <a:rPr lang="en-US" sz="2800" dirty="0">
                <a:latin typeface="Abadi" panose="020B0604020104020204" pitchFamily="34" charset="0"/>
              </a:rPr>
              <a:t> families of event.”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7D3D9-EB28-42C4-B41D-E3BAA050F6A9}"/>
              </a:ext>
            </a:extLst>
          </p:cNvPr>
          <p:cNvSpPr txBox="1"/>
          <p:nvPr/>
        </p:nvSpPr>
        <p:spPr>
          <a:xfrm>
            <a:off x="992777" y="2121056"/>
            <a:ext cx="102064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  <a:hlinkClick r:id="rId2"/>
              </a:rPr>
              <a:t>https://www.w3schools.com/jsref/dom_obj_event.asp</a:t>
            </a:r>
            <a:endParaRPr lang="en-US" sz="2400" dirty="0">
              <a:latin typeface="Abadi" panose="020B0604020104020204" pitchFamily="34" charset="0"/>
            </a:endParaRPr>
          </a:p>
          <a:p>
            <a:endParaRPr lang="en-US" sz="24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See “Belongs To”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Click on an event type to go to a page with all events of that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Click on an event name to go to a page with examples of that event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FB31B-53B3-4A19-83AA-9F34786E95F0}"/>
              </a:ext>
            </a:extLst>
          </p:cNvPr>
          <p:cNvSpPr txBox="1"/>
          <p:nvPr/>
        </p:nvSpPr>
        <p:spPr>
          <a:xfrm>
            <a:off x="1521864" y="4460158"/>
            <a:ext cx="3717471" cy="19389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Some simple ones to try:</a:t>
            </a:r>
          </a:p>
          <a:p>
            <a:pPr lvl="2"/>
            <a:r>
              <a:rPr lang="en-US" sz="2400" dirty="0" err="1">
                <a:latin typeface="Abadi" panose="020B0604020104020204" pitchFamily="34" charset="0"/>
              </a:rPr>
              <a:t>MouseEvent</a:t>
            </a:r>
            <a:endParaRPr lang="en-US" sz="2400" dirty="0">
              <a:latin typeface="Abadi" panose="020B0604020104020204" pitchFamily="34" charset="0"/>
            </a:endParaRPr>
          </a:p>
          <a:p>
            <a:pPr lvl="2"/>
            <a:r>
              <a:rPr lang="en-US" sz="2400" dirty="0" err="1">
                <a:latin typeface="Abadi" panose="020B0604020104020204" pitchFamily="34" charset="0"/>
              </a:rPr>
              <a:t>KeyboardEvent</a:t>
            </a:r>
            <a:endParaRPr lang="en-US" sz="2400" dirty="0">
              <a:latin typeface="Abadi" panose="020B0604020104020204" pitchFamily="34" charset="0"/>
            </a:endParaRPr>
          </a:p>
          <a:p>
            <a:pPr lvl="2"/>
            <a:r>
              <a:rPr lang="en-US" sz="2400" dirty="0" err="1">
                <a:latin typeface="Abadi" panose="020B0604020104020204" pitchFamily="34" charset="0"/>
              </a:rPr>
              <a:t>UiEvent</a:t>
            </a:r>
            <a:endParaRPr lang="en-US" sz="2400" dirty="0">
              <a:latin typeface="Abadi" panose="020B0604020104020204" pitchFamily="34" charset="0"/>
            </a:endParaRPr>
          </a:p>
          <a:p>
            <a:pPr lvl="2"/>
            <a:r>
              <a:rPr lang="en-US" sz="2400" dirty="0" err="1">
                <a:latin typeface="Abadi" panose="020B0604020104020204" pitchFamily="34" charset="0"/>
              </a:rPr>
              <a:t>FocusEvent</a:t>
            </a:r>
            <a:endParaRPr lang="en-US" sz="2400" dirty="0"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7AFAB3-C29F-4177-B941-0770B7785E41}"/>
              </a:ext>
            </a:extLst>
          </p:cNvPr>
          <p:cNvSpPr txBox="1"/>
          <p:nvPr/>
        </p:nvSpPr>
        <p:spPr>
          <a:xfrm>
            <a:off x="7245530" y="4875443"/>
            <a:ext cx="3717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** </a:t>
            </a:r>
            <a:r>
              <a:rPr lang="en-US" sz="2400" dirty="0" err="1">
                <a:latin typeface="Abadi" panose="020B0604020104020204" pitchFamily="34" charset="0"/>
              </a:rPr>
              <a:t>TouchEvents</a:t>
            </a:r>
            <a:r>
              <a:rPr lang="en-US" sz="2400" dirty="0">
                <a:latin typeface="Abadi" panose="020B0604020104020204" pitchFamily="34" charset="0"/>
              </a:rPr>
              <a:t> are for </a:t>
            </a:r>
          </a:p>
          <a:p>
            <a:r>
              <a:rPr lang="en-US" sz="2400" dirty="0">
                <a:latin typeface="Abadi" panose="020B0604020104020204" pitchFamily="34" charset="0"/>
              </a:rPr>
              <a:t>	touch screens only!</a:t>
            </a:r>
          </a:p>
        </p:txBody>
      </p:sp>
    </p:spTree>
    <p:extLst>
      <p:ext uri="{BB962C8B-B14F-4D97-AF65-F5344CB8AC3E}">
        <p14:creationId xmlns:p14="http://schemas.microsoft.com/office/powerpoint/2010/main" val="152687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07FEA-75B3-4BE4-A1F1-41D20448C027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badi" panose="020B0604020104020204" pitchFamily="34" charset="0"/>
              </a:rPr>
              <a:t>MouseEvent</a:t>
            </a:r>
            <a:endParaRPr lang="en-US" sz="2000" dirty="0">
              <a:latin typeface="Abadi" panose="020B06040201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248D6A-0054-4A6E-8437-C2C0841D3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14" y="2638696"/>
            <a:ext cx="10526103" cy="3027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27BB57-9290-4841-B376-F74BA17FA396}"/>
              </a:ext>
            </a:extLst>
          </p:cNvPr>
          <p:cNvSpPr txBox="1"/>
          <p:nvPr/>
        </p:nvSpPr>
        <p:spPr>
          <a:xfrm>
            <a:off x="1132114" y="760561"/>
            <a:ext cx="1051995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badi" panose="020B0604020104020204" pitchFamily="34" charset="0"/>
              </a:rPr>
              <a:t>onclick - 1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the left mouse button is clicked</a:t>
            </a:r>
          </a:p>
          <a:p>
            <a:pPr lvl="1"/>
            <a:r>
              <a:rPr lang="en-US" sz="2400" dirty="0">
                <a:latin typeface="Abadi" panose="020B0604020104020204" pitchFamily="34" charset="0"/>
              </a:rPr>
              <a:t>	-- </a:t>
            </a:r>
            <a:r>
              <a:rPr lang="en-US" sz="2400" dirty="0" err="1">
                <a:latin typeface="Abadi" panose="020B0604020104020204" pitchFamily="34" charset="0"/>
              </a:rPr>
              <a:t>onmouseup</a:t>
            </a:r>
            <a:r>
              <a:rPr lang="en-US" sz="2400" dirty="0">
                <a:latin typeface="Abadi" panose="020B0604020104020204" pitchFamily="34" charset="0"/>
              </a:rPr>
              <a:t> and </a:t>
            </a:r>
            <a:r>
              <a:rPr lang="en-US" sz="2400" dirty="0" err="1">
                <a:latin typeface="Abadi" panose="020B0604020104020204" pitchFamily="34" charset="0"/>
              </a:rPr>
              <a:t>onmousedown</a:t>
            </a:r>
            <a:r>
              <a:rPr lang="en-US" sz="2400" dirty="0">
                <a:latin typeface="Abadi" panose="020B0604020104020204" pitchFamily="34" charset="0"/>
              </a:rPr>
              <a:t> = </a:t>
            </a:r>
          </a:p>
          <a:p>
            <a:pPr lvl="2"/>
            <a:r>
              <a:rPr lang="en-US" sz="2400" dirty="0">
                <a:latin typeface="Abadi" panose="020B0604020104020204" pitchFamily="34" charset="0"/>
              </a:rPr>
              <a:t>			Left, middle, or right mouse buttons</a:t>
            </a:r>
          </a:p>
        </p:txBody>
      </p:sp>
    </p:spTree>
    <p:extLst>
      <p:ext uri="{BB962C8B-B14F-4D97-AF65-F5344CB8AC3E}">
        <p14:creationId xmlns:p14="http://schemas.microsoft.com/office/powerpoint/2010/main" val="341926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07FEA-75B3-4BE4-A1F1-41D20448C027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badi" panose="020B0604020104020204" pitchFamily="34" charset="0"/>
              </a:rPr>
              <a:t>MouseEvent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1405C-CA1C-4D39-B66A-CA272BFB5BE4}"/>
              </a:ext>
            </a:extLst>
          </p:cNvPr>
          <p:cNvSpPr txBox="1"/>
          <p:nvPr/>
        </p:nvSpPr>
        <p:spPr>
          <a:xfrm>
            <a:off x="1244656" y="733860"/>
            <a:ext cx="1051995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badi" panose="020B0604020104020204" pitchFamily="34" charset="0"/>
              </a:rPr>
              <a:t>onclick - 2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the left mouse button is clicked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badi" panose="020B0604020104020204" pitchFamily="34" charset="0"/>
              </a:rPr>
              <a:t>onmouseup</a:t>
            </a:r>
            <a:r>
              <a:rPr lang="en-US" sz="2400" dirty="0">
                <a:latin typeface="Abadi" panose="020B0604020104020204" pitchFamily="34" charset="0"/>
              </a:rPr>
              <a:t> – left and middle mouse buttons are clicked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badi" panose="020B0604020104020204" pitchFamily="34" charset="0"/>
              </a:rPr>
              <a:t>onmousedown</a:t>
            </a:r>
            <a:r>
              <a:rPr lang="en-US" sz="2400" dirty="0">
                <a:latin typeface="Abadi" panose="020B0604020104020204" pitchFamily="34" charset="0"/>
              </a:rPr>
              <a:t> – left, middle, and right mouse buttons are clicked</a:t>
            </a:r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52D3A-95BF-4EDC-A14F-FAB32E8CE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906" y="2585293"/>
            <a:ext cx="8648951" cy="408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1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07FEA-75B3-4BE4-A1F1-41D20448C027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badi" panose="020B0604020104020204" pitchFamily="34" charset="0"/>
              </a:rPr>
              <a:t>MouseEvent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1405C-CA1C-4D39-B66A-CA272BFB5BE4}"/>
              </a:ext>
            </a:extLst>
          </p:cNvPr>
          <p:cNvSpPr txBox="1"/>
          <p:nvPr/>
        </p:nvSpPr>
        <p:spPr>
          <a:xfrm>
            <a:off x="1127351" y="726285"/>
            <a:ext cx="10519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badi" panose="020B0604020104020204" pitchFamily="34" charset="0"/>
              </a:rPr>
              <a:t>onmouseover</a:t>
            </a:r>
            <a:endParaRPr lang="en-US" sz="3200" b="1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the cursor is placed over an 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D4323-10E9-4029-A877-A3D496DD2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43" y="2084698"/>
            <a:ext cx="9606371" cy="428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13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07FEA-75B3-4BE4-A1F1-41D20448C027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badi" panose="020B0604020104020204" pitchFamily="34" charset="0"/>
              </a:rPr>
              <a:t>MouseEvent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1405C-CA1C-4D39-B66A-CA272BFB5BE4}"/>
              </a:ext>
            </a:extLst>
          </p:cNvPr>
          <p:cNvSpPr txBox="1"/>
          <p:nvPr/>
        </p:nvSpPr>
        <p:spPr>
          <a:xfrm>
            <a:off x="1132113" y="721465"/>
            <a:ext cx="10519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badi" panose="020B0604020104020204" pitchFamily="34" charset="0"/>
              </a:rPr>
              <a:t>onmouseout</a:t>
            </a:r>
            <a:endParaRPr lang="en-US" sz="3200" b="1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the cursor is sent away from an element </a:t>
            </a:r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58CF7-826B-49D7-9187-AFF8B3055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936" y="2084698"/>
            <a:ext cx="9718309" cy="421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6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07FEA-75B3-4BE4-A1F1-41D20448C027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badi" panose="020B0604020104020204" pitchFamily="34" charset="0"/>
              </a:rPr>
              <a:t>KeyboardEvent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1405C-CA1C-4D39-B66A-CA272BFB5BE4}"/>
              </a:ext>
            </a:extLst>
          </p:cNvPr>
          <p:cNvSpPr txBox="1"/>
          <p:nvPr/>
        </p:nvSpPr>
        <p:spPr>
          <a:xfrm>
            <a:off x="1146182" y="668228"/>
            <a:ext cx="1051995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badi" panose="020B0604020104020204" pitchFamily="34" charset="0"/>
              </a:rPr>
              <a:t>onkeyup</a:t>
            </a:r>
            <a:endParaRPr lang="en-US" sz="3200" b="1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the user presses a key</a:t>
            </a:r>
          </a:p>
          <a:p>
            <a:endParaRPr lang="en-US" sz="2400" dirty="0"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badi" panose="020B0604020104020204" pitchFamily="34" charset="0"/>
              </a:rPr>
              <a:t>onkeydown</a:t>
            </a:r>
            <a:r>
              <a:rPr lang="en-US" sz="2400" dirty="0">
                <a:latin typeface="Abadi" panose="020B0604020104020204" pitchFamily="34" charset="0"/>
              </a:rPr>
              <a:t> – event occurs when user is pressing a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badi" panose="020B0604020104020204" pitchFamily="34" charset="0"/>
              </a:rPr>
              <a:t>onkeypress</a:t>
            </a:r>
            <a:r>
              <a:rPr lang="en-US" sz="2400" dirty="0">
                <a:latin typeface="Abadi" panose="020B0604020104020204" pitchFamily="34" charset="0"/>
              </a:rPr>
              <a:t> – event occurs when user presses a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badi" panose="020B0604020104020204" pitchFamily="34" charset="0"/>
              </a:rPr>
              <a:t>onkeyup</a:t>
            </a:r>
            <a:r>
              <a:rPr lang="en-US" sz="2400" dirty="0">
                <a:latin typeface="Abadi" panose="020B0604020104020204" pitchFamily="34" charset="0"/>
              </a:rPr>
              <a:t> – event occurs when the user releases a key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3F0478-D2EA-4D8D-9B1B-495045F04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32" y="3319302"/>
            <a:ext cx="11293116" cy="255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73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07FEA-75B3-4BE4-A1F1-41D20448C027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badi" panose="020B0604020104020204" pitchFamily="34" charset="0"/>
              </a:rPr>
              <a:t>UiEvent</a:t>
            </a:r>
            <a:r>
              <a:rPr lang="en-US" sz="2000" dirty="0">
                <a:latin typeface="Abadi" panose="020B0604020104020204" pitchFamily="34" charset="0"/>
              </a:rPr>
              <a:t> / Event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1405C-CA1C-4D39-B66A-CA272BFB5BE4}"/>
              </a:ext>
            </a:extLst>
          </p:cNvPr>
          <p:cNvSpPr txBox="1"/>
          <p:nvPr/>
        </p:nvSpPr>
        <p:spPr>
          <a:xfrm>
            <a:off x="1103979" y="575198"/>
            <a:ext cx="10519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badi" panose="020B0604020104020204" pitchFamily="34" charset="0"/>
              </a:rPr>
              <a:t>onload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an element has loaded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DE870-457D-4C09-92E7-54590324A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979" y="1684588"/>
            <a:ext cx="10376058" cy="499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8133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660</TotalTime>
  <Words>397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Abadi</vt:lpstr>
      <vt:lpstr>Arial</vt:lpstr>
      <vt:lpstr>Century Schoolbook</vt:lpstr>
      <vt:lpstr>Wingdings 2</vt:lpstr>
      <vt:lpstr>View</vt:lpstr>
      <vt:lpstr>JavaScript Events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Events</dc:title>
  <dc:creator>Amy Cook</dc:creator>
  <cp:lastModifiedBy>Amy Cook</cp:lastModifiedBy>
  <cp:revision>27</cp:revision>
  <dcterms:created xsi:type="dcterms:W3CDTF">2019-10-02T15:19:19Z</dcterms:created>
  <dcterms:modified xsi:type="dcterms:W3CDTF">2019-10-08T14:52:17Z</dcterms:modified>
</cp:coreProperties>
</file>