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0D894-57A8-4E63-BAB6-C88743D05668}"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06EFC-2BF4-43C5-91D2-C392E09591BA}" type="slidenum">
              <a:rPr lang="en-US" smtClean="0"/>
              <a:t>‹#›</a:t>
            </a:fld>
            <a:endParaRPr lang="en-US"/>
          </a:p>
        </p:txBody>
      </p:sp>
    </p:spTree>
    <p:extLst>
      <p:ext uri="{BB962C8B-B14F-4D97-AF65-F5344CB8AC3E}">
        <p14:creationId xmlns:p14="http://schemas.microsoft.com/office/powerpoint/2010/main" val="374132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venir Next W01"/>
              </a:rPr>
              <a:t>Federally Qualified Health Centers are community-based health care providers that receive funds from the HRSA Health Center Program to provide primary care services in underserved areas. They must meet a stringent set of requirements, including providing care on a sliding fee scale based on ability to pay and operating under a governing board that includes patients. Federally Qualified Health Centers may be Community Health Centers, Migrant Health Centers, Health Care for the Homeless, and Health Centers for Residents of Public Housing. The defining legislation for Federally Qualified Health Centers (under the Consolidated Health Center Program) is Section 1905(l)(2)(B) of the Social Security Act.</a:t>
            </a:r>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1</a:t>
            </a:fld>
            <a:endParaRPr lang="en-US"/>
          </a:p>
        </p:txBody>
      </p:sp>
    </p:spTree>
    <p:extLst>
      <p:ext uri="{BB962C8B-B14F-4D97-AF65-F5344CB8AC3E}">
        <p14:creationId xmlns:p14="http://schemas.microsoft.com/office/powerpoint/2010/main" val="160037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2</a:t>
            </a:fld>
            <a:endParaRPr lang="en-US"/>
          </a:p>
        </p:txBody>
      </p:sp>
    </p:spTree>
    <p:extLst>
      <p:ext uri="{BB962C8B-B14F-4D97-AF65-F5344CB8AC3E}">
        <p14:creationId xmlns:p14="http://schemas.microsoft.com/office/powerpoint/2010/main" val="138966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77F-6854-5FD1-9397-8591013CB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DE269A-3F1C-247C-B4B4-492EE4201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BC01FE-BE17-8081-B5A3-12684D570F12}"/>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5" name="Footer Placeholder 4">
            <a:extLst>
              <a:ext uri="{FF2B5EF4-FFF2-40B4-BE49-F238E27FC236}">
                <a16:creationId xmlns:a16="http://schemas.microsoft.com/office/drawing/2014/main" id="{6977DE54-1799-B6A4-C494-5E679DDCC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CBDD5-70C1-9F42-0227-1C2762018611}"/>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89818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9058-A9F9-19ED-4953-0EBB8F6D7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29FD6-5D24-4AF1-E30E-FBB557FE6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11C44-1316-238F-79A6-0D4D8E74F4E5}"/>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5" name="Footer Placeholder 4">
            <a:extLst>
              <a:ext uri="{FF2B5EF4-FFF2-40B4-BE49-F238E27FC236}">
                <a16:creationId xmlns:a16="http://schemas.microsoft.com/office/drawing/2014/main" id="{155C6781-819B-C026-B2C6-E7B5021F3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A47FB-3361-41BA-0376-1B0B5EC5339C}"/>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1301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C0A2D-06CD-86AD-48AC-12167BEB3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2C959-0897-D96A-5D92-B00BECF50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3F923-8334-ADA7-FD46-EC76BAF3CD12}"/>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5" name="Footer Placeholder 4">
            <a:extLst>
              <a:ext uri="{FF2B5EF4-FFF2-40B4-BE49-F238E27FC236}">
                <a16:creationId xmlns:a16="http://schemas.microsoft.com/office/drawing/2014/main" id="{BBDE129F-ABEB-2F2C-CB18-7224355FE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E8D6-5392-5896-3795-4642C7D1AFB3}"/>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103143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4BC7-03DE-3494-7253-DF239CFD9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7DA95-6B76-66B4-164F-CD4DD547D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B02EA-00C1-C39C-5D05-EDD52243353E}"/>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5" name="Footer Placeholder 4">
            <a:extLst>
              <a:ext uri="{FF2B5EF4-FFF2-40B4-BE49-F238E27FC236}">
                <a16:creationId xmlns:a16="http://schemas.microsoft.com/office/drawing/2014/main" id="{B9F49CBC-CCCE-7B1B-2605-DB3DD28C7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0F6A1-97E9-1479-2AC4-9168352BFAF6}"/>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14136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4A6-084A-DD17-2192-C11DE6A49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260C9-2239-259C-1CE3-5275C4918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AF616-9D91-F9A9-611C-12F48F1AE5EA}"/>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5" name="Footer Placeholder 4">
            <a:extLst>
              <a:ext uri="{FF2B5EF4-FFF2-40B4-BE49-F238E27FC236}">
                <a16:creationId xmlns:a16="http://schemas.microsoft.com/office/drawing/2014/main" id="{B3A5228E-310D-0D52-6830-933D93060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570A4-08E7-C053-524D-A8B361DC4D88}"/>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91981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6173-1AF1-EF8C-AD94-98A2F019F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7B278-61B1-F648-45DD-AF454A267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66C1C-659F-348E-772A-D55FE136C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A2458-E175-D285-013E-EB85ABEAC5FF}"/>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6" name="Footer Placeholder 5">
            <a:extLst>
              <a:ext uri="{FF2B5EF4-FFF2-40B4-BE49-F238E27FC236}">
                <a16:creationId xmlns:a16="http://schemas.microsoft.com/office/drawing/2014/main" id="{826879E6-2C53-596E-378E-7DD789E83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697BD-259A-074B-C88A-ECC9191921B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09247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2393-D841-2267-2A0E-2DFE4F9E0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696730-7131-92F5-A1C5-33D07AB3B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1ECB3-1155-EA75-1E8E-7D3DBAE79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5EB7A-C11D-6E3C-B1EF-A4100C1F1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79F858-701D-F020-0D2B-2C77A9084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7CE2A-686C-94A3-6A36-35BDD7A08986}"/>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8" name="Footer Placeholder 7">
            <a:extLst>
              <a:ext uri="{FF2B5EF4-FFF2-40B4-BE49-F238E27FC236}">
                <a16:creationId xmlns:a16="http://schemas.microsoft.com/office/drawing/2014/main" id="{894246C3-B06D-A00C-B654-AF75BB8130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AC4DC0-1BAF-B03C-2828-CE131F3D052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211757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8711-F182-BB74-AB09-C77D615E7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12CFB-6218-97FD-3071-36CEB6679A45}"/>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4" name="Footer Placeholder 3">
            <a:extLst>
              <a:ext uri="{FF2B5EF4-FFF2-40B4-BE49-F238E27FC236}">
                <a16:creationId xmlns:a16="http://schemas.microsoft.com/office/drawing/2014/main" id="{2F354DC2-0ECE-D318-69F0-333825EC8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F45E2-D12A-1790-9687-4F0E125411B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264640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DFAD7-8AF5-0185-4748-6A0888B9321E}"/>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3" name="Footer Placeholder 2">
            <a:extLst>
              <a:ext uri="{FF2B5EF4-FFF2-40B4-BE49-F238E27FC236}">
                <a16:creationId xmlns:a16="http://schemas.microsoft.com/office/drawing/2014/main" id="{2C5CE958-7058-F5F0-1908-1DD97803A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1CA9C9-781B-C000-CBCA-E36FF2993E44}"/>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35096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6D1C-6981-9578-1681-1B9E5E5BF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73DD9-D1AF-36A9-9702-53D40D186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F88EC1-37C6-2110-DFD4-B38413AED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35345-3139-D3D0-E464-1CF61B537D65}"/>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6" name="Footer Placeholder 5">
            <a:extLst>
              <a:ext uri="{FF2B5EF4-FFF2-40B4-BE49-F238E27FC236}">
                <a16:creationId xmlns:a16="http://schemas.microsoft.com/office/drawing/2014/main" id="{9D158C4B-506E-2E15-90BF-40F7C3EF4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4E58F-C99F-70A5-43D6-355D69C0DAE2}"/>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3931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BA0E-949A-5E29-57A8-134AAE56F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91FFFB-8C3F-5386-A234-34E663F71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7862E-E56D-5352-FBED-37F8EE12A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81BDB-21B9-F52F-F156-0F4E0E1B59E6}"/>
              </a:ext>
            </a:extLst>
          </p:cNvPr>
          <p:cNvSpPr>
            <a:spLocks noGrp="1"/>
          </p:cNvSpPr>
          <p:nvPr>
            <p:ph type="dt" sz="half" idx="10"/>
          </p:nvPr>
        </p:nvSpPr>
        <p:spPr/>
        <p:txBody>
          <a:bodyPr/>
          <a:lstStyle/>
          <a:p>
            <a:fld id="{54DCF3F8-E932-4265-BCB4-9B1588B5D3EF}" type="datetimeFigureOut">
              <a:rPr lang="en-US" smtClean="0"/>
              <a:t>6/14/2022</a:t>
            </a:fld>
            <a:endParaRPr lang="en-US"/>
          </a:p>
        </p:txBody>
      </p:sp>
      <p:sp>
        <p:nvSpPr>
          <p:cNvPr id="6" name="Footer Placeholder 5">
            <a:extLst>
              <a:ext uri="{FF2B5EF4-FFF2-40B4-BE49-F238E27FC236}">
                <a16:creationId xmlns:a16="http://schemas.microsoft.com/office/drawing/2014/main" id="{9ACC848F-A219-DFB6-BA0F-386D9BC4B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6F2F8-A0A4-3784-137D-67328A079CA1}"/>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76947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CD5BE-8251-D4AB-1541-458840CFC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163DB-6E53-246C-0AAB-21D8B34E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9E732-4B92-9106-46CD-E294628D6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CF3F8-E932-4265-BCB4-9B1588B5D3EF}" type="datetimeFigureOut">
              <a:rPr lang="en-US" smtClean="0"/>
              <a:t>6/14/2022</a:t>
            </a:fld>
            <a:endParaRPr lang="en-US"/>
          </a:p>
        </p:txBody>
      </p:sp>
      <p:sp>
        <p:nvSpPr>
          <p:cNvPr id="5" name="Footer Placeholder 4">
            <a:extLst>
              <a:ext uri="{FF2B5EF4-FFF2-40B4-BE49-F238E27FC236}">
                <a16:creationId xmlns:a16="http://schemas.microsoft.com/office/drawing/2014/main" id="{19099D94-4F38-CF09-3132-D2025EDC6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3A6B3E-5114-2494-45AF-190E6FA0A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055E1-886B-4373-9532-1F1608661671}" type="slidenum">
              <a:rPr lang="en-US" smtClean="0"/>
              <a:t>‹#›</a:t>
            </a:fld>
            <a:endParaRPr lang="en-US"/>
          </a:p>
        </p:txBody>
      </p:sp>
    </p:spTree>
    <p:extLst>
      <p:ext uri="{BB962C8B-B14F-4D97-AF65-F5344CB8AC3E}">
        <p14:creationId xmlns:p14="http://schemas.microsoft.com/office/powerpoint/2010/main" val="999230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BBC77-995F-756A-F416-B6A7508499B2}"/>
              </a:ext>
            </a:extLst>
          </p:cNvPr>
          <p:cNvPicPr>
            <a:picLocks noChangeAspect="1"/>
          </p:cNvPicPr>
          <p:nvPr/>
        </p:nvPicPr>
        <p:blipFill>
          <a:blip r:embed="rId3"/>
          <a:stretch>
            <a:fillRect/>
          </a:stretch>
        </p:blipFill>
        <p:spPr>
          <a:xfrm>
            <a:off x="0" y="0"/>
            <a:ext cx="6858000" cy="6858000"/>
          </a:xfrm>
          <a:prstGeom prst="rect">
            <a:avLst/>
          </a:prstGeom>
        </p:spPr>
      </p:pic>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769441"/>
          </a:xfrm>
          <a:prstGeom prst="rect">
            <a:avLst/>
          </a:prstGeom>
        </p:spPr>
        <p:txBody>
          <a:bodyPr wrap="square">
            <a:spAutoFit/>
          </a:bodyPr>
          <a:lstStyle/>
          <a:p>
            <a:r>
              <a:rPr lang="en-US" sz="1100" i="1" dirty="0">
                <a:latin typeface="Calibri-Italic"/>
              </a:rPr>
              <a:t>Data source: </a:t>
            </a:r>
            <a:r>
              <a:rPr lang="en-US" sz="1100" i="1" dirty="0">
                <a:effectLst/>
                <a:latin typeface="Calibri" panose="020F0502020204030204" pitchFamily="34" charset="0"/>
              </a:rPr>
              <a:t>FQHC data adapted, geocoded by CCDPH's Epi Unit from table downloaded from the US Health Resources and Services Administration (HRSA). Data current as of 6/13/2022.</a:t>
            </a:r>
          </a:p>
          <a:p>
            <a:r>
              <a:rPr lang="en-US" sz="1100" i="1" dirty="0">
                <a:effectLst/>
                <a:latin typeface="Calibri" panose="020F0502020204030204" pitchFamily="34" charset="0"/>
              </a:rPr>
              <a:t>https://data.hrsa.gov/data/reports/datagrid?gridName=FQHCs</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627896"/>
            <a:ext cx="3444982" cy="3416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Federally Qualified Health Centers</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3360472"/>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Federally Qualified Health Centers are community-based health care providers that receive funds from the HRSA Health Center Program to provide primary care services in underserved areas.</a:t>
            </a:r>
          </a:p>
          <a:p>
            <a:r>
              <a:rPr lang="en-US" i="1" dirty="0">
                <a:latin typeface="Calibri" panose="020F0502020204030204" pitchFamily="34" charset="0"/>
              </a:rPr>
              <a:t>There are 266 unique FQHC sites in Cook County, 200 (75%) of which are in the city of Chicago and 48 (18%) located within CCDPH’s jurisdiction.</a:t>
            </a:r>
          </a:p>
        </p:txBody>
      </p:sp>
    </p:spTree>
    <p:extLst>
      <p:ext uri="{BB962C8B-B14F-4D97-AF65-F5344CB8AC3E}">
        <p14:creationId xmlns:p14="http://schemas.microsoft.com/office/powerpoint/2010/main" val="236121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430887"/>
          </a:xfrm>
          <a:prstGeom prst="rect">
            <a:avLst/>
          </a:prstGeom>
        </p:spPr>
        <p:txBody>
          <a:bodyPr wrap="square">
            <a:spAutoFit/>
          </a:bodyPr>
          <a:lstStyle/>
          <a:p>
            <a:r>
              <a:rPr lang="en-US" sz="1100" i="1" dirty="0">
                <a:latin typeface="Calibri-Italic"/>
              </a:rPr>
              <a:t>Data source: </a:t>
            </a:r>
            <a:r>
              <a:rPr lang="en-US" sz="1100" b="0" i="1" dirty="0">
                <a:solidFill>
                  <a:srgbClr val="000000"/>
                </a:solidFill>
                <a:effectLst/>
                <a:latin typeface="Calibri" panose="020F0502020204030204" pitchFamily="34" charset="0"/>
              </a:rPr>
              <a:t>CDC PLACES (2021); US Census Bureau TIGER/Line shapefiles (2019); CCDPH</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503247"/>
            <a:ext cx="4687822" cy="5909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Chronic Obstructive Pulmonary Disease (COPD)</a:t>
            </a:r>
          </a:p>
          <a:p>
            <a:r>
              <a:rPr lang="en-US" sz="1800" b="1" dirty="0">
                <a:latin typeface="Calibri" panose="020F0502020204030204" pitchFamily="34" charset="0"/>
                <a:cs typeface="Calibri" panose="020F0502020204030204" pitchFamily="34" charset="0"/>
              </a:rPr>
              <a:t>Among Adults Aged ≥ 18 Years </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3676263"/>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This map shows the prevalence of  respondents aged ≥18 years who report ever having been told by a doctor, nurse, or other health professional that they had angina or coronary heart disease.</a:t>
            </a:r>
          </a:p>
          <a:p>
            <a:r>
              <a:rPr lang="en-US" i="1" dirty="0">
                <a:effectLst/>
                <a:latin typeface="Calibri" panose="020F0502020204030204" pitchFamily="34" charset="0"/>
              </a:rPr>
              <a:t>Prevalence data from Behavioral Risk Factor Surveillance System (BRFSS) (numerator) and population estimates from the U.S. Census Bureau (denominator).</a:t>
            </a:r>
          </a:p>
        </p:txBody>
      </p:sp>
      <p:pic>
        <p:nvPicPr>
          <p:cNvPr id="3" name="Picture 2" descr="Map&#10;&#10;Description automatically generated">
            <a:extLst>
              <a:ext uri="{FF2B5EF4-FFF2-40B4-BE49-F238E27FC236}">
                <a16:creationId xmlns:a16="http://schemas.microsoft.com/office/drawing/2014/main" id="{99E5DC99-F850-B45D-E0CE-18443BC1D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139385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330</Words>
  <Application>Microsoft Office PowerPoint</Application>
  <PresentationFormat>Widescreen</PresentationFormat>
  <Paragraphs>13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 W01</vt:lpstr>
      <vt:lpstr>Calibri</vt:lpstr>
      <vt:lpstr>Calibri Light</vt:lpstr>
      <vt:lpstr>Calibri-Italic</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Smith, Christopher</cp:lastModifiedBy>
  <cp:revision>3</cp:revision>
  <dcterms:created xsi:type="dcterms:W3CDTF">2022-06-14T15:24:34Z</dcterms:created>
  <dcterms:modified xsi:type="dcterms:W3CDTF">2022-06-14T16:06:24Z</dcterms:modified>
</cp:coreProperties>
</file>