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02BF7F-848E-4353-87DF-88D6D0D7C75E}" v="2" dt="2022-06-23T15:59:04.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55859027-47ff-4ec1-a263-656b30aeb6f0" providerId="ADAL" clId="{D19980F6-6FD4-402E-A360-4922868D6878}"/>
    <pc:docChg chg="modSld sldOrd">
      <pc:chgData name="Smith, Christopher" userId="55859027-47ff-4ec1-a263-656b30aeb6f0" providerId="ADAL" clId="{D19980F6-6FD4-402E-A360-4922868D6878}" dt="2022-06-23T15:22:34.641" v="1"/>
      <pc:docMkLst>
        <pc:docMk/>
      </pc:docMkLst>
      <pc:sldChg chg="ord">
        <pc:chgData name="Smith, Christopher" userId="55859027-47ff-4ec1-a263-656b30aeb6f0" providerId="ADAL" clId="{D19980F6-6FD4-402E-A360-4922868D6878}" dt="2022-06-23T15:22:34.641" v="1"/>
        <pc:sldMkLst>
          <pc:docMk/>
          <pc:sldMk cId="3747680402" sldId="259"/>
        </pc:sldMkLst>
      </pc:sldChg>
    </pc:docChg>
  </pc:docChgLst>
  <pc:docChgLst>
    <pc:chgData name="Smith, Christopher" userId="55859027-47ff-4ec1-a263-656b30aeb6f0" providerId="ADAL" clId="{9402BF7F-848E-4353-87DF-88D6D0D7C75E}"/>
    <pc:docChg chg="undo custSel modSld">
      <pc:chgData name="Smith, Christopher" userId="55859027-47ff-4ec1-a263-656b30aeb6f0" providerId="ADAL" clId="{9402BF7F-848E-4353-87DF-88D6D0D7C75E}" dt="2022-06-23T16:04:40.599" v="57" actId="20577"/>
      <pc:docMkLst>
        <pc:docMk/>
      </pc:docMkLst>
      <pc:sldChg chg="addSp delSp modSp mod">
        <pc:chgData name="Smith, Christopher" userId="55859027-47ff-4ec1-a263-656b30aeb6f0" providerId="ADAL" clId="{9402BF7F-848E-4353-87DF-88D6D0D7C75E}" dt="2022-06-23T16:01:41.588" v="41" actId="20577"/>
        <pc:sldMkLst>
          <pc:docMk/>
          <pc:sldMk cId="2361211802" sldId="256"/>
        </pc:sldMkLst>
        <pc:spChg chg="mod">
          <ac:chgData name="Smith, Christopher" userId="55859027-47ff-4ec1-a263-656b30aeb6f0" providerId="ADAL" clId="{9402BF7F-848E-4353-87DF-88D6D0D7C75E}" dt="2022-06-23T16:01:41.588" v="41" actId="20577"/>
          <ac:spMkLst>
            <pc:docMk/>
            <pc:sldMk cId="2361211802" sldId="256"/>
            <ac:spMk id="8" creationId="{94E49F62-D17A-60F5-5B68-E9E61E306CF1}"/>
          </ac:spMkLst>
        </pc:spChg>
        <pc:picChg chg="add mod">
          <ac:chgData name="Smith, Christopher" userId="55859027-47ff-4ec1-a263-656b30aeb6f0" providerId="ADAL" clId="{9402BF7F-848E-4353-87DF-88D6D0D7C75E}" dt="2022-06-23T15:59:06.997" v="18" actId="1076"/>
          <ac:picMkLst>
            <pc:docMk/>
            <pc:sldMk cId="2361211802" sldId="256"/>
            <ac:picMk id="3" creationId="{BB6CB97B-EEA5-954F-2000-74D56ED3CCFB}"/>
          </ac:picMkLst>
        </pc:picChg>
        <pc:picChg chg="del">
          <ac:chgData name="Smith, Christopher" userId="55859027-47ff-4ec1-a263-656b30aeb6f0" providerId="ADAL" clId="{9402BF7F-848E-4353-87DF-88D6D0D7C75E}" dt="2022-06-23T15:58:38.319" v="14" actId="478"/>
          <ac:picMkLst>
            <pc:docMk/>
            <pc:sldMk cId="2361211802" sldId="256"/>
            <ac:picMk id="5" creationId="{95BBBC77-995F-756A-F416-B6A7508499B2}"/>
          </ac:picMkLst>
        </pc:picChg>
      </pc:sldChg>
      <pc:sldChg chg="addSp delSp modSp mod">
        <pc:chgData name="Smith, Christopher" userId="55859027-47ff-4ec1-a263-656b30aeb6f0" providerId="ADAL" clId="{9402BF7F-848E-4353-87DF-88D6D0D7C75E}" dt="2022-06-23T16:04:40.599" v="57" actId="20577"/>
        <pc:sldMkLst>
          <pc:docMk/>
          <pc:sldMk cId="3747680402" sldId="259"/>
        </pc:sldMkLst>
        <pc:spChg chg="mod">
          <ac:chgData name="Smith, Christopher" userId="55859027-47ff-4ec1-a263-656b30aeb6f0" providerId="ADAL" clId="{9402BF7F-848E-4353-87DF-88D6D0D7C75E}" dt="2022-06-23T15:56:51.491" v="3" actId="20577"/>
          <ac:spMkLst>
            <pc:docMk/>
            <pc:sldMk cId="3747680402" sldId="259"/>
            <ac:spMk id="7" creationId="{672E74D7-6028-97F4-E3ED-0F7D820122E8}"/>
          </ac:spMkLst>
        </pc:spChg>
        <pc:spChg chg="mod">
          <ac:chgData name="Smith, Christopher" userId="55859027-47ff-4ec1-a263-656b30aeb6f0" providerId="ADAL" clId="{9402BF7F-848E-4353-87DF-88D6D0D7C75E}" dt="2022-06-23T16:04:40.599" v="57" actId="20577"/>
          <ac:spMkLst>
            <pc:docMk/>
            <pc:sldMk cId="3747680402" sldId="259"/>
            <ac:spMk id="8" creationId="{94E49F62-D17A-60F5-5B68-E9E61E306CF1}"/>
          </ac:spMkLst>
        </pc:spChg>
        <pc:picChg chg="del">
          <ac:chgData name="Smith, Christopher" userId="55859027-47ff-4ec1-a263-656b30aeb6f0" providerId="ADAL" clId="{9402BF7F-848E-4353-87DF-88D6D0D7C75E}" dt="2022-06-23T15:56:27.016" v="0" actId="478"/>
          <ac:picMkLst>
            <pc:docMk/>
            <pc:sldMk cId="3747680402" sldId="259"/>
            <ac:picMk id="3" creationId="{B20BC1C4-1F38-17AA-8306-BEDB801CF7AB}"/>
          </ac:picMkLst>
        </pc:picChg>
        <pc:picChg chg="add mod">
          <ac:chgData name="Smith, Christopher" userId="55859027-47ff-4ec1-a263-656b30aeb6f0" providerId="ADAL" clId="{9402BF7F-848E-4353-87DF-88D6D0D7C75E}" dt="2022-06-23T15:58:06.052" v="13" actId="962"/>
          <ac:picMkLst>
            <pc:docMk/>
            <pc:sldMk cId="3747680402" sldId="259"/>
            <ac:picMk id="4" creationId="{AE3E4DCB-6FEE-1F6D-D984-3AE86DDD91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0D894-57A8-4E63-BAB6-C88743D05668}"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06EFC-2BF4-43C5-91D2-C392E09591BA}" type="slidenum">
              <a:rPr lang="en-US" smtClean="0"/>
              <a:t>‹#›</a:t>
            </a:fld>
            <a:endParaRPr lang="en-US"/>
          </a:p>
        </p:txBody>
      </p:sp>
    </p:spTree>
    <p:extLst>
      <p:ext uri="{BB962C8B-B14F-4D97-AF65-F5344CB8AC3E}">
        <p14:creationId xmlns:p14="http://schemas.microsoft.com/office/powerpoint/2010/main" val="374132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venir Next W01"/>
              </a:rPr>
              <a:t>Federally Qualified Health Centers are community-based health care providers that receive funds from the HRSA Health Center Program to provide primary care services in underserved areas. They must meet a stringent set of requirements, including providing care on a sliding fee scale based on ability to pay and operating under a governing board that includes patients. Federally Qualified Health Centers may be Community Health Centers, Migrant Health Centers, Health Care for the Homeless, and Health Centers for Residents of Public Housing. The defining legislation for Federally Qualified Health Centers (under the Consolidated Health Center Program) is Section 1905(l)(2)(B) of the Social Security Act.</a:t>
            </a:r>
            <a:endParaRPr lang="en-US" dirty="0"/>
          </a:p>
        </p:txBody>
      </p:sp>
      <p:sp>
        <p:nvSpPr>
          <p:cNvPr id="4" name="Slide Number Placeholder 3"/>
          <p:cNvSpPr>
            <a:spLocks noGrp="1"/>
          </p:cNvSpPr>
          <p:nvPr>
            <p:ph type="sldNum" sz="quarter" idx="5"/>
          </p:nvPr>
        </p:nvSpPr>
        <p:spPr/>
        <p:txBody>
          <a:bodyPr/>
          <a:lstStyle/>
          <a:p>
            <a:fld id="{B7106EFC-2BF4-43C5-91D2-C392E09591BA}" type="slidenum">
              <a:rPr lang="en-US" smtClean="0"/>
              <a:t>1</a:t>
            </a:fld>
            <a:endParaRPr lang="en-US"/>
          </a:p>
        </p:txBody>
      </p:sp>
    </p:spTree>
    <p:extLst>
      <p:ext uri="{BB962C8B-B14F-4D97-AF65-F5344CB8AC3E}">
        <p14:creationId xmlns:p14="http://schemas.microsoft.com/office/powerpoint/2010/main" val="478531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venir Next W01"/>
              </a:rPr>
              <a:t>Federally Qualified Health Centers are community-based health care providers that receive funds from the HRSA Health Center Program to provide primary care services in underserved areas. They must meet a stringent set of requirements, including providing care on a sliding fee scale based on ability to pay and operating under a governing board that includes patients. Federally Qualified Health Centers may be Community Health Centers, Migrant Health Centers, Health Care for the Homeless, and Health Centers for Residents of Public Housing. The defining legislation for Federally Qualified Health Centers (under the Consolidated Health Center Program) is Section 1905(l)(2)(B) of the Social Security Act.</a:t>
            </a:r>
            <a:endParaRPr lang="en-US" dirty="0"/>
          </a:p>
        </p:txBody>
      </p:sp>
      <p:sp>
        <p:nvSpPr>
          <p:cNvPr id="4" name="Slide Number Placeholder 3"/>
          <p:cNvSpPr>
            <a:spLocks noGrp="1"/>
          </p:cNvSpPr>
          <p:nvPr>
            <p:ph type="sldNum" sz="quarter" idx="5"/>
          </p:nvPr>
        </p:nvSpPr>
        <p:spPr/>
        <p:txBody>
          <a:bodyPr/>
          <a:lstStyle/>
          <a:p>
            <a:fld id="{B7106EFC-2BF4-43C5-91D2-C392E09591BA}" type="slidenum">
              <a:rPr lang="en-US" smtClean="0"/>
              <a:t>2</a:t>
            </a:fld>
            <a:endParaRPr lang="en-US"/>
          </a:p>
        </p:txBody>
      </p:sp>
    </p:spTree>
    <p:extLst>
      <p:ext uri="{BB962C8B-B14F-4D97-AF65-F5344CB8AC3E}">
        <p14:creationId xmlns:p14="http://schemas.microsoft.com/office/powerpoint/2010/main" val="1600375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106EFC-2BF4-43C5-91D2-C392E09591BA}" type="slidenum">
              <a:rPr lang="en-US" smtClean="0"/>
              <a:t>3</a:t>
            </a:fld>
            <a:endParaRPr lang="en-US"/>
          </a:p>
        </p:txBody>
      </p:sp>
    </p:spTree>
    <p:extLst>
      <p:ext uri="{BB962C8B-B14F-4D97-AF65-F5344CB8AC3E}">
        <p14:creationId xmlns:p14="http://schemas.microsoft.com/office/powerpoint/2010/main" val="138966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106EFC-2BF4-43C5-91D2-C392E09591BA}" type="slidenum">
              <a:rPr lang="en-US" smtClean="0"/>
              <a:t>4</a:t>
            </a:fld>
            <a:endParaRPr lang="en-US"/>
          </a:p>
        </p:txBody>
      </p:sp>
    </p:spTree>
    <p:extLst>
      <p:ext uri="{BB962C8B-B14F-4D97-AF65-F5344CB8AC3E}">
        <p14:creationId xmlns:p14="http://schemas.microsoft.com/office/powerpoint/2010/main" val="3394522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377F-6854-5FD1-9397-8591013CB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DE269A-3F1C-247C-B4B4-492EE4201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BC01FE-BE17-8081-B5A3-12684D570F12}"/>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6977DE54-1799-B6A4-C494-5E679DDCC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CBDD5-70C1-9F42-0227-1C2762018611}"/>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89818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9058-A9F9-19ED-4953-0EBB8F6D7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29FD6-5D24-4AF1-E30E-FBB557FE6A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11C44-1316-238F-79A6-0D4D8E74F4E5}"/>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155C6781-819B-C026-B2C6-E7B5021F3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A47FB-3361-41BA-0376-1B0B5EC5339C}"/>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13013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BC0A2D-06CD-86AD-48AC-12167BEB3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B2C959-0897-D96A-5D92-B00BECF50C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3F923-8334-ADA7-FD46-EC76BAF3CD12}"/>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BBDE129F-ABEB-2F2C-CB18-7224355FE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7E8D6-5392-5896-3795-4642C7D1AFB3}"/>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103143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4BC7-03DE-3494-7253-DF239CFD9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7DA95-6B76-66B4-164F-CD4DD547D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B02EA-00C1-C39C-5D05-EDD52243353E}"/>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B9F49CBC-CCCE-7B1B-2605-DB3DD28C7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0F6A1-97E9-1479-2AC4-9168352BFAF6}"/>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14136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4A6-084A-DD17-2192-C11DE6A49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260C9-2239-259C-1CE3-5275C4918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5AF616-9D91-F9A9-611C-12F48F1AE5EA}"/>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B3A5228E-310D-0D52-6830-933D93060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570A4-08E7-C053-524D-A8B361DC4D88}"/>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91981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6173-1AF1-EF8C-AD94-98A2F019F6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7B278-61B1-F648-45DD-AF454A267F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F66C1C-659F-348E-772A-D55FE136C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9A2458-E175-D285-013E-EB85ABEAC5FF}"/>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6" name="Footer Placeholder 5">
            <a:extLst>
              <a:ext uri="{FF2B5EF4-FFF2-40B4-BE49-F238E27FC236}">
                <a16:creationId xmlns:a16="http://schemas.microsoft.com/office/drawing/2014/main" id="{826879E6-2C53-596E-378E-7DD789E83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697BD-259A-074B-C88A-ECC9191921B7}"/>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09247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2393-D841-2267-2A0E-2DFE4F9E0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696730-7131-92F5-A1C5-33D07AB3B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F1ECB3-1155-EA75-1E8E-7D3DBAE793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05EB7A-C11D-6E3C-B1EF-A4100C1F1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79F858-701D-F020-0D2B-2C77A9084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E7CE2A-686C-94A3-6A36-35BDD7A08986}"/>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8" name="Footer Placeholder 7">
            <a:extLst>
              <a:ext uri="{FF2B5EF4-FFF2-40B4-BE49-F238E27FC236}">
                <a16:creationId xmlns:a16="http://schemas.microsoft.com/office/drawing/2014/main" id="{894246C3-B06D-A00C-B654-AF75BB8130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AC4DC0-1BAF-B03C-2828-CE131F3D0527}"/>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211757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8711-F182-BB74-AB09-C77D615E74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312CFB-6218-97FD-3071-36CEB6679A45}"/>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4" name="Footer Placeholder 3">
            <a:extLst>
              <a:ext uri="{FF2B5EF4-FFF2-40B4-BE49-F238E27FC236}">
                <a16:creationId xmlns:a16="http://schemas.microsoft.com/office/drawing/2014/main" id="{2F354DC2-0ECE-D318-69F0-333825EC8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DF45E2-D12A-1790-9687-4F0E125411B7}"/>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264640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DFAD7-8AF5-0185-4748-6A0888B9321E}"/>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3" name="Footer Placeholder 2">
            <a:extLst>
              <a:ext uri="{FF2B5EF4-FFF2-40B4-BE49-F238E27FC236}">
                <a16:creationId xmlns:a16="http://schemas.microsoft.com/office/drawing/2014/main" id="{2C5CE958-7058-F5F0-1908-1DD97803A2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1CA9C9-781B-C000-CBCA-E36FF2993E44}"/>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35096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6D1C-6981-9578-1681-1B9E5E5BF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673DD9-D1AF-36A9-9702-53D40D186D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F88EC1-37C6-2110-DFD4-B38413AED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35345-3139-D3D0-E464-1CF61B537D65}"/>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6" name="Footer Placeholder 5">
            <a:extLst>
              <a:ext uri="{FF2B5EF4-FFF2-40B4-BE49-F238E27FC236}">
                <a16:creationId xmlns:a16="http://schemas.microsoft.com/office/drawing/2014/main" id="{9D158C4B-506E-2E15-90BF-40F7C3EF4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4E58F-C99F-70A5-43D6-355D69C0DAE2}"/>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3931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BA0E-949A-5E29-57A8-134AAE56F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91FFFB-8C3F-5386-A234-34E663F713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7862E-E56D-5352-FBED-37F8EE12A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81BDB-21B9-F52F-F156-0F4E0E1B59E6}"/>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6" name="Footer Placeholder 5">
            <a:extLst>
              <a:ext uri="{FF2B5EF4-FFF2-40B4-BE49-F238E27FC236}">
                <a16:creationId xmlns:a16="http://schemas.microsoft.com/office/drawing/2014/main" id="{9ACC848F-A219-DFB6-BA0F-386D9BC4B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6F2F8-A0A4-3784-137D-67328A079CA1}"/>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769473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ACD5BE-8251-D4AB-1541-458840CFC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163DB-6E53-246C-0AAB-21D8B34E4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9E732-4B92-9106-46CD-E294628D6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19099D94-4F38-CF09-3132-D2025EDC6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3A6B3E-5114-2494-45AF-190E6FA0A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055E1-886B-4373-9532-1F1608661671}" type="slidenum">
              <a:rPr lang="en-US" smtClean="0"/>
              <a:t>‹#›</a:t>
            </a:fld>
            <a:endParaRPr lang="en-US"/>
          </a:p>
        </p:txBody>
      </p:sp>
    </p:spTree>
    <p:extLst>
      <p:ext uri="{BB962C8B-B14F-4D97-AF65-F5344CB8AC3E}">
        <p14:creationId xmlns:p14="http://schemas.microsoft.com/office/powerpoint/2010/main" val="999230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CF2E8B-4223-2531-0791-6DFD1DF57A6C}"/>
              </a:ext>
            </a:extLst>
          </p:cNvPr>
          <p:cNvSpPr/>
          <p:nvPr/>
        </p:nvSpPr>
        <p:spPr>
          <a:xfrm>
            <a:off x="7359493" y="5325948"/>
            <a:ext cx="3858557" cy="1277273"/>
          </a:xfrm>
          <a:prstGeom prst="rect">
            <a:avLst/>
          </a:prstGeom>
        </p:spPr>
        <p:txBody>
          <a:bodyPr wrap="square">
            <a:spAutoFit/>
          </a:bodyPr>
          <a:lstStyle/>
          <a:p>
            <a:r>
              <a:rPr lang="en-US" sz="1100" i="1" dirty="0">
                <a:latin typeface="Calibri-Italic"/>
              </a:rPr>
              <a:t>Data sources: </a:t>
            </a:r>
            <a:r>
              <a:rPr lang="en-US" sz="1100" i="1" dirty="0">
                <a:effectLst/>
                <a:latin typeface="Calibri" panose="020F0502020204030204" pitchFamily="34" charset="0"/>
              </a:rPr>
              <a:t>FQHC data adapted, geocoded by CCDPH's Epi Unit from table downloaded from the US Health Resources and Services Administration (HRSA). Data current as of 6/13/2022.</a:t>
            </a:r>
          </a:p>
          <a:p>
            <a:r>
              <a:rPr lang="en-US" sz="1100" i="1" dirty="0">
                <a:latin typeface="Calibri" panose="020F0502020204030204" pitchFamily="34" charset="0"/>
              </a:rPr>
              <a:t>https://data.hrsa.gov/data/reports/datagrid?gridName=FQHCs</a:t>
            </a:r>
            <a:r>
              <a:rPr lang="en-US" sz="1100" i="1" dirty="0">
                <a:effectLst/>
                <a:latin typeface="Calibri" panose="020F0502020204030204" pitchFamily="34" charset="0"/>
              </a:rPr>
              <a:t>; COVID-19  Vaccine Providers adapted by CCDPH’s Epi Unit from</a:t>
            </a:r>
            <a:br>
              <a:rPr lang="en-US" sz="1100" i="1" dirty="0">
                <a:effectLst/>
                <a:latin typeface="Calibri" panose="020F0502020204030204" pitchFamily="34" charset="0"/>
              </a:rPr>
            </a:br>
            <a:r>
              <a:rPr lang="en-US" sz="1100" i="1" dirty="0">
                <a:effectLst/>
                <a:latin typeface="Calibri" panose="020F0502020204030204" pitchFamily="34" charset="0"/>
              </a:rPr>
              <a:t>daily I-CARE </a:t>
            </a:r>
            <a:r>
              <a:rPr lang="en-US" sz="1100" i="1" dirty="0">
                <a:latin typeface="Calibri" panose="020F0502020204030204" pitchFamily="34" charset="0"/>
              </a:rPr>
              <a:t>COVID-19 </a:t>
            </a:r>
            <a:r>
              <a:rPr lang="en-US" sz="1100" i="1" dirty="0">
                <a:effectLst/>
                <a:latin typeface="Calibri" panose="020F0502020204030204" pitchFamily="34" charset="0"/>
              </a:rPr>
              <a:t>provider reports. Data current through 10/31/2021</a:t>
            </a:r>
            <a:endParaRPr lang="en-US" sz="1100" dirty="0"/>
          </a:p>
        </p:txBody>
      </p:sp>
      <p:sp>
        <p:nvSpPr>
          <p:cNvPr id="7" name="Title 1">
            <a:extLst>
              <a:ext uri="{FF2B5EF4-FFF2-40B4-BE49-F238E27FC236}">
                <a16:creationId xmlns:a16="http://schemas.microsoft.com/office/drawing/2014/main" id="{672E74D7-6028-97F4-E3ED-0F7D820122E8}"/>
              </a:ext>
            </a:extLst>
          </p:cNvPr>
          <p:cNvSpPr txBox="1">
            <a:spLocks/>
          </p:cNvSpPr>
          <p:nvPr/>
        </p:nvSpPr>
        <p:spPr>
          <a:xfrm>
            <a:off x="7359494" y="503248"/>
            <a:ext cx="3444982" cy="5909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3600" b="0" i="0" kern="1200">
                <a:solidFill>
                  <a:schemeClr val="tx1"/>
                </a:solidFill>
                <a:latin typeface="brandon_grotesquebold" panose="02000803000000000000" pitchFamily="2" charset="0"/>
                <a:ea typeface="+mj-ea"/>
                <a:cs typeface="+mj-cs"/>
              </a:defRPr>
            </a:lvl1pPr>
          </a:lstStyle>
          <a:p>
            <a:r>
              <a:rPr lang="en-US" sz="1800" b="1" dirty="0">
                <a:latin typeface="Calibri" panose="020F0502020204030204" pitchFamily="34" charset="0"/>
                <a:cs typeface="Calibri" panose="020F0502020204030204" pitchFamily="34" charset="0"/>
              </a:rPr>
              <a:t>Federally Qualified Health Centers</a:t>
            </a:r>
            <a:br>
              <a:rPr lang="en-US" sz="1800" b="1" dirty="0">
                <a:latin typeface="Calibri" panose="020F0502020204030204" pitchFamily="34" charset="0"/>
                <a:cs typeface="Calibri" panose="020F0502020204030204" pitchFamily="34" charset="0"/>
              </a:rPr>
            </a:br>
            <a:r>
              <a:rPr lang="en-US" sz="1800" b="1" dirty="0">
                <a:latin typeface="Calibri" panose="020F0502020204030204" pitchFamily="34" charset="0"/>
                <a:cs typeface="Calibri" panose="020F0502020204030204" pitchFamily="34" charset="0"/>
              </a:rPr>
              <a:t>CCDPH’s South District</a:t>
            </a:r>
          </a:p>
        </p:txBody>
      </p:sp>
      <p:sp>
        <p:nvSpPr>
          <p:cNvPr id="8" name="Content Placeholder 2">
            <a:extLst>
              <a:ext uri="{FF2B5EF4-FFF2-40B4-BE49-F238E27FC236}">
                <a16:creationId xmlns:a16="http://schemas.microsoft.com/office/drawing/2014/main" id="{94E49F62-D17A-60F5-5B68-E9E61E306CF1}"/>
              </a:ext>
            </a:extLst>
          </p:cNvPr>
          <p:cNvSpPr txBox="1">
            <a:spLocks/>
          </p:cNvSpPr>
          <p:nvPr/>
        </p:nvSpPr>
        <p:spPr>
          <a:xfrm>
            <a:off x="7359494" y="1268718"/>
            <a:ext cx="3711054" cy="1021690"/>
          </a:xfrm>
          <a:prstGeom prst="rect">
            <a:avLst/>
          </a:prstGeom>
        </p:spPr>
        <p:txBody>
          <a:bodyPr vert="horz" lIns="91440" tIns="45720" rIns="91440" bIns="45720" rtlCol="0">
            <a:spAutoFit/>
          </a:bodyPr>
          <a:lstStyle>
            <a:lvl1pPr marL="0" indent="0" algn="l" defTabSz="914400" rtl="0" eaLnBrk="1" latinLnBrk="0" hangingPunct="1">
              <a:lnSpc>
                <a:spcPct val="114000"/>
              </a:lnSpc>
              <a:spcBef>
                <a:spcPts val="1000"/>
              </a:spcBef>
              <a:buClr>
                <a:srgbClr val="26C9D4"/>
              </a:buClr>
              <a:buFontTx/>
              <a:buNone/>
              <a:defRPr sz="1800" b="0" i="0" kern="1200">
                <a:solidFill>
                  <a:schemeClr val="tx1"/>
                </a:solidFill>
                <a:latin typeface="Georgia" panose="02040502050405020303" pitchFamily="18" charset="0"/>
                <a:ea typeface="+mn-ea"/>
                <a:cs typeface="+mn-cs"/>
              </a:defRPr>
            </a:lvl1pPr>
            <a:lvl2pPr marL="457200" indent="-228600" algn="l" defTabSz="914400" rtl="0" eaLnBrk="1" latinLnBrk="0" hangingPunct="1">
              <a:lnSpc>
                <a:spcPct val="114000"/>
              </a:lnSpc>
              <a:spcBef>
                <a:spcPts val="500"/>
              </a:spcBef>
              <a:buClr>
                <a:srgbClr val="21B6C1"/>
              </a:buClr>
              <a:buFont typeface="Arial" panose="020B0604020202020204" pitchFamily="34" charset="0"/>
              <a:buChar char="•"/>
              <a:defRPr sz="1600" b="0" i="0" kern="1200" baseline="0">
                <a:solidFill>
                  <a:schemeClr val="tx1"/>
                </a:solidFill>
                <a:latin typeface="Georgia" panose="02040502050405020303" pitchFamily="18" charset="0"/>
                <a:ea typeface="+mn-ea"/>
                <a:cs typeface="+mn-cs"/>
              </a:defRPr>
            </a:lvl2pPr>
            <a:lvl3pPr marL="914400" indent="-228600" algn="l" defTabSz="914400" rtl="0" eaLnBrk="1" latinLnBrk="0" hangingPunct="1">
              <a:lnSpc>
                <a:spcPct val="114000"/>
              </a:lnSpc>
              <a:spcBef>
                <a:spcPts val="500"/>
              </a:spcBef>
              <a:buClr>
                <a:srgbClr val="26C9D4"/>
              </a:buClr>
              <a:buFont typeface="Arial" panose="020B0604020202020204" pitchFamily="34" charset="0"/>
              <a:buChar char="•"/>
              <a:defRPr sz="1200" b="0" i="0" kern="1200">
                <a:solidFill>
                  <a:schemeClr val="tx1"/>
                </a:solidFill>
                <a:latin typeface="Georgia" panose="02040502050405020303" pitchFamily="18" charset="0"/>
                <a:ea typeface="+mn-ea"/>
                <a:cs typeface="+mn-cs"/>
              </a:defRPr>
            </a:lvl3pPr>
            <a:lvl4pPr marL="1371600" indent="-228600" algn="l" defTabSz="914400" rtl="0" eaLnBrk="1" latinLnBrk="0" hangingPunct="1">
              <a:lnSpc>
                <a:spcPct val="114000"/>
              </a:lnSpc>
              <a:spcBef>
                <a:spcPts val="500"/>
              </a:spcBef>
              <a:buClr>
                <a:srgbClr val="26C9D4"/>
              </a:buClr>
              <a:buFont typeface="Arial" panose="020B0604020202020204" pitchFamily="34" charset="0"/>
              <a:buChar char="•"/>
              <a:defRPr sz="1050" b="0" i="0" kern="1200">
                <a:solidFill>
                  <a:schemeClr val="tx1"/>
                </a:solidFill>
                <a:latin typeface="Georgia" panose="02040502050405020303" pitchFamily="18" charset="0"/>
                <a:ea typeface="+mn-ea"/>
                <a:cs typeface="+mn-cs"/>
              </a:defRPr>
            </a:lvl4pPr>
            <a:lvl5pPr marL="1828800" indent="-228600" algn="l" defTabSz="914400" rtl="0" eaLnBrk="1" latinLnBrk="0" hangingPunct="1">
              <a:lnSpc>
                <a:spcPct val="114000"/>
              </a:lnSpc>
              <a:spcBef>
                <a:spcPts val="500"/>
              </a:spcBef>
              <a:buClr>
                <a:srgbClr val="26C9D4"/>
              </a:buClr>
              <a:buFont typeface="Arial" panose="020B0604020202020204" pitchFamily="34" charset="0"/>
              <a:buChar char="•"/>
              <a:defRPr sz="16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libri" panose="020F0502020204030204" pitchFamily="34" charset="0"/>
              </a:rPr>
              <a:t>17 of the 43 (40%) service FQHCs located within CCDPH’s jurisdiction are within the South District.</a:t>
            </a:r>
          </a:p>
        </p:txBody>
      </p:sp>
      <p:pic>
        <p:nvPicPr>
          <p:cNvPr id="4" name="Picture 3" descr="A picture containing map&#10;&#10;Description automatically generated">
            <a:extLst>
              <a:ext uri="{FF2B5EF4-FFF2-40B4-BE49-F238E27FC236}">
                <a16:creationId xmlns:a16="http://schemas.microsoft.com/office/drawing/2014/main" id="{AE3E4DCB-6FEE-1F6D-D984-3AE86DDD9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374768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CF2E8B-4223-2531-0791-6DFD1DF57A6C}"/>
              </a:ext>
            </a:extLst>
          </p:cNvPr>
          <p:cNvSpPr/>
          <p:nvPr/>
        </p:nvSpPr>
        <p:spPr>
          <a:xfrm>
            <a:off x="7359494" y="5833780"/>
            <a:ext cx="3801722" cy="769441"/>
          </a:xfrm>
          <a:prstGeom prst="rect">
            <a:avLst/>
          </a:prstGeom>
        </p:spPr>
        <p:txBody>
          <a:bodyPr wrap="square">
            <a:spAutoFit/>
          </a:bodyPr>
          <a:lstStyle/>
          <a:p>
            <a:r>
              <a:rPr lang="en-US" sz="1100" i="1" dirty="0">
                <a:latin typeface="Calibri-Italic"/>
              </a:rPr>
              <a:t>Data source: </a:t>
            </a:r>
            <a:r>
              <a:rPr lang="en-US" sz="1100" i="1" dirty="0">
                <a:effectLst/>
                <a:latin typeface="Calibri" panose="020F0502020204030204" pitchFamily="34" charset="0"/>
              </a:rPr>
              <a:t>FQHC data adapted, geocoded by CCDPH's Epi Unit from table downloaded from the US Health Resources and Services Administration (HRSA). Data current as of 6/13/2022.</a:t>
            </a:r>
          </a:p>
          <a:p>
            <a:r>
              <a:rPr lang="en-US" sz="1100" i="1" dirty="0">
                <a:effectLst/>
                <a:latin typeface="Calibri" panose="020F0502020204030204" pitchFamily="34" charset="0"/>
              </a:rPr>
              <a:t>https://data.hrsa.gov/data/reports/datagrid?gridName=FQHCs</a:t>
            </a:r>
            <a:endParaRPr lang="en-US" sz="1100" dirty="0"/>
          </a:p>
        </p:txBody>
      </p:sp>
      <p:sp>
        <p:nvSpPr>
          <p:cNvPr id="7" name="Title 1">
            <a:extLst>
              <a:ext uri="{FF2B5EF4-FFF2-40B4-BE49-F238E27FC236}">
                <a16:creationId xmlns:a16="http://schemas.microsoft.com/office/drawing/2014/main" id="{672E74D7-6028-97F4-E3ED-0F7D820122E8}"/>
              </a:ext>
            </a:extLst>
          </p:cNvPr>
          <p:cNvSpPr txBox="1">
            <a:spLocks/>
          </p:cNvSpPr>
          <p:nvPr/>
        </p:nvSpPr>
        <p:spPr>
          <a:xfrm>
            <a:off x="7359494" y="627896"/>
            <a:ext cx="3444982" cy="3416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3600" b="0" i="0" kern="1200">
                <a:solidFill>
                  <a:schemeClr val="tx1"/>
                </a:solidFill>
                <a:latin typeface="brandon_grotesquebold" panose="02000803000000000000" pitchFamily="2" charset="0"/>
                <a:ea typeface="+mj-ea"/>
                <a:cs typeface="+mj-cs"/>
              </a:defRPr>
            </a:lvl1pPr>
          </a:lstStyle>
          <a:p>
            <a:r>
              <a:rPr lang="en-US" sz="1800" b="1" dirty="0">
                <a:latin typeface="Calibri" panose="020F0502020204030204" pitchFamily="34" charset="0"/>
                <a:cs typeface="Calibri" panose="020F0502020204030204" pitchFamily="34" charset="0"/>
              </a:rPr>
              <a:t>Federally Qualified Health Centers</a:t>
            </a:r>
            <a:endParaRPr lang="en-US" sz="1800" b="1" dirty="0">
              <a:solidFill>
                <a:schemeClr val="bg1">
                  <a:lumMod val="50000"/>
                </a:schemeClr>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94E49F62-D17A-60F5-5B68-E9E61E306CF1}"/>
              </a:ext>
            </a:extLst>
          </p:cNvPr>
          <p:cNvSpPr txBox="1">
            <a:spLocks/>
          </p:cNvSpPr>
          <p:nvPr/>
        </p:nvSpPr>
        <p:spPr>
          <a:xfrm>
            <a:off x="7359494" y="1268718"/>
            <a:ext cx="3711054" cy="3676263"/>
          </a:xfrm>
          <a:prstGeom prst="rect">
            <a:avLst/>
          </a:prstGeom>
        </p:spPr>
        <p:txBody>
          <a:bodyPr vert="horz" lIns="91440" tIns="45720" rIns="91440" bIns="45720" rtlCol="0">
            <a:spAutoFit/>
          </a:bodyPr>
          <a:lstStyle>
            <a:lvl1pPr marL="0" indent="0" algn="l" defTabSz="914400" rtl="0" eaLnBrk="1" latinLnBrk="0" hangingPunct="1">
              <a:lnSpc>
                <a:spcPct val="114000"/>
              </a:lnSpc>
              <a:spcBef>
                <a:spcPts val="1000"/>
              </a:spcBef>
              <a:buClr>
                <a:srgbClr val="26C9D4"/>
              </a:buClr>
              <a:buFontTx/>
              <a:buNone/>
              <a:defRPr sz="1800" b="0" i="0" kern="1200">
                <a:solidFill>
                  <a:schemeClr val="tx1"/>
                </a:solidFill>
                <a:latin typeface="Georgia" panose="02040502050405020303" pitchFamily="18" charset="0"/>
                <a:ea typeface="+mn-ea"/>
                <a:cs typeface="+mn-cs"/>
              </a:defRPr>
            </a:lvl1pPr>
            <a:lvl2pPr marL="457200" indent="-228600" algn="l" defTabSz="914400" rtl="0" eaLnBrk="1" latinLnBrk="0" hangingPunct="1">
              <a:lnSpc>
                <a:spcPct val="114000"/>
              </a:lnSpc>
              <a:spcBef>
                <a:spcPts val="500"/>
              </a:spcBef>
              <a:buClr>
                <a:srgbClr val="21B6C1"/>
              </a:buClr>
              <a:buFont typeface="Arial" panose="020B0604020202020204" pitchFamily="34" charset="0"/>
              <a:buChar char="•"/>
              <a:defRPr sz="1600" b="0" i="0" kern="1200" baseline="0">
                <a:solidFill>
                  <a:schemeClr val="tx1"/>
                </a:solidFill>
                <a:latin typeface="Georgia" panose="02040502050405020303" pitchFamily="18" charset="0"/>
                <a:ea typeface="+mn-ea"/>
                <a:cs typeface="+mn-cs"/>
              </a:defRPr>
            </a:lvl2pPr>
            <a:lvl3pPr marL="914400" indent="-228600" algn="l" defTabSz="914400" rtl="0" eaLnBrk="1" latinLnBrk="0" hangingPunct="1">
              <a:lnSpc>
                <a:spcPct val="114000"/>
              </a:lnSpc>
              <a:spcBef>
                <a:spcPts val="500"/>
              </a:spcBef>
              <a:buClr>
                <a:srgbClr val="26C9D4"/>
              </a:buClr>
              <a:buFont typeface="Arial" panose="020B0604020202020204" pitchFamily="34" charset="0"/>
              <a:buChar char="•"/>
              <a:defRPr sz="1200" b="0" i="0" kern="1200">
                <a:solidFill>
                  <a:schemeClr val="tx1"/>
                </a:solidFill>
                <a:latin typeface="Georgia" panose="02040502050405020303" pitchFamily="18" charset="0"/>
                <a:ea typeface="+mn-ea"/>
                <a:cs typeface="+mn-cs"/>
              </a:defRPr>
            </a:lvl3pPr>
            <a:lvl4pPr marL="1371600" indent="-228600" algn="l" defTabSz="914400" rtl="0" eaLnBrk="1" latinLnBrk="0" hangingPunct="1">
              <a:lnSpc>
                <a:spcPct val="114000"/>
              </a:lnSpc>
              <a:spcBef>
                <a:spcPts val="500"/>
              </a:spcBef>
              <a:buClr>
                <a:srgbClr val="26C9D4"/>
              </a:buClr>
              <a:buFont typeface="Arial" panose="020B0604020202020204" pitchFamily="34" charset="0"/>
              <a:buChar char="•"/>
              <a:defRPr sz="1050" b="0" i="0" kern="1200">
                <a:solidFill>
                  <a:schemeClr val="tx1"/>
                </a:solidFill>
                <a:latin typeface="Georgia" panose="02040502050405020303" pitchFamily="18" charset="0"/>
                <a:ea typeface="+mn-ea"/>
                <a:cs typeface="+mn-cs"/>
              </a:defRPr>
            </a:lvl4pPr>
            <a:lvl5pPr marL="1828800" indent="-228600" algn="l" defTabSz="914400" rtl="0" eaLnBrk="1" latinLnBrk="0" hangingPunct="1">
              <a:lnSpc>
                <a:spcPct val="114000"/>
              </a:lnSpc>
              <a:spcBef>
                <a:spcPts val="500"/>
              </a:spcBef>
              <a:buClr>
                <a:srgbClr val="26C9D4"/>
              </a:buClr>
              <a:buFont typeface="Arial" panose="020B0604020202020204" pitchFamily="34" charset="0"/>
              <a:buChar char="•"/>
              <a:defRPr sz="16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effectLst/>
                <a:latin typeface="Calibri" panose="020F0502020204030204" pitchFamily="34" charset="0"/>
              </a:rPr>
              <a:t>Federally Qualified Health Centers are community-based health care providers that receive funds from the HRSA Health Center Program to provide primary care services in underserved areas.</a:t>
            </a:r>
          </a:p>
          <a:p>
            <a:r>
              <a:rPr lang="en-US" i="1" dirty="0">
                <a:latin typeface="Calibri" panose="020F0502020204030204" pitchFamily="34" charset="0"/>
              </a:rPr>
              <a:t>There are 242 unique FQHC service sites in Cook County, 187 (77%) of which are in the city of Chicago and 43 (18%) located within CCDPH’s jurisdiction.</a:t>
            </a:r>
          </a:p>
        </p:txBody>
      </p:sp>
      <p:pic>
        <p:nvPicPr>
          <p:cNvPr id="3" name="Picture 2" descr="Map&#10;&#10;Description automatically generated">
            <a:extLst>
              <a:ext uri="{FF2B5EF4-FFF2-40B4-BE49-F238E27FC236}">
                <a16:creationId xmlns:a16="http://schemas.microsoft.com/office/drawing/2014/main" id="{BB6CB97B-EEA5-954F-2000-74D56ED3C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236121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CF2E8B-4223-2531-0791-6DFD1DF57A6C}"/>
              </a:ext>
            </a:extLst>
          </p:cNvPr>
          <p:cNvSpPr/>
          <p:nvPr/>
        </p:nvSpPr>
        <p:spPr>
          <a:xfrm>
            <a:off x="7359494" y="5833780"/>
            <a:ext cx="3801722" cy="430887"/>
          </a:xfrm>
          <a:prstGeom prst="rect">
            <a:avLst/>
          </a:prstGeom>
        </p:spPr>
        <p:txBody>
          <a:bodyPr wrap="square">
            <a:spAutoFit/>
          </a:bodyPr>
          <a:lstStyle/>
          <a:p>
            <a:r>
              <a:rPr lang="en-US" sz="1100" i="1" dirty="0">
                <a:latin typeface="Calibri-Italic"/>
              </a:rPr>
              <a:t>Data source: </a:t>
            </a:r>
            <a:r>
              <a:rPr lang="en-US" sz="1100" b="0" i="1" dirty="0">
                <a:solidFill>
                  <a:srgbClr val="000000"/>
                </a:solidFill>
                <a:effectLst/>
                <a:latin typeface="Calibri" panose="020F0502020204030204" pitchFamily="34" charset="0"/>
              </a:rPr>
              <a:t>CDC PLACES (2021); US Census Bureau TIGER/Line shapefiles (2019); CCDPH</a:t>
            </a:r>
            <a:endParaRPr lang="en-US" sz="1100" dirty="0"/>
          </a:p>
        </p:txBody>
      </p:sp>
      <p:sp>
        <p:nvSpPr>
          <p:cNvPr id="7" name="Title 1">
            <a:extLst>
              <a:ext uri="{FF2B5EF4-FFF2-40B4-BE49-F238E27FC236}">
                <a16:creationId xmlns:a16="http://schemas.microsoft.com/office/drawing/2014/main" id="{672E74D7-6028-97F4-E3ED-0F7D820122E8}"/>
              </a:ext>
            </a:extLst>
          </p:cNvPr>
          <p:cNvSpPr txBox="1">
            <a:spLocks/>
          </p:cNvSpPr>
          <p:nvPr/>
        </p:nvSpPr>
        <p:spPr>
          <a:xfrm>
            <a:off x="7359494" y="471350"/>
            <a:ext cx="3134448" cy="5909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3600" b="0" i="0" kern="1200">
                <a:solidFill>
                  <a:schemeClr val="tx1"/>
                </a:solidFill>
                <a:latin typeface="brandon_grotesquebold" panose="02000803000000000000" pitchFamily="2" charset="0"/>
                <a:ea typeface="+mj-ea"/>
                <a:cs typeface="+mj-cs"/>
              </a:defRPr>
            </a:lvl1pPr>
          </a:lstStyle>
          <a:p>
            <a:r>
              <a:rPr lang="en-US" sz="1800" b="1" dirty="0">
                <a:latin typeface="Calibri" panose="020F0502020204030204" pitchFamily="34" charset="0"/>
                <a:cs typeface="Calibri" panose="020F0502020204030204" pitchFamily="34" charset="0"/>
              </a:rPr>
              <a:t>Coronary Heart Disease</a:t>
            </a:r>
          </a:p>
          <a:p>
            <a:r>
              <a:rPr lang="en-US" sz="1800" b="1" dirty="0">
                <a:latin typeface="Calibri" panose="020F0502020204030204" pitchFamily="34" charset="0"/>
                <a:cs typeface="Calibri" panose="020F0502020204030204" pitchFamily="34" charset="0"/>
              </a:rPr>
              <a:t>Among Adults Aged ≥ 18 Years </a:t>
            </a:r>
            <a:endParaRPr lang="en-US" sz="1800" b="1" dirty="0">
              <a:solidFill>
                <a:schemeClr val="bg1">
                  <a:lumMod val="50000"/>
                </a:schemeClr>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94E49F62-D17A-60F5-5B68-E9E61E306CF1}"/>
              </a:ext>
            </a:extLst>
          </p:cNvPr>
          <p:cNvSpPr txBox="1">
            <a:spLocks/>
          </p:cNvSpPr>
          <p:nvPr/>
        </p:nvSpPr>
        <p:spPr>
          <a:xfrm>
            <a:off x="7359494" y="1268718"/>
            <a:ext cx="3711054" cy="3676263"/>
          </a:xfrm>
          <a:prstGeom prst="rect">
            <a:avLst/>
          </a:prstGeom>
        </p:spPr>
        <p:txBody>
          <a:bodyPr vert="horz" lIns="91440" tIns="45720" rIns="91440" bIns="45720" rtlCol="0">
            <a:spAutoFit/>
          </a:bodyPr>
          <a:lstStyle>
            <a:lvl1pPr marL="0" indent="0" algn="l" defTabSz="914400" rtl="0" eaLnBrk="1" latinLnBrk="0" hangingPunct="1">
              <a:lnSpc>
                <a:spcPct val="114000"/>
              </a:lnSpc>
              <a:spcBef>
                <a:spcPts val="1000"/>
              </a:spcBef>
              <a:buClr>
                <a:srgbClr val="26C9D4"/>
              </a:buClr>
              <a:buFontTx/>
              <a:buNone/>
              <a:defRPr sz="1800" b="0" i="0" kern="1200">
                <a:solidFill>
                  <a:schemeClr val="tx1"/>
                </a:solidFill>
                <a:latin typeface="Georgia" panose="02040502050405020303" pitchFamily="18" charset="0"/>
                <a:ea typeface="+mn-ea"/>
                <a:cs typeface="+mn-cs"/>
              </a:defRPr>
            </a:lvl1pPr>
            <a:lvl2pPr marL="457200" indent="-228600" algn="l" defTabSz="914400" rtl="0" eaLnBrk="1" latinLnBrk="0" hangingPunct="1">
              <a:lnSpc>
                <a:spcPct val="114000"/>
              </a:lnSpc>
              <a:spcBef>
                <a:spcPts val="500"/>
              </a:spcBef>
              <a:buClr>
                <a:srgbClr val="21B6C1"/>
              </a:buClr>
              <a:buFont typeface="Arial" panose="020B0604020202020204" pitchFamily="34" charset="0"/>
              <a:buChar char="•"/>
              <a:defRPr sz="1600" b="0" i="0" kern="1200" baseline="0">
                <a:solidFill>
                  <a:schemeClr val="tx1"/>
                </a:solidFill>
                <a:latin typeface="Georgia" panose="02040502050405020303" pitchFamily="18" charset="0"/>
                <a:ea typeface="+mn-ea"/>
                <a:cs typeface="+mn-cs"/>
              </a:defRPr>
            </a:lvl2pPr>
            <a:lvl3pPr marL="914400" indent="-228600" algn="l" defTabSz="914400" rtl="0" eaLnBrk="1" latinLnBrk="0" hangingPunct="1">
              <a:lnSpc>
                <a:spcPct val="114000"/>
              </a:lnSpc>
              <a:spcBef>
                <a:spcPts val="500"/>
              </a:spcBef>
              <a:buClr>
                <a:srgbClr val="26C9D4"/>
              </a:buClr>
              <a:buFont typeface="Arial" panose="020B0604020202020204" pitchFamily="34" charset="0"/>
              <a:buChar char="•"/>
              <a:defRPr sz="1200" b="0" i="0" kern="1200">
                <a:solidFill>
                  <a:schemeClr val="tx1"/>
                </a:solidFill>
                <a:latin typeface="Georgia" panose="02040502050405020303" pitchFamily="18" charset="0"/>
                <a:ea typeface="+mn-ea"/>
                <a:cs typeface="+mn-cs"/>
              </a:defRPr>
            </a:lvl3pPr>
            <a:lvl4pPr marL="1371600" indent="-228600" algn="l" defTabSz="914400" rtl="0" eaLnBrk="1" latinLnBrk="0" hangingPunct="1">
              <a:lnSpc>
                <a:spcPct val="114000"/>
              </a:lnSpc>
              <a:spcBef>
                <a:spcPts val="500"/>
              </a:spcBef>
              <a:buClr>
                <a:srgbClr val="26C9D4"/>
              </a:buClr>
              <a:buFont typeface="Arial" panose="020B0604020202020204" pitchFamily="34" charset="0"/>
              <a:buChar char="•"/>
              <a:defRPr sz="1050" b="0" i="0" kern="1200">
                <a:solidFill>
                  <a:schemeClr val="tx1"/>
                </a:solidFill>
                <a:latin typeface="Georgia" panose="02040502050405020303" pitchFamily="18" charset="0"/>
                <a:ea typeface="+mn-ea"/>
                <a:cs typeface="+mn-cs"/>
              </a:defRPr>
            </a:lvl4pPr>
            <a:lvl5pPr marL="1828800" indent="-228600" algn="l" defTabSz="914400" rtl="0" eaLnBrk="1" latinLnBrk="0" hangingPunct="1">
              <a:lnSpc>
                <a:spcPct val="114000"/>
              </a:lnSpc>
              <a:spcBef>
                <a:spcPts val="500"/>
              </a:spcBef>
              <a:buClr>
                <a:srgbClr val="26C9D4"/>
              </a:buClr>
              <a:buFont typeface="Arial" panose="020B0604020202020204" pitchFamily="34" charset="0"/>
              <a:buChar char="•"/>
              <a:defRPr sz="16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effectLst/>
                <a:latin typeface="Calibri" panose="020F0502020204030204" pitchFamily="34" charset="0"/>
              </a:rPr>
              <a:t>This map shows the prevalence of  respondents aged ≥18 years who report ever having been told by a doctor, nurse, or other health professional that they had angina or coronary heart disease.</a:t>
            </a:r>
          </a:p>
          <a:p>
            <a:r>
              <a:rPr lang="en-US" i="1" dirty="0">
                <a:effectLst/>
                <a:latin typeface="Calibri" panose="020F0502020204030204" pitchFamily="34" charset="0"/>
              </a:rPr>
              <a:t>Prevalence data from Behavioral Risk Factor Surveillance System (BRFSS) (numerator) and population estimates from the U.S. Census Bureau (denominator).</a:t>
            </a:r>
          </a:p>
        </p:txBody>
      </p:sp>
      <p:pic>
        <p:nvPicPr>
          <p:cNvPr id="4" name="Picture 3" descr="Map&#10;&#10;Description automatically generated">
            <a:extLst>
              <a:ext uri="{FF2B5EF4-FFF2-40B4-BE49-F238E27FC236}">
                <a16:creationId xmlns:a16="http://schemas.microsoft.com/office/drawing/2014/main" id="{20922C2E-DB1E-08F8-8113-00DD494B2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313938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CF2E8B-4223-2531-0791-6DFD1DF57A6C}"/>
              </a:ext>
            </a:extLst>
          </p:cNvPr>
          <p:cNvSpPr/>
          <p:nvPr/>
        </p:nvSpPr>
        <p:spPr>
          <a:xfrm>
            <a:off x="7359494" y="5833780"/>
            <a:ext cx="3801722" cy="430887"/>
          </a:xfrm>
          <a:prstGeom prst="rect">
            <a:avLst/>
          </a:prstGeom>
        </p:spPr>
        <p:txBody>
          <a:bodyPr wrap="square">
            <a:spAutoFit/>
          </a:bodyPr>
          <a:lstStyle/>
          <a:p>
            <a:r>
              <a:rPr lang="en-US" sz="1100" i="1" dirty="0">
                <a:latin typeface="Calibri-Italic"/>
              </a:rPr>
              <a:t>Data source: </a:t>
            </a:r>
            <a:r>
              <a:rPr lang="en-US" sz="1100" b="0" i="1" dirty="0">
                <a:solidFill>
                  <a:srgbClr val="000000"/>
                </a:solidFill>
                <a:effectLst/>
                <a:latin typeface="Calibri" panose="020F0502020204030204" pitchFamily="34" charset="0"/>
              </a:rPr>
              <a:t>CDC PLACES (2021); US Census Bureau TIGER/Line shapefiles (2019); CCDPH</a:t>
            </a:r>
            <a:endParaRPr lang="en-US" sz="1100" dirty="0"/>
          </a:p>
        </p:txBody>
      </p:sp>
      <p:sp>
        <p:nvSpPr>
          <p:cNvPr id="7" name="Title 1">
            <a:extLst>
              <a:ext uri="{FF2B5EF4-FFF2-40B4-BE49-F238E27FC236}">
                <a16:creationId xmlns:a16="http://schemas.microsoft.com/office/drawing/2014/main" id="{672E74D7-6028-97F4-E3ED-0F7D820122E8}"/>
              </a:ext>
            </a:extLst>
          </p:cNvPr>
          <p:cNvSpPr txBox="1">
            <a:spLocks/>
          </p:cNvSpPr>
          <p:nvPr/>
        </p:nvSpPr>
        <p:spPr>
          <a:xfrm>
            <a:off x="7359494" y="503247"/>
            <a:ext cx="4687822" cy="5909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3600" b="0" i="0" kern="1200">
                <a:solidFill>
                  <a:schemeClr val="tx1"/>
                </a:solidFill>
                <a:latin typeface="brandon_grotesquebold" panose="02000803000000000000" pitchFamily="2" charset="0"/>
                <a:ea typeface="+mj-ea"/>
                <a:cs typeface="+mj-cs"/>
              </a:defRPr>
            </a:lvl1pPr>
          </a:lstStyle>
          <a:p>
            <a:r>
              <a:rPr lang="en-US" sz="1800" b="1" dirty="0">
                <a:latin typeface="Calibri" panose="020F0502020204030204" pitchFamily="34" charset="0"/>
                <a:cs typeface="Calibri" panose="020F0502020204030204" pitchFamily="34" charset="0"/>
              </a:rPr>
              <a:t>Chronic Obstructive Pulmonary Disease (COPD)</a:t>
            </a:r>
          </a:p>
          <a:p>
            <a:r>
              <a:rPr lang="en-US" sz="1800" b="1" dirty="0">
                <a:latin typeface="Calibri" panose="020F0502020204030204" pitchFamily="34" charset="0"/>
                <a:cs typeface="Calibri" panose="020F0502020204030204" pitchFamily="34" charset="0"/>
              </a:rPr>
              <a:t>Among Adults Aged ≥ 18 Years </a:t>
            </a:r>
            <a:endParaRPr lang="en-US" sz="1800" b="1" dirty="0">
              <a:solidFill>
                <a:schemeClr val="bg1">
                  <a:lumMod val="50000"/>
                </a:schemeClr>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94E49F62-D17A-60F5-5B68-E9E61E306CF1}"/>
              </a:ext>
            </a:extLst>
          </p:cNvPr>
          <p:cNvSpPr txBox="1">
            <a:spLocks/>
          </p:cNvSpPr>
          <p:nvPr/>
        </p:nvSpPr>
        <p:spPr>
          <a:xfrm>
            <a:off x="7359494" y="1268718"/>
            <a:ext cx="3711054" cy="4307846"/>
          </a:xfrm>
          <a:prstGeom prst="rect">
            <a:avLst/>
          </a:prstGeom>
        </p:spPr>
        <p:txBody>
          <a:bodyPr vert="horz" lIns="91440" tIns="45720" rIns="91440" bIns="45720" rtlCol="0">
            <a:spAutoFit/>
          </a:bodyPr>
          <a:lstStyle>
            <a:lvl1pPr marL="0" indent="0" algn="l" defTabSz="914400" rtl="0" eaLnBrk="1" latinLnBrk="0" hangingPunct="1">
              <a:lnSpc>
                <a:spcPct val="114000"/>
              </a:lnSpc>
              <a:spcBef>
                <a:spcPts val="1000"/>
              </a:spcBef>
              <a:buClr>
                <a:srgbClr val="26C9D4"/>
              </a:buClr>
              <a:buFontTx/>
              <a:buNone/>
              <a:defRPr sz="1800" b="0" i="0" kern="1200">
                <a:solidFill>
                  <a:schemeClr val="tx1"/>
                </a:solidFill>
                <a:latin typeface="Georgia" panose="02040502050405020303" pitchFamily="18" charset="0"/>
                <a:ea typeface="+mn-ea"/>
                <a:cs typeface="+mn-cs"/>
              </a:defRPr>
            </a:lvl1pPr>
            <a:lvl2pPr marL="457200" indent="-228600" algn="l" defTabSz="914400" rtl="0" eaLnBrk="1" latinLnBrk="0" hangingPunct="1">
              <a:lnSpc>
                <a:spcPct val="114000"/>
              </a:lnSpc>
              <a:spcBef>
                <a:spcPts val="500"/>
              </a:spcBef>
              <a:buClr>
                <a:srgbClr val="21B6C1"/>
              </a:buClr>
              <a:buFont typeface="Arial" panose="020B0604020202020204" pitchFamily="34" charset="0"/>
              <a:buChar char="•"/>
              <a:defRPr sz="1600" b="0" i="0" kern="1200" baseline="0">
                <a:solidFill>
                  <a:schemeClr val="tx1"/>
                </a:solidFill>
                <a:latin typeface="Georgia" panose="02040502050405020303" pitchFamily="18" charset="0"/>
                <a:ea typeface="+mn-ea"/>
                <a:cs typeface="+mn-cs"/>
              </a:defRPr>
            </a:lvl2pPr>
            <a:lvl3pPr marL="914400" indent="-228600" algn="l" defTabSz="914400" rtl="0" eaLnBrk="1" latinLnBrk="0" hangingPunct="1">
              <a:lnSpc>
                <a:spcPct val="114000"/>
              </a:lnSpc>
              <a:spcBef>
                <a:spcPts val="500"/>
              </a:spcBef>
              <a:buClr>
                <a:srgbClr val="26C9D4"/>
              </a:buClr>
              <a:buFont typeface="Arial" panose="020B0604020202020204" pitchFamily="34" charset="0"/>
              <a:buChar char="•"/>
              <a:defRPr sz="1200" b="0" i="0" kern="1200">
                <a:solidFill>
                  <a:schemeClr val="tx1"/>
                </a:solidFill>
                <a:latin typeface="Georgia" panose="02040502050405020303" pitchFamily="18" charset="0"/>
                <a:ea typeface="+mn-ea"/>
                <a:cs typeface="+mn-cs"/>
              </a:defRPr>
            </a:lvl3pPr>
            <a:lvl4pPr marL="1371600" indent="-228600" algn="l" defTabSz="914400" rtl="0" eaLnBrk="1" latinLnBrk="0" hangingPunct="1">
              <a:lnSpc>
                <a:spcPct val="114000"/>
              </a:lnSpc>
              <a:spcBef>
                <a:spcPts val="500"/>
              </a:spcBef>
              <a:buClr>
                <a:srgbClr val="26C9D4"/>
              </a:buClr>
              <a:buFont typeface="Arial" panose="020B0604020202020204" pitchFamily="34" charset="0"/>
              <a:buChar char="•"/>
              <a:defRPr sz="1050" b="0" i="0" kern="1200">
                <a:solidFill>
                  <a:schemeClr val="tx1"/>
                </a:solidFill>
                <a:latin typeface="Georgia" panose="02040502050405020303" pitchFamily="18" charset="0"/>
                <a:ea typeface="+mn-ea"/>
                <a:cs typeface="+mn-cs"/>
              </a:defRPr>
            </a:lvl4pPr>
            <a:lvl5pPr marL="1828800" indent="-228600" algn="l" defTabSz="914400" rtl="0" eaLnBrk="1" latinLnBrk="0" hangingPunct="1">
              <a:lnSpc>
                <a:spcPct val="114000"/>
              </a:lnSpc>
              <a:spcBef>
                <a:spcPts val="500"/>
              </a:spcBef>
              <a:buClr>
                <a:srgbClr val="26C9D4"/>
              </a:buClr>
              <a:buFont typeface="Arial" panose="020B0604020202020204" pitchFamily="34" charset="0"/>
              <a:buChar char="•"/>
              <a:defRPr sz="16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effectLst/>
                <a:latin typeface="Calibri" panose="020F0502020204030204" pitchFamily="34" charset="0"/>
              </a:rPr>
              <a:t>This map shows the prevalence of  respondents aged ≥18 years who report ever having been told by a doctor, nurse, or other health professional that they had chronic obstructive pulmonary disease (COPD), emphysema, or chronic bronchitis.</a:t>
            </a:r>
          </a:p>
          <a:p>
            <a:r>
              <a:rPr lang="en-US" i="1" dirty="0">
                <a:effectLst/>
                <a:latin typeface="Calibri" panose="020F0502020204030204" pitchFamily="34" charset="0"/>
              </a:rPr>
              <a:t>Prevalence data from Behavioral Risk Factor Surveillance System (BRFSS) (numerator) and population estimates from the U.S. Census Bureau (denominator).</a:t>
            </a:r>
          </a:p>
        </p:txBody>
      </p:sp>
      <p:pic>
        <p:nvPicPr>
          <p:cNvPr id="3" name="Picture 2" descr="Map&#10;&#10;Description automatically generated">
            <a:extLst>
              <a:ext uri="{FF2B5EF4-FFF2-40B4-BE49-F238E27FC236}">
                <a16:creationId xmlns:a16="http://schemas.microsoft.com/office/drawing/2014/main" id="{99E5DC99-F850-B45D-E0CE-18443BC1D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3235308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649</Words>
  <Application>Microsoft Office PowerPoint</Application>
  <PresentationFormat>Widescreen</PresentationFormat>
  <Paragraphs>25</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W01</vt:lpstr>
      <vt:lpstr>Calibri</vt:lpstr>
      <vt:lpstr>Calibri Light</vt:lpstr>
      <vt:lpstr>Calibri-Italic</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Smith, Christopher</cp:lastModifiedBy>
  <cp:revision>6</cp:revision>
  <dcterms:created xsi:type="dcterms:W3CDTF">2022-06-14T15:24:34Z</dcterms:created>
  <dcterms:modified xsi:type="dcterms:W3CDTF">2022-06-23T16:04:50Z</dcterms:modified>
</cp:coreProperties>
</file>