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35"/>
  </p:notesMasterIdLst>
  <p:sldIdLst>
    <p:sldId id="288" r:id="rId2"/>
    <p:sldId id="686" r:id="rId3"/>
    <p:sldId id="687" r:id="rId4"/>
    <p:sldId id="671" r:id="rId5"/>
    <p:sldId id="689" r:id="rId6"/>
    <p:sldId id="676" r:id="rId7"/>
    <p:sldId id="705" r:id="rId8"/>
    <p:sldId id="690" r:id="rId9"/>
    <p:sldId id="693" r:id="rId10"/>
    <p:sldId id="704" r:id="rId11"/>
    <p:sldId id="703" r:id="rId12"/>
    <p:sldId id="674" r:id="rId13"/>
    <p:sldId id="673" r:id="rId14"/>
    <p:sldId id="675" r:id="rId15"/>
    <p:sldId id="678" r:id="rId16"/>
    <p:sldId id="679" r:id="rId17"/>
    <p:sldId id="680" r:id="rId18"/>
    <p:sldId id="681" r:id="rId19"/>
    <p:sldId id="682" r:id="rId20"/>
    <p:sldId id="683" r:id="rId21"/>
    <p:sldId id="684" r:id="rId22"/>
    <p:sldId id="685" r:id="rId23"/>
    <p:sldId id="691" r:id="rId24"/>
    <p:sldId id="692" r:id="rId25"/>
    <p:sldId id="694" r:id="rId26"/>
    <p:sldId id="695" r:id="rId27"/>
    <p:sldId id="696" r:id="rId28"/>
    <p:sldId id="697" r:id="rId29"/>
    <p:sldId id="698" r:id="rId30"/>
    <p:sldId id="700" r:id="rId31"/>
    <p:sldId id="701" r:id="rId32"/>
    <p:sldId id="702" r:id="rId33"/>
    <p:sldId id="69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A90BA0-1706-F44C-E83F-3A6F9455C5BD}" v="41" dt="2022-04-05T18:04:30.5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436" autoAdjust="0"/>
  </p:normalViewPr>
  <p:slideViewPr>
    <p:cSldViewPr snapToGrid="0">
      <p:cViewPr varScale="1">
        <p:scale>
          <a:sx n="90" d="100"/>
          <a:sy n="90" d="100"/>
        </p:scale>
        <p:origin x="133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085546-7C7C-4B3E-ABEB-2669F1A65FB2}"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9DCEA5FC-4640-45AF-B712-7A4FD94AEF0D}">
      <dgm:prSet phldrT="[Text]" custT="1"/>
      <dgm:spPr>
        <a:ln>
          <a:noFill/>
        </a:ln>
      </dgm:spPr>
      <dgm:t>
        <a:bodyPr/>
        <a:lstStyle/>
        <a:p>
          <a:r>
            <a:rPr lang="en-US" sz="1600" b="1" dirty="0"/>
            <a:t>Milestone 1</a:t>
          </a:r>
          <a:endParaRPr lang="en-US" sz="1100" dirty="0"/>
        </a:p>
      </dgm:t>
    </dgm:pt>
    <dgm:pt modelId="{929A5FD9-0612-4B79-9B59-C3C36D34A069}" type="parTrans" cxnId="{DBD99269-D7F7-4B47-B17B-A5AE402751D9}">
      <dgm:prSet/>
      <dgm:spPr/>
      <dgm:t>
        <a:bodyPr/>
        <a:lstStyle/>
        <a:p>
          <a:endParaRPr lang="en-US"/>
        </a:p>
      </dgm:t>
    </dgm:pt>
    <dgm:pt modelId="{0A99745B-BB5C-49B3-A782-8DB57641F6C9}" type="sibTrans" cxnId="{DBD99269-D7F7-4B47-B17B-A5AE402751D9}">
      <dgm:prSet/>
      <dgm:spPr/>
      <dgm:t>
        <a:bodyPr/>
        <a:lstStyle/>
        <a:p>
          <a:endParaRPr lang="en-US"/>
        </a:p>
      </dgm:t>
    </dgm:pt>
    <dgm:pt modelId="{096A9AF0-0DAE-4EB3-B448-4501DA034F4A}">
      <dgm:prSet phldrT="[Text]" custT="1"/>
      <dgm:spPr/>
      <dgm:t>
        <a:bodyPr/>
        <a:lstStyle/>
        <a:p>
          <a:r>
            <a:rPr lang="en-US" sz="1600" b="1" i="0" dirty="0">
              <a:effectLst/>
              <a:latin typeface="Calibri" panose="020F0502020204030204" pitchFamily="34" charset="0"/>
            </a:rPr>
            <a:t>Milestone 2</a:t>
          </a:r>
          <a:r>
            <a:rPr lang="en-US" sz="1600" b="0" i="0" dirty="0">
              <a:effectLst/>
              <a:latin typeface="Calibri" panose="020F0502020204030204" pitchFamily="34" charset="0"/>
            </a:rPr>
            <a:t> </a:t>
          </a:r>
          <a:endParaRPr lang="en-US" sz="1100" dirty="0"/>
        </a:p>
      </dgm:t>
    </dgm:pt>
    <dgm:pt modelId="{8CE6ABD6-768E-42C8-9029-C3B5F278B21C}" type="parTrans" cxnId="{CA0753BD-DB60-4D68-8486-5B376B839B26}">
      <dgm:prSet/>
      <dgm:spPr/>
      <dgm:t>
        <a:bodyPr/>
        <a:lstStyle/>
        <a:p>
          <a:endParaRPr lang="en-US"/>
        </a:p>
      </dgm:t>
    </dgm:pt>
    <dgm:pt modelId="{6B0D7DA9-E6ED-4137-9716-F48BF62327A8}" type="sibTrans" cxnId="{CA0753BD-DB60-4D68-8486-5B376B839B26}">
      <dgm:prSet/>
      <dgm:spPr/>
      <dgm:t>
        <a:bodyPr/>
        <a:lstStyle/>
        <a:p>
          <a:endParaRPr lang="en-US"/>
        </a:p>
      </dgm:t>
    </dgm:pt>
    <dgm:pt modelId="{CA6B1BA0-B2FC-48AD-8EDA-F4AAA4AF2782}">
      <dgm:prSet custT="1"/>
      <dgm:spPr>
        <a:ln>
          <a:noFill/>
        </a:ln>
      </dgm:spPr>
      <dgm:t>
        <a:bodyPr/>
        <a:lstStyle/>
        <a:p>
          <a:r>
            <a:rPr lang="en-US" sz="1600" b="1" dirty="0"/>
            <a:t>Milestone 3</a:t>
          </a:r>
          <a:endParaRPr lang="en-US" sz="1100" dirty="0"/>
        </a:p>
      </dgm:t>
    </dgm:pt>
    <dgm:pt modelId="{D7D3AA07-BCB9-4212-A556-E90870FB1413}" type="parTrans" cxnId="{CD6B6EE8-3813-4EF1-BFEC-C005A3326D63}">
      <dgm:prSet/>
      <dgm:spPr/>
      <dgm:t>
        <a:bodyPr/>
        <a:lstStyle/>
        <a:p>
          <a:endParaRPr lang="en-US"/>
        </a:p>
      </dgm:t>
    </dgm:pt>
    <dgm:pt modelId="{39FB540D-D808-4040-9A37-0AC474C0212F}" type="sibTrans" cxnId="{CD6B6EE8-3813-4EF1-BFEC-C005A3326D63}">
      <dgm:prSet/>
      <dgm:spPr/>
      <dgm:t>
        <a:bodyPr/>
        <a:lstStyle/>
        <a:p>
          <a:endParaRPr lang="en-US"/>
        </a:p>
      </dgm:t>
    </dgm:pt>
    <dgm:pt modelId="{212ADAAB-D5CB-4BBC-8DAF-7340FD334994}">
      <dgm:prSet custT="1"/>
      <dgm:spPr>
        <a:ln>
          <a:noFill/>
        </a:ln>
      </dgm:spPr>
      <dgm:t>
        <a:bodyPr/>
        <a:lstStyle/>
        <a:p>
          <a:r>
            <a:rPr lang="en-US" sz="1600" b="1" dirty="0"/>
            <a:t>Milestone 4</a:t>
          </a:r>
          <a:endParaRPr lang="en-US" sz="1100" dirty="0"/>
        </a:p>
      </dgm:t>
    </dgm:pt>
    <dgm:pt modelId="{45F6D312-A686-491E-95E3-EFB9640CC472}" type="parTrans" cxnId="{C8C7266C-2A0C-476A-85B3-F12BE2521F4C}">
      <dgm:prSet/>
      <dgm:spPr/>
      <dgm:t>
        <a:bodyPr/>
        <a:lstStyle/>
        <a:p>
          <a:endParaRPr lang="en-US"/>
        </a:p>
      </dgm:t>
    </dgm:pt>
    <dgm:pt modelId="{AB2787E4-2A8B-428D-A4AE-2B14DCFFC4E7}" type="sibTrans" cxnId="{C8C7266C-2A0C-476A-85B3-F12BE2521F4C}">
      <dgm:prSet/>
      <dgm:spPr/>
      <dgm:t>
        <a:bodyPr/>
        <a:lstStyle/>
        <a:p>
          <a:endParaRPr lang="en-US"/>
        </a:p>
      </dgm:t>
    </dgm:pt>
    <dgm:pt modelId="{2AEE5C11-34AE-4EB7-8907-9BED418EA471}">
      <dgm:prSet/>
      <dgm:spPr/>
      <dgm:t>
        <a:bodyPr/>
        <a:lstStyle/>
        <a:p>
          <a:r>
            <a:rPr lang="en-US"/>
            <a:t>F</a:t>
          </a:r>
          <a:r>
            <a:rPr lang="en-US" b="1" i="0">
              <a:effectLst/>
              <a:latin typeface="Calibri" panose="020F0502020204030204" pitchFamily="34" charset="0"/>
            </a:rPr>
            <a:t>inal </a:t>
          </a:r>
          <a:r>
            <a:rPr lang="en-US" b="1" i="0" dirty="0">
              <a:effectLst/>
              <a:latin typeface="Calibri" panose="020F0502020204030204" pitchFamily="34" charset="0"/>
            </a:rPr>
            <a:t>data and weighting, post-survey consultation, project closeout</a:t>
          </a:r>
          <a:endParaRPr lang="en-US" dirty="0"/>
        </a:p>
      </dgm:t>
    </dgm:pt>
    <dgm:pt modelId="{2E14AD1F-C7EA-45AE-ADC0-0EE92A6516CB}" type="parTrans" cxnId="{DD687B5C-28C8-4088-99B8-D375C5FDAE4A}">
      <dgm:prSet/>
      <dgm:spPr/>
      <dgm:t>
        <a:bodyPr/>
        <a:lstStyle/>
        <a:p>
          <a:endParaRPr lang="en-US"/>
        </a:p>
      </dgm:t>
    </dgm:pt>
    <dgm:pt modelId="{F36FDDA0-6B91-47CB-8114-B6F076E55FC8}" type="sibTrans" cxnId="{DD687B5C-28C8-4088-99B8-D375C5FDAE4A}">
      <dgm:prSet/>
      <dgm:spPr/>
      <dgm:t>
        <a:bodyPr/>
        <a:lstStyle/>
        <a:p>
          <a:endParaRPr lang="en-US"/>
        </a:p>
      </dgm:t>
    </dgm:pt>
    <dgm:pt modelId="{831701CF-77C7-46C0-A913-8CC39517BAB8}">
      <dgm:prSet phldrT="[Text]"/>
      <dgm:spPr/>
      <dgm:t>
        <a:bodyPr/>
        <a:lstStyle/>
        <a:p>
          <a:pPr>
            <a:buFont typeface="Arial" panose="020B0604020202020204" pitchFamily="34" charset="0"/>
            <a:buNone/>
          </a:pPr>
          <a:r>
            <a:rPr lang="en-US" b="1" i="0" dirty="0">
              <a:effectLst/>
              <a:latin typeface="Calibri" panose="020F0502020204030204" pitchFamily="34" charset="0"/>
            </a:rPr>
            <a:t>Questionnaire development, programming survey, pilot testing, communication planning</a:t>
          </a:r>
          <a:endParaRPr lang="en-US" dirty="0"/>
        </a:p>
      </dgm:t>
    </dgm:pt>
    <dgm:pt modelId="{75156CDF-E17B-4DAD-AE37-EA44D7F37090}" type="sibTrans" cxnId="{39A11E5C-7A57-4117-A6DF-36000C29509C}">
      <dgm:prSet/>
      <dgm:spPr/>
      <dgm:t>
        <a:bodyPr/>
        <a:lstStyle/>
        <a:p>
          <a:endParaRPr lang="en-US"/>
        </a:p>
      </dgm:t>
    </dgm:pt>
    <dgm:pt modelId="{13FBC60D-3EA6-4496-BA97-C1AE8C7F8961}" type="parTrans" cxnId="{39A11E5C-7A57-4117-A6DF-36000C29509C}">
      <dgm:prSet/>
      <dgm:spPr/>
      <dgm:t>
        <a:bodyPr/>
        <a:lstStyle/>
        <a:p>
          <a:endParaRPr lang="en-US"/>
        </a:p>
      </dgm:t>
    </dgm:pt>
    <dgm:pt modelId="{92921081-529B-4D1C-83A4-C416BB4C5224}">
      <dgm:prSet/>
      <dgm:spPr/>
      <dgm:t>
        <a:bodyPr/>
        <a:lstStyle/>
        <a:p>
          <a:pPr>
            <a:buFont typeface="Arial" panose="020B0604020202020204" pitchFamily="34" charset="0"/>
            <a:buNone/>
          </a:pPr>
          <a:r>
            <a:rPr lang="en-US" dirty="0"/>
            <a:t>P</a:t>
          </a:r>
          <a:r>
            <a:rPr lang="en-US" b="1" i="0" dirty="0">
              <a:effectLst/>
              <a:latin typeface="Calibri" panose="020F0502020204030204" pitchFamily="34" charset="0"/>
            </a:rPr>
            <a:t>ilot test, translation, programming/testing</a:t>
          </a:r>
          <a:r>
            <a:rPr lang="en-US" b="0" i="0" dirty="0">
              <a:effectLst/>
              <a:latin typeface="Calibri" panose="020F0502020204030204" pitchFamily="34" charset="0"/>
            </a:rPr>
            <a:t> </a:t>
          </a:r>
          <a:endParaRPr lang="en-US" dirty="0"/>
        </a:p>
      </dgm:t>
    </dgm:pt>
    <dgm:pt modelId="{ECC13403-1F53-4ED4-AE4F-334EEC7C8710}" type="sibTrans" cxnId="{B05C4C7C-FEB8-4825-98A0-C38D3021918A}">
      <dgm:prSet/>
      <dgm:spPr/>
      <dgm:t>
        <a:bodyPr/>
        <a:lstStyle/>
        <a:p>
          <a:endParaRPr lang="en-US"/>
        </a:p>
      </dgm:t>
    </dgm:pt>
    <dgm:pt modelId="{5AD2C2F8-A1D7-469B-93D8-B578BEFE51F8}" type="parTrans" cxnId="{B05C4C7C-FEB8-4825-98A0-C38D3021918A}">
      <dgm:prSet/>
      <dgm:spPr/>
      <dgm:t>
        <a:bodyPr/>
        <a:lstStyle/>
        <a:p>
          <a:endParaRPr lang="en-US"/>
        </a:p>
      </dgm:t>
    </dgm:pt>
    <dgm:pt modelId="{3CB04A44-4013-4CA7-90FD-29AFC3C15E37}">
      <dgm:prSet/>
      <dgm:spPr/>
      <dgm:t>
        <a:bodyPr/>
        <a:lstStyle/>
        <a:p>
          <a:r>
            <a:rPr lang="en-US" dirty="0"/>
            <a:t>Data Collection</a:t>
          </a:r>
        </a:p>
      </dgm:t>
    </dgm:pt>
    <dgm:pt modelId="{D7A8F7A0-47A3-4464-B3B7-E0806DF46627}" type="sibTrans" cxnId="{24A8F052-3377-4BA4-8C62-CCF5039C85D7}">
      <dgm:prSet/>
      <dgm:spPr/>
      <dgm:t>
        <a:bodyPr/>
        <a:lstStyle/>
        <a:p>
          <a:endParaRPr lang="en-US"/>
        </a:p>
      </dgm:t>
    </dgm:pt>
    <dgm:pt modelId="{ECEE936A-E3CC-4209-BECC-1CD0C85A2B72}" type="parTrans" cxnId="{24A8F052-3377-4BA4-8C62-CCF5039C85D7}">
      <dgm:prSet/>
      <dgm:spPr/>
      <dgm:t>
        <a:bodyPr/>
        <a:lstStyle/>
        <a:p>
          <a:endParaRPr lang="en-US"/>
        </a:p>
      </dgm:t>
    </dgm:pt>
    <dgm:pt modelId="{5F921152-9384-47DF-B8E9-E72D0C53A843}" type="pres">
      <dgm:prSet presAssocID="{63085546-7C7C-4B3E-ABEB-2669F1A65FB2}" presName="Name0" presStyleCnt="0">
        <dgm:presLayoutVars>
          <dgm:chMax/>
          <dgm:chPref/>
          <dgm:animLvl val="lvl"/>
        </dgm:presLayoutVars>
      </dgm:prSet>
      <dgm:spPr/>
    </dgm:pt>
    <dgm:pt modelId="{F8B36E6C-C1EF-4E5A-A571-AE18D31F25A7}" type="pres">
      <dgm:prSet presAssocID="{9DCEA5FC-4640-45AF-B712-7A4FD94AEF0D}" presName="composite" presStyleCnt="0"/>
      <dgm:spPr/>
    </dgm:pt>
    <dgm:pt modelId="{D8FDC703-BDCB-4076-9523-E30657D3FBEC}" type="pres">
      <dgm:prSet presAssocID="{9DCEA5FC-4640-45AF-B712-7A4FD94AEF0D}" presName="Parent1" presStyleLbl="alignNode1" presStyleIdx="0" presStyleCnt="4" custScaleX="97271" custScaleY="97271" custLinFactNeighborY="0">
        <dgm:presLayoutVars>
          <dgm:chMax val="1"/>
          <dgm:chPref val="1"/>
          <dgm:bulletEnabled val="1"/>
        </dgm:presLayoutVars>
      </dgm:prSet>
      <dgm:spPr/>
    </dgm:pt>
    <dgm:pt modelId="{E20F6FBA-79EE-464D-B80B-A2452E8154E8}" type="pres">
      <dgm:prSet presAssocID="{9DCEA5FC-4640-45AF-B712-7A4FD94AEF0D}" presName="Childtext1" presStyleLbl="revTx" presStyleIdx="0" presStyleCnt="4">
        <dgm:presLayoutVars>
          <dgm:chMax val="0"/>
          <dgm:chPref val="0"/>
          <dgm:bulletEnabled/>
        </dgm:presLayoutVars>
      </dgm:prSet>
      <dgm:spPr/>
    </dgm:pt>
    <dgm:pt modelId="{1E94F6A7-8DDE-4C87-A134-3E5F2C1ABE68}" type="pres">
      <dgm:prSet presAssocID="{9DCEA5FC-4640-45AF-B712-7A4FD94AEF0D}" presName="ConnectLine" presStyleLbl="sibTrans1D1" presStyleIdx="0" presStyleCnt="4"/>
      <dgm:spPr>
        <a:noFill/>
        <a:ln w="3175" cap="flat" cmpd="sng" algn="ctr">
          <a:solidFill>
            <a:schemeClr val="bg1">
              <a:lumMod val="75000"/>
            </a:schemeClr>
          </a:solidFill>
          <a:prstDash val="solid"/>
          <a:miter lim="800000"/>
        </a:ln>
        <a:effectLst/>
      </dgm:spPr>
    </dgm:pt>
    <dgm:pt modelId="{8EB8A2AD-C798-4FAE-A825-A5BF2B46E920}" type="pres">
      <dgm:prSet presAssocID="{9DCEA5FC-4640-45AF-B712-7A4FD94AEF0D}" presName="ConnectLineEnd" presStyleLbl="node1" presStyleIdx="0" presStyleCnt="4"/>
      <dgm:spPr>
        <a:prstGeom prst="diamond">
          <a:avLst/>
        </a:prstGeom>
      </dgm:spPr>
    </dgm:pt>
    <dgm:pt modelId="{A10B4A03-964D-4886-85C4-71A6954ABDCA}" type="pres">
      <dgm:prSet presAssocID="{9DCEA5FC-4640-45AF-B712-7A4FD94AEF0D}" presName="EmptyPane" presStyleCnt="0"/>
      <dgm:spPr/>
    </dgm:pt>
    <dgm:pt modelId="{B83DEA66-1806-4316-857B-546C6C0ABDBC}" type="pres">
      <dgm:prSet presAssocID="{0A99745B-BB5C-49B3-A782-8DB57641F6C9}" presName="spaceBetweenRectangles" presStyleLbl="fgAcc1" presStyleIdx="0" presStyleCnt="3"/>
      <dgm:spPr/>
    </dgm:pt>
    <dgm:pt modelId="{02729628-BF65-48E9-9810-7D4F7F2E81FF}" type="pres">
      <dgm:prSet presAssocID="{096A9AF0-0DAE-4EB3-B448-4501DA034F4A}" presName="composite" presStyleCnt="0"/>
      <dgm:spPr/>
    </dgm:pt>
    <dgm:pt modelId="{DF8C3026-7247-4C69-87F8-5D5E7C9A3FD0}" type="pres">
      <dgm:prSet presAssocID="{096A9AF0-0DAE-4EB3-B448-4501DA034F4A}" presName="Parent1" presStyleLbl="alignNode1" presStyleIdx="1" presStyleCnt="4">
        <dgm:presLayoutVars>
          <dgm:chMax val="1"/>
          <dgm:chPref val="1"/>
          <dgm:bulletEnabled val="1"/>
        </dgm:presLayoutVars>
      </dgm:prSet>
      <dgm:spPr/>
    </dgm:pt>
    <dgm:pt modelId="{B8BEE52E-BB32-4A29-889D-98418E8AEC2C}" type="pres">
      <dgm:prSet presAssocID="{096A9AF0-0DAE-4EB3-B448-4501DA034F4A}" presName="Childtext1" presStyleLbl="revTx" presStyleIdx="1" presStyleCnt="4">
        <dgm:presLayoutVars>
          <dgm:chMax val="0"/>
          <dgm:chPref val="0"/>
          <dgm:bulletEnabled/>
        </dgm:presLayoutVars>
      </dgm:prSet>
      <dgm:spPr/>
    </dgm:pt>
    <dgm:pt modelId="{A24ACEDC-53F3-4F4F-ADA4-A1B743D31A1C}" type="pres">
      <dgm:prSet presAssocID="{096A9AF0-0DAE-4EB3-B448-4501DA034F4A}" presName="ConnectLine" presStyleLbl="sibTrans1D1" presStyleIdx="1" presStyleCnt="4"/>
      <dgm:spPr>
        <a:noFill/>
        <a:ln w="3175" cap="flat" cmpd="sng" algn="ctr">
          <a:solidFill>
            <a:schemeClr val="bg1">
              <a:lumMod val="75000"/>
            </a:schemeClr>
          </a:solidFill>
          <a:prstDash val="solid"/>
          <a:miter lim="800000"/>
        </a:ln>
        <a:effectLst/>
      </dgm:spPr>
    </dgm:pt>
    <dgm:pt modelId="{ED452210-013D-4950-8789-E67FF76A5191}" type="pres">
      <dgm:prSet presAssocID="{096A9AF0-0DAE-4EB3-B448-4501DA034F4A}" presName="ConnectLineEnd" presStyleLbl="node1" presStyleIdx="1" presStyleCnt="4"/>
      <dgm:spPr>
        <a:prstGeom prst="diamond">
          <a:avLst/>
        </a:prstGeom>
      </dgm:spPr>
    </dgm:pt>
    <dgm:pt modelId="{3C3A719C-9A3D-45A5-AF6C-44CB2262FFED}" type="pres">
      <dgm:prSet presAssocID="{096A9AF0-0DAE-4EB3-B448-4501DA034F4A}" presName="EmptyPane" presStyleCnt="0"/>
      <dgm:spPr/>
    </dgm:pt>
    <dgm:pt modelId="{740E9D1E-0907-4886-B962-E6A42470EA9E}" type="pres">
      <dgm:prSet presAssocID="{6B0D7DA9-E6ED-4137-9716-F48BF62327A8}" presName="spaceBetweenRectangles" presStyleLbl="fgAcc1" presStyleIdx="1" presStyleCnt="3"/>
      <dgm:spPr/>
    </dgm:pt>
    <dgm:pt modelId="{65AA0B6E-245D-4872-981C-37F4EBA3AF9C}" type="pres">
      <dgm:prSet presAssocID="{CA6B1BA0-B2FC-48AD-8EDA-F4AAA4AF2782}" presName="composite" presStyleCnt="0"/>
      <dgm:spPr/>
    </dgm:pt>
    <dgm:pt modelId="{80232FD9-5E8C-4C69-B2DA-83D44EDF19CF}" type="pres">
      <dgm:prSet presAssocID="{CA6B1BA0-B2FC-48AD-8EDA-F4AAA4AF2782}" presName="Parent1" presStyleLbl="alignNode1" presStyleIdx="2" presStyleCnt="4">
        <dgm:presLayoutVars>
          <dgm:chMax val="1"/>
          <dgm:chPref val="1"/>
          <dgm:bulletEnabled val="1"/>
        </dgm:presLayoutVars>
      </dgm:prSet>
      <dgm:spPr/>
    </dgm:pt>
    <dgm:pt modelId="{DF1E9D22-47D4-4C5C-A257-E840FAA8C83A}" type="pres">
      <dgm:prSet presAssocID="{CA6B1BA0-B2FC-48AD-8EDA-F4AAA4AF2782}" presName="Childtext1" presStyleLbl="revTx" presStyleIdx="2" presStyleCnt="4">
        <dgm:presLayoutVars>
          <dgm:chMax val="0"/>
          <dgm:chPref val="0"/>
          <dgm:bulletEnabled/>
        </dgm:presLayoutVars>
      </dgm:prSet>
      <dgm:spPr/>
    </dgm:pt>
    <dgm:pt modelId="{92880EB9-9372-4E08-BB3E-D5E2CB324333}" type="pres">
      <dgm:prSet presAssocID="{CA6B1BA0-B2FC-48AD-8EDA-F4AAA4AF2782}" presName="ConnectLine" presStyleLbl="sibTrans1D1" presStyleIdx="2" presStyleCnt="4"/>
      <dgm:spPr>
        <a:noFill/>
        <a:ln w="3175" cap="flat" cmpd="sng" algn="ctr">
          <a:solidFill>
            <a:schemeClr val="bg1">
              <a:lumMod val="75000"/>
            </a:schemeClr>
          </a:solidFill>
          <a:prstDash val="solid"/>
          <a:miter lim="800000"/>
        </a:ln>
        <a:effectLst/>
      </dgm:spPr>
    </dgm:pt>
    <dgm:pt modelId="{D7FE156B-76E4-4ED6-9666-E3256FB28C4F}" type="pres">
      <dgm:prSet presAssocID="{CA6B1BA0-B2FC-48AD-8EDA-F4AAA4AF2782}" presName="ConnectLineEnd" presStyleLbl="node1" presStyleIdx="2" presStyleCnt="4"/>
      <dgm:spPr>
        <a:prstGeom prst="diamond">
          <a:avLst/>
        </a:prstGeom>
      </dgm:spPr>
    </dgm:pt>
    <dgm:pt modelId="{67442576-64D6-41B0-B604-3949681A3248}" type="pres">
      <dgm:prSet presAssocID="{CA6B1BA0-B2FC-48AD-8EDA-F4AAA4AF2782}" presName="EmptyPane" presStyleCnt="0"/>
      <dgm:spPr/>
    </dgm:pt>
    <dgm:pt modelId="{78779B33-F697-45A1-8947-238C6735CAD7}" type="pres">
      <dgm:prSet presAssocID="{39FB540D-D808-4040-9A37-0AC474C0212F}" presName="spaceBetweenRectangles" presStyleLbl="fgAcc1" presStyleIdx="2" presStyleCnt="3"/>
      <dgm:spPr/>
    </dgm:pt>
    <dgm:pt modelId="{7E52F4CE-F4E0-4771-BB16-4DEE741514C7}" type="pres">
      <dgm:prSet presAssocID="{212ADAAB-D5CB-4BBC-8DAF-7340FD334994}" presName="composite" presStyleCnt="0"/>
      <dgm:spPr/>
    </dgm:pt>
    <dgm:pt modelId="{8DBE84BD-A0B9-479B-AE95-04F7EA15E9E9}" type="pres">
      <dgm:prSet presAssocID="{212ADAAB-D5CB-4BBC-8DAF-7340FD334994}" presName="Parent1" presStyleLbl="alignNode1" presStyleIdx="3" presStyleCnt="4">
        <dgm:presLayoutVars>
          <dgm:chMax val="1"/>
          <dgm:chPref val="1"/>
          <dgm:bulletEnabled val="1"/>
        </dgm:presLayoutVars>
      </dgm:prSet>
      <dgm:spPr/>
    </dgm:pt>
    <dgm:pt modelId="{0E2E4126-B6A8-45C5-B2C7-2C06AD6E18E7}" type="pres">
      <dgm:prSet presAssocID="{212ADAAB-D5CB-4BBC-8DAF-7340FD334994}" presName="Childtext1" presStyleLbl="revTx" presStyleIdx="3" presStyleCnt="4">
        <dgm:presLayoutVars>
          <dgm:chMax val="0"/>
          <dgm:chPref val="0"/>
          <dgm:bulletEnabled/>
        </dgm:presLayoutVars>
      </dgm:prSet>
      <dgm:spPr/>
    </dgm:pt>
    <dgm:pt modelId="{B02DD85E-7A61-4DD2-A857-0D2584C55ACD}" type="pres">
      <dgm:prSet presAssocID="{212ADAAB-D5CB-4BBC-8DAF-7340FD334994}" presName="ConnectLine" presStyleLbl="sibTrans1D1" presStyleIdx="3" presStyleCnt="4"/>
      <dgm:spPr>
        <a:noFill/>
        <a:ln w="3175" cap="flat" cmpd="sng" algn="ctr">
          <a:solidFill>
            <a:schemeClr val="bg1">
              <a:lumMod val="75000"/>
            </a:schemeClr>
          </a:solidFill>
          <a:prstDash val="solid"/>
          <a:miter lim="800000"/>
        </a:ln>
        <a:effectLst/>
      </dgm:spPr>
    </dgm:pt>
    <dgm:pt modelId="{757D6E7A-7B8C-43BB-9A7E-6BCB0BB03C8B}" type="pres">
      <dgm:prSet presAssocID="{212ADAAB-D5CB-4BBC-8DAF-7340FD334994}" presName="ConnectLineEnd" presStyleLbl="node1" presStyleIdx="3" presStyleCnt="4"/>
      <dgm:spPr>
        <a:prstGeom prst="diamond">
          <a:avLst/>
        </a:prstGeom>
      </dgm:spPr>
    </dgm:pt>
    <dgm:pt modelId="{F4EF4540-492F-432D-AEDA-0F6BBA74C599}" type="pres">
      <dgm:prSet presAssocID="{212ADAAB-D5CB-4BBC-8DAF-7340FD334994}" presName="EmptyPane" presStyleCnt="0"/>
      <dgm:spPr/>
    </dgm:pt>
  </dgm:ptLst>
  <dgm:cxnLst>
    <dgm:cxn modelId="{4CAB7601-8A70-4E6B-8AD7-C3383B8F58AB}" type="presOf" srcId="{92921081-529B-4D1C-83A4-C416BB4C5224}" destId="{B8BEE52E-BB32-4A29-889D-98418E8AEC2C}" srcOrd="0" destOrd="0" presId="urn:microsoft.com/office/officeart/2016/7/layout/HexagonTimeline"/>
    <dgm:cxn modelId="{C201B217-5086-41FE-9E61-C15AF3FDB844}" type="presOf" srcId="{9DCEA5FC-4640-45AF-B712-7A4FD94AEF0D}" destId="{D8FDC703-BDCB-4076-9523-E30657D3FBEC}" srcOrd="0" destOrd="0" presId="urn:microsoft.com/office/officeart/2016/7/layout/HexagonTimeline"/>
    <dgm:cxn modelId="{39A11E5C-7A57-4117-A6DF-36000C29509C}" srcId="{9DCEA5FC-4640-45AF-B712-7A4FD94AEF0D}" destId="{831701CF-77C7-46C0-A913-8CC39517BAB8}" srcOrd="0" destOrd="0" parTransId="{13FBC60D-3EA6-4496-BA97-C1AE8C7F8961}" sibTransId="{75156CDF-E17B-4DAD-AE37-EA44D7F37090}"/>
    <dgm:cxn modelId="{DD687B5C-28C8-4088-99B8-D375C5FDAE4A}" srcId="{212ADAAB-D5CB-4BBC-8DAF-7340FD334994}" destId="{2AEE5C11-34AE-4EB7-8907-9BED418EA471}" srcOrd="0" destOrd="0" parTransId="{2E14AD1F-C7EA-45AE-ADC0-0EE92A6516CB}" sibTransId="{F36FDDA0-6B91-47CB-8114-B6F076E55FC8}"/>
    <dgm:cxn modelId="{DBD99269-D7F7-4B47-B17B-A5AE402751D9}" srcId="{63085546-7C7C-4B3E-ABEB-2669F1A65FB2}" destId="{9DCEA5FC-4640-45AF-B712-7A4FD94AEF0D}" srcOrd="0" destOrd="0" parTransId="{929A5FD9-0612-4B79-9B59-C3C36D34A069}" sibTransId="{0A99745B-BB5C-49B3-A782-8DB57641F6C9}"/>
    <dgm:cxn modelId="{B093956A-D812-4783-B593-FBA7C665D75C}" type="presOf" srcId="{096A9AF0-0DAE-4EB3-B448-4501DA034F4A}" destId="{DF8C3026-7247-4C69-87F8-5D5E7C9A3FD0}" srcOrd="0" destOrd="0" presId="urn:microsoft.com/office/officeart/2016/7/layout/HexagonTimeline"/>
    <dgm:cxn modelId="{C8C7266C-2A0C-476A-85B3-F12BE2521F4C}" srcId="{63085546-7C7C-4B3E-ABEB-2669F1A65FB2}" destId="{212ADAAB-D5CB-4BBC-8DAF-7340FD334994}" srcOrd="3" destOrd="0" parTransId="{45F6D312-A686-491E-95E3-EFB9640CC472}" sibTransId="{AB2787E4-2A8B-428D-A4AE-2B14DCFFC4E7}"/>
    <dgm:cxn modelId="{1B50EE4E-3826-444E-8B9D-5F67F469E452}" type="presOf" srcId="{2AEE5C11-34AE-4EB7-8907-9BED418EA471}" destId="{0E2E4126-B6A8-45C5-B2C7-2C06AD6E18E7}" srcOrd="0" destOrd="0" presId="urn:microsoft.com/office/officeart/2016/7/layout/HexagonTimeline"/>
    <dgm:cxn modelId="{24A8F052-3377-4BA4-8C62-CCF5039C85D7}" srcId="{CA6B1BA0-B2FC-48AD-8EDA-F4AAA4AF2782}" destId="{3CB04A44-4013-4CA7-90FD-29AFC3C15E37}" srcOrd="0" destOrd="0" parTransId="{ECEE936A-E3CC-4209-BECC-1CD0C85A2B72}" sibTransId="{D7A8F7A0-47A3-4464-B3B7-E0806DF46627}"/>
    <dgm:cxn modelId="{576DFF54-BAD0-4464-928B-2A0F984AD12C}" type="presOf" srcId="{3CB04A44-4013-4CA7-90FD-29AFC3C15E37}" destId="{DF1E9D22-47D4-4C5C-A257-E840FAA8C83A}" srcOrd="0" destOrd="0" presId="urn:microsoft.com/office/officeart/2016/7/layout/HexagonTimeline"/>
    <dgm:cxn modelId="{B05C4C7C-FEB8-4825-98A0-C38D3021918A}" srcId="{096A9AF0-0DAE-4EB3-B448-4501DA034F4A}" destId="{92921081-529B-4D1C-83A4-C416BB4C5224}" srcOrd="0" destOrd="0" parTransId="{5AD2C2F8-A1D7-469B-93D8-B578BEFE51F8}" sibTransId="{ECC13403-1F53-4ED4-AE4F-334EEC7C8710}"/>
    <dgm:cxn modelId="{7C019CA9-E785-4FD0-B6E6-6DE82D1BCD48}" type="presOf" srcId="{63085546-7C7C-4B3E-ABEB-2669F1A65FB2}" destId="{5F921152-9384-47DF-B8E9-E72D0C53A843}" srcOrd="0" destOrd="0" presId="urn:microsoft.com/office/officeart/2016/7/layout/HexagonTimeline"/>
    <dgm:cxn modelId="{728405AA-A843-4B1B-8940-8280F8140E8D}" type="presOf" srcId="{212ADAAB-D5CB-4BBC-8DAF-7340FD334994}" destId="{8DBE84BD-A0B9-479B-AE95-04F7EA15E9E9}" srcOrd="0" destOrd="0" presId="urn:microsoft.com/office/officeart/2016/7/layout/HexagonTimeline"/>
    <dgm:cxn modelId="{CA0753BD-DB60-4D68-8486-5B376B839B26}" srcId="{63085546-7C7C-4B3E-ABEB-2669F1A65FB2}" destId="{096A9AF0-0DAE-4EB3-B448-4501DA034F4A}" srcOrd="1" destOrd="0" parTransId="{8CE6ABD6-768E-42C8-9029-C3B5F278B21C}" sibTransId="{6B0D7DA9-E6ED-4137-9716-F48BF62327A8}"/>
    <dgm:cxn modelId="{034872BF-2E92-417D-8304-30BAD2E78E48}" type="presOf" srcId="{831701CF-77C7-46C0-A913-8CC39517BAB8}" destId="{E20F6FBA-79EE-464D-B80B-A2452E8154E8}" srcOrd="0" destOrd="0" presId="urn:microsoft.com/office/officeart/2016/7/layout/HexagonTimeline"/>
    <dgm:cxn modelId="{CD6B6EE8-3813-4EF1-BFEC-C005A3326D63}" srcId="{63085546-7C7C-4B3E-ABEB-2669F1A65FB2}" destId="{CA6B1BA0-B2FC-48AD-8EDA-F4AAA4AF2782}" srcOrd="2" destOrd="0" parTransId="{D7D3AA07-BCB9-4212-A556-E90870FB1413}" sibTransId="{39FB540D-D808-4040-9A37-0AC474C0212F}"/>
    <dgm:cxn modelId="{F6AC1AEE-1023-459B-B3C3-414D60939140}" type="presOf" srcId="{CA6B1BA0-B2FC-48AD-8EDA-F4AAA4AF2782}" destId="{80232FD9-5E8C-4C69-B2DA-83D44EDF19CF}" srcOrd="0" destOrd="0" presId="urn:microsoft.com/office/officeart/2016/7/layout/HexagonTimeline"/>
    <dgm:cxn modelId="{4274CCB8-C625-493C-B022-800ED90D8A0F}" type="presParOf" srcId="{5F921152-9384-47DF-B8E9-E72D0C53A843}" destId="{F8B36E6C-C1EF-4E5A-A571-AE18D31F25A7}" srcOrd="0" destOrd="0" presId="urn:microsoft.com/office/officeart/2016/7/layout/HexagonTimeline"/>
    <dgm:cxn modelId="{A4468AE9-D032-4EA6-B914-DF314E7687F7}" type="presParOf" srcId="{F8B36E6C-C1EF-4E5A-A571-AE18D31F25A7}" destId="{D8FDC703-BDCB-4076-9523-E30657D3FBEC}" srcOrd="0" destOrd="0" presId="urn:microsoft.com/office/officeart/2016/7/layout/HexagonTimeline"/>
    <dgm:cxn modelId="{5BD9DB7B-4C44-4499-A4A3-96E9A930B524}" type="presParOf" srcId="{F8B36E6C-C1EF-4E5A-A571-AE18D31F25A7}" destId="{E20F6FBA-79EE-464D-B80B-A2452E8154E8}" srcOrd="1" destOrd="0" presId="urn:microsoft.com/office/officeart/2016/7/layout/HexagonTimeline"/>
    <dgm:cxn modelId="{0B3819BA-F288-4A59-A934-231C1EC245B4}" type="presParOf" srcId="{F8B36E6C-C1EF-4E5A-A571-AE18D31F25A7}" destId="{1E94F6A7-8DDE-4C87-A134-3E5F2C1ABE68}" srcOrd="2" destOrd="0" presId="urn:microsoft.com/office/officeart/2016/7/layout/HexagonTimeline"/>
    <dgm:cxn modelId="{21EDE45F-0D29-4A64-8A0E-015D29458FCC}" type="presParOf" srcId="{F8B36E6C-C1EF-4E5A-A571-AE18D31F25A7}" destId="{8EB8A2AD-C798-4FAE-A825-A5BF2B46E920}" srcOrd="3" destOrd="0" presId="urn:microsoft.com/office/officeart/2016/7/layout/HexagonTimeline"/>
    <dgm:cxn modelId="{1040F024-BAC0-4A0B-B128-C9C1E1AD3A0F}" type="presParOf" srcId="{F8B36E6C-C1EF-4E5A-A571-AE18D31F25A7}" destId="{A10B4A03-964D-4886-85C4-71A6954ABDCA}" srcOrd="4" destOrd="0" presId="urn:microsoft.com/office/officeart/2016/7/layout/HexagonTimeline"/>
    <dgm:cxn modelId="{2F35CD7B-91F1-42A1-8DD8-641F660A62EB}" type="presParOf" srcId="{5F921152-9384-47DF-B8E9-E72D0C53A843}" destId="{B83DEA66-1806-4316-857B-546C6C0ABDBC}" srcOrd="1" destOrd="0" presId="urn:microsoft.com/office/officeart/2016/7/layout/HexagonTimeline"/>
    <dgm:cxn modelId="{694A30BC-4A8D-4C9B-AB1E-E6B9540D2452}" type="presParOf" srcId="{5F921152-9384-47DF-B8E9-E72D0C53A843}" destId="{02729628-BF65-48E9-9810-7D4F7F2E81FF}" srcOrd="2" destOrd="0" presId="urn:microsoft.com/office/officeart/2016/7/layout/HexagonTimeline"/>
    <dgm:cxn modelId="{E595DA3C-429F-4EFB-B243-0D1552C31D55}" type="presParOf" srcId="{02729628-BF65-48E9-9810-7D4F7F2E81FF}" destId="{DF8C3026-7247-4C69-87F8-5D5E7C9A3FD0}" srcOrd="0" destOrd="0" presId="urn:microsoft.com/office/officeart/2016/7/layout/HexagonTimeline"/>
    <dgm:cxn modelId="{A3C95ACF-B739-440D-A938-F6084D8C3936}" type="presParOf" srcId="{02729628-BF65-48E9-9810-7D4F7F2E81FF}" destId="{B8BEE52E-BB32-4A29-889D-98418E8AEC2C}" srcOrd="1" destOrd="0" presId="urn:microsoft.com/office/officeart/2016/7/layout/HexagonTimeline"/>
    <dgm:cxn modelId="{560EE178-76FB-45F1-A3FD-1F00FEB74F57}" type="presParOf" srcId="{02729628-BF65-48E9-9810-7D4F7F2E81FF}" destId="{A24ACEDC-53F3-4F4F-ADA4-A1B743D31A1C}" srcOrd="2" destOrd="0" presId="urn:microsoft.com/office/officeart/2016/7/layout/HexagonTimeline"/>
    <dgm:cxn modelId="{138B696C-FE2F-48C8-A281-35D1A9D1043C}" type="presParOf" srcId="{02729628-BF65-48E9-9810-7D4F7F2E81FF}" destId="{ED452210-013D-4950-8789-E67FF76A5191}" srcOrd="3" destOrd="0" presId="urn:microsoft.com/office/officeart/2016/7/layout/HexagonTimeline"/>
    <dgm:cxn modelId="{6F40A3E8-B4A6-4B53-B423-09A856AB94EA}" type="presParOf" srcId="{02729628-BF65-48E9-9810-7D4F7F2E81FF}" destId="{3C3A719C-9A3D-45A5-AF6C-44CB2262FFED}" srcOrd="4" destOrd="0" presId="urn:microsoft.com/office/officeart/2016/7/layout/HexagonTimeline"/>
    <dgm:cxn modelId="{366D67F3-E065-4603-A5B7-FFA0D80EDA3A}" type="presParOf" srcId="{5F921152-9384-47DF-B8E9-E72D0C53A843}" destId="{740E9D1E-0907-4886-B962-E6A42470EA9E}" srcOrd="3" destOrd="0" presId="urn:microsoft.com/office/officeart/2016/7/layout/HexagonTimeline"/>
    <dgm:cxn modelId="{7E611E94-A46A-4A1B-A539-4492927E7F2A}" type="presParOf" srcId="{5F921152-9384-47DF-B8E9-E72D0C53A843}" destId="{65AA0B6E-245D-4872-981C-37F4EBA3AF9C}" srcOrd="4" destOrd="0" presId="urn:microsoft.com/office/officeart/2016/7/layout/HexagonTimeline"/>
    <dgm:cxn modelId="{E29379ED-8655-4008-A983-018DAD3E7126}" type="presParOf" srcId="{65AA0B6E-245D-4872-981C-37F4EBA3AF9C}" destId="{80232FD9-5E8C-4C69-B2DA-83D44EDF19CF}" srcOrd="0" destOrd="0" presId="urn:microsoft.com/office/officeart/2016/7/layout/HexagonTimeline"/>
    <dgm:cxn modelId="{F310B870-B34C-420A-B48B-6544223B3DFD}" type="presParOf" srcId="{65AA0B6E-245D-4872-981C-37F4EBA3AF9C}" destId="{DF1E9D22-47D4-4C5C-A257-E840FAA8C83A}" srcOrd="1" destOrd="0" presId="urn:microsoft.com/office/officeart/2016/7/layout/HexagonTimeline"/>
    <dgm:cxn modelId="{5185C167-7B63-4B77-BF03-A5B6C8C5FAE6}" type="presParOf" srcId="{65AA0B6E-245D-4872-981C-37F4EBA3AF9C}" destId="{92880EB9-9372-4E08-BB3E-D5E2CB324333}" srcOrd="2" destOrd="0" presId="urn:microsoft.com/office/officeart/2016/7/layout/HexagonTimeline"/>
    <dgm:cxn modelId="{BA09EE75-C2C5-48DB-9942-06D9DBFD8F58}" type="presParOf" srcId="{65AA0B6E-245D-4872-981C-37F4EBA3AF9C}" destId="{D7FE156B-76E4-4ED6-9666-E3256FB28C4F}" srcOrd="3" destOrd="0" presId="urn:microsoft.com/office/officeart/2016/7/layout/HexagonTimeline"/>
    <dgm:cxn modelId="{6DBC490B-8269-408A-9650-5D2F73B6D5AB}" type="presParOf" srcId="{65AA0B6E-245D-4872-981C-37F4EBA3AF9C}" destId="{67442576-64D6-41B0-B604-3949681A3248}" srcOrd="4" destOrd="0" presId="urn:microsoft.com/office/officeart/2016/7/layout/HexagonTimeline"/>
    <dgm:cxn modelId="{21C5D539-3870-45CC-A650-41948ED19010}" type="presParOf" srcId="{5F921152-9384-47DF-B8E9-E72D0C53A843}" destId="{78779B33-F697-45A1-8947-238C6735CAD7}" srcOrd="5" destOrd="0" presId="urn:microsoft.com/office/officeart/2016/7/layout/HexagonTimeline"/>
    <dgm:cxn modelId="{EB250998-2F3E-4430-998E-F8694DD19956}" type="presParOf" srcId="{5F921152-9384-47DF-B8E9-E72D0C53A843}" destId="{7E52F4CE-F4E0-4771-BB16-4DEE741514C7}" srcOrd="6" destOrd="0" presId="urn:microsoft.com/office/officeart/2016/7/layout/HexagonTimeline"/>
    <dgm:cxn modelId="{C8817A0B-2E96-489C-AC93-8164DADD67E8}" type="presParOf" srcId="{7E52F4CE-F4E0-4771-BB16-4DEE741514C7}" destId="{8DBE84BD-A0B9-479B-AE95-04F7EA15E9E9}" srcOrd="0" destOrd="0" presId="urn:microsoft.com/office/officeart/2016/7/layout/HexagonTimeline"/>
    <dgm:cxn modelId="{DB83264D-6914-4B30-8092-93EF7369D280}" type="presParOf" srcId="{7E52F4CE-F4E0-4771-BB16-4DEE741514C7}" destId="{0E2E4126-B6A8-45C5-B2C7-2C06AD6E18E7}" srcOrd="1" destOrd="0" presId="urn:microsoft.com/office/officeart/2016/7/layout/HexagonTimeline"/>
    <dgm:cxn modelId="{17742777-4C85-4881-BE50-0FB4D8D2A6F2}" type="presParOf" srcId="{7E52F4CE-F4E0-4771-BB16-4DEE741514C7}" destId="{B02DD85E-7A61-4DD2-A857-0D2584C55ACD}" srcOrd="2" destOrd="0" presId="urn:microsoft.com/office/officeart/2016/7/layout/HexagonTimeline"/>
    <dgm:cxn modelId="{B091E1E3-9C5A-4503-935B-067A29BD3746}" type="presParOf" srcId="{7E52F4CE-F4E0-4771-BB16-4DEE741514C7}" destId="{757D6E7A-7B8C-43BB-9A7E-6BCB0BB03C8B}" srcOrd="3" destOrd="0" presId="urn:microsoft.com/office/officeart/2016/7/layout/HexagonTimeline"/>
    <dgm:cxn modelId="{3ABA3EB4-AD6B-48D6-AD3D-E2C4E56BECCE}" type="presParOf" srcId="{7E52F4CE-F4E0-4771-BB16-4DEE741514C7}" destId="{F4EF4540-492F-432D-AEDA-0F6BBA74C599}"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FDC703-BDCB-4076-9523-E30657D3FBEC}">
      <dsp:nvSpPr>
        <dsp:cNvPr id="0" name=""/>
        <dsp:cNvSpPr/>
      </dsp:nvSpPr>
      <dsp:spPr>
        <a:xfrm>
          <a:off x="365373" y="1925276"/>
          <a:ext cx="1851941" cy="507910"/>
        </a:xfrm>
        <a:prstGeom prst="homePlate">
          <a:avLst>
            <a:gd name="adj" fmla="val 4000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711200">
            <a:lnSpc>
              <a:spcPct val="90000"/>
            </a:lnSpc>
            <a:spcBef>
              <a:spcPct val="0"/>
            </a:spcBef>
            <a:spcAft>
              <a:spcPct val="35000"/>
            </a:spcAft>
            <a:buNone/>
          </a:pPr>
          <a:r>
            <a:rPr lang="en-US" sz="1600" b="1" kern="1200" dirty="0"/>
            <a:t>Milestone 1</a:t>
          </a:r>
          <a:endParaRPr lang="en-US" sz="1100" kern="1200" dirty="0"/>
        </a:p>
      </dsp:txBody>
      <dsp:txXfrm>
        <a:off x="365373" y="1925276"/>
        <a:ext cx="1750359" cy="507910"/>
      </dsp:txXfrm>
    </dsp:sp>
    <dsp:sp modelId="{E20F6FBA-79EE-464D-B80B-A2452E8154E8}">
      <dsp:nvSpPr>
        <dsp:cNvPr id="0" name=""/>
        <dsp:cNvSpPr/>
      </dsp:nvSpPr>
      <dsp:spPr>
        <a:xfrm>
          <a:off x="5274" y="22562"/>
          <a:ext cx="2572140" cy="1354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1130" rIns="0" bIns="151130" numCol="1" spcCol="1270" anchor="b" anchorCtr="1">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b="1" i="0" kern="1200" dirty="0">
              <a:effectLst/>
              <a:latin typeface="Calibri" panose="020F0502020204030204" pitchFamily="34" charset="0"/>
            </a:rPr>
            <a:t>Questionnaire development, programming survey, pilot testing, communication planning</a:t>
          </a:r>
          <a:endParaRPr lang="en-US" sz="1700" kern="1200" dirty="0"/>
        </a:p>
      </dsp:txBody>
      <dsp:txXfrm>
        <a:off x="5274" y="22562"/>
        <a:ext cx="2572140" cy="1354428"/>
      </dsp:txXfrm>
    </dsp:sp>
    <dsp:sp modelId="{B83DEA66-1806-4316-857B-546C6C0ABDBC}">
      <dsp:nvSpPr>
        <dsp:cNvPr id="0" name=""/>
        <dsp:cNvSpPr/>
      </dsp:nvSpPr>
      <dsp:spPr>
        <a:xfrm rot="21583231">
          <a:off x="2217310" y="2177450"/>
          <a:ext cx="730310" cy="0"/>
        </a:xfrm>
        <a:custGeom>
          <a:avLst/>
          <a:gdLst/>
          <a:ahLst/>
          <a:cxnLst/>
          <a:rect l="0" t="0" r="0" b="0"/>
          <a:pathLst>
            <a:path>
              <a:moveTo>
                <a:pt x="0" y="0"/>
              </a:moveTo>
              <a:lnTo>
                <a:pt x="730310"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94F6A7-8DDE-4C87-A134-3E5F2C1ABE68}">
      <dsp:nvSpPr>
        <dsp:cNvPr id="0" name=""/>
        <dsp:cNvSpPr/>
      </dsp:nvSpPr>
      <dsp:spPr>
        <a:xfrm>
          <a:off x="1291344" y="1488954"/>
          <a:ext cx="0" cy="423258"/>
        </a:xfrm>
        <a:prstGeom prst="line">
          <a:avLst/>
        </a:prstGeom>
        <a:noFill/>
        <a:ln w="3175" cap="flat" cmpd="sng" algn="ctr">
          <a:solidFill>
            <a:schemeClr val="bg1">
              <a:lumMod val="75000"/>
            </a:schemeClr>
          </a:solidFill>
          <a:prstDash val="solid"/>
          <a:miter lim="800000"/>
        </a:ln>
        <a:effectLst/>
      </dsp:spPr>
      <dsp:style>
        <a:lnRef idx="1">
          <a:scrgbClr r="0" g="0" b="0"/>
        </a:lnRef>
        <a:fillRef idx="0">
          <a:scrgbClr r="0" g="0" b="0"/>
        </a:fillRef>
        <a:effectRef idx="0">
          <a:scrgbClr r="0" g="0" b="0"/>
        </a:effectRef>
        <a:fontRef idx="minor"/>
      </dsp:style>
    </dsp:sp>
    <dsp:sp modelId="{8EB8A2AD-C798-4FAE-A825-A5BF2B46E920}">
      <dsp:nvSpPr>
        <dsp:cNvPr id="0" name=""/>
        <dsp:cNvSpPr/>
      </dsp:nvSpPr>
      <dsp:spPr>
        <a:xfrm>
          <a:off x="1249018" y="1397178"/>
          <a:ext cx="84651" cy="84651"/>
        </a:xfrm>
        <a:prstGeom prst="diamond">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8C3026-7247-4C69-87F8-5D5E7C9A3FD0}">
      <dsp:nvSpPr>
        <dsp:cNvPr id="0" name=""/>
        <dsp:cNvSpPr/>
      </dsp:nvSpPr>
      <dsp:spPr>
        <a:xfrm>
          <a:off x="2947617" y="1914588"/>
          <a:ext cx="1903898" cy="522160"/>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711200">
            <a:lnSpc>
              <a:spcPct val="90000"/>
            </a:lnSpc>
            <a:spcBef>
              <a:spcPct val="0"/>
            </a:spcBef>
            <a:spcAft>
              <a:spcPct val="35000"/>
            </a:spcAft>
            <a:buNone/>
          </a:pPr>
          <a:r>
            <a:rPr lang="en-US" sz="1600" b="1" i="0" kern="1200" dirty="0">
              <a:effectLst/>
              <a:latin typeface="Calibri" panose="020F0502020204030204" pitchFamily="34" charset="0"/>
            </a:rPr>
            <a:t>Milestone 2</a:t>
          </a:r>
          <a:r>
            <a:rPr lang="en-US" sz="1600" b="0" i="0" kern="1200" dirty="0">
              <a:effectLst/>
              <a:latin typeface="Calibri" panose="020F0502020204030204" pitchFamily="34" charset="0"/>
            </a:rPr>
            <a:t> </a:t>
          </a:r>
          <a:endParaRPr lang="en-US" sz="1100" kern="1200" dirty="0"/>
        </a:p>
      </dsp:txBody>
      <dsp:txXfrm>
        <a:off x="3175897" y="1977196"/>
        <a:ext cx="1447339" cy="396944"/>
      </dsp:txXfrm>
    </dsp:sp>
    <dsp:sp modelId="{B8BEE52E-BB32-4A29-889D-98418E8AEC2C}">
      <dsp:nvSpPr>
        <dsp:cNvPr id="0" name=""/>
        <dsp:cNvSpPr/>
      </dsp:nvSpPr>
      <dsp:spPr>
        <a:xfrm>
          <a:off x="2577414" y="2958909"/>
          <a:ext cx="2644303" cy="1392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1130" rIns="0" bIns="151130" numCol="1" spcCol="1270" anchor="t" anchorCtr="1">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kern="1200" dirty="0"/>
            <a:t>P</a:t>
          </a:r>
          <a:r>
            <a:rPr lang="en-US" sz="1700" b="1" i="0" kern="1200" dirty="0">
              <a:effectLst/>
              <a:latin typeface="Calibri" panose="020F0502020204030204" pitchFamily="34" charset="0"/>
            </a:rPr>
            <a:t>ilot test, translation, programming/testing</a:t>
          </a:r>
          <a:r>
            <a:rPr lang="en-US" sz="1700" b="0" i="0" kern="1200" dirty="0">
              <a:effectLst/>
              <a:latin typeface="Calibri" panose="020F0502020204030204" pitchFamily="34" charset="0"/>
            </a:rPr>
            <a:t> </a:t>
          </a:r>
          <a:endParaRPr lang="en-US" sz="1700" kern="1200" dirty="0"/>
        </a:p>
      </dsp:txBody>
      <dsp:txXfrm>
        <a:off x="2577414" y="2958909"/>
        <a:ext cx="2644303" cy="1392428"/>
      </dsp:txXfrm>
    </dsp:sp>
    <dsp:sp modelId="{740E9D1E-0907-4886-B962-E6A42470EA9E}">
      <dsp:nvSpPr>
        <dsp:cNvPr id="0" name=""/>
        <dsp:cNvSpPr/>
      </dsp:nvSpPr>
      <dsp:spPr>
        <a:xfrm>
          <a:off x="4851515" y="2175669"/>
          <a:ext cx="740405" cy="0"/>
        </a:xfrm>
        <a:custGeom>
          <a:avLst/>
          <a:gdLst/>
          <a:ahLst/>
          <a:cxnLst/>
          <a:rect l="0" t="0" r="0" b="0"/>
          <a:pathLst>
            <a:path>
              <a:moveTo>
                <a:pt x="0" y="0"/>
              </a:moveTo>
              <a:lnTo>
                <a:pt x="740405"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4ACEDC-53F3-4F4F-ADA4-A1B743D31A1C}">
      <dsp:nvSpPr>
        <dsp:cNvPr id="0" name=""/>
        <dsp:cNvSpPr/>
      </dsp:nvSpPr>
      <dsp:spPr>
        <a:xfrm>
          <a:off x="3899566" y="2436749"/>
          <a:ext cx="0" cy="435133"/>
        </a:xfrm>
        <a:prstGeom prst="line">
          <a:avLst/>
        </a:prstGeom>
        <a:noFill/>
        <a:ln w="3175" cap="flat" cmpd="sng" algn="ctr">
          <a:solidFill>
            <a:schemeClr val="bg1">
              <a:lumMod val="75000"/>
            </a:schemeClr>
          </a:solidFill>
          <a:prstDash val="solid"/>
          <a:miter lim="800000"/>
        </a:ln>
        <a:effectLst/>
      </dsp:spPr>
      <dsp:style>
        <a:lnRef idx="1">
          <a:scrgbClr r="0" g="0" b="0"/>
        </a:lnRef>
        <a:fillRef idx="0">
          <a:scrgbClr r="0" g="0" b="0"/>
        </a:fillRef>
        <a:effectRef idx="0">
          <a:scrgbClr r="0" g="0" b="0"/>
        </a:effectRef>
        <a:fontRef idx="minor"/>
      </dsp:style>
    </dsp:sp>
    <dsp:sp modelId="{ED452210-013D-4950-8789-E67FF76A5191}">
      <dsp:nvSpPr>
        <dsp:cNvPr id="0" name=""/>
        <dsp:cNvSpPr/>
      </dsp:nvSpPr>
      <dsp:spPr>
        <a:xfrm>
          <a:off x="3856053" y="2871883"/>
          <a:ext cx="87026" cy="87026"/>
        </a:xfrm>
        <a:prstGeom prst="diamond">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232FD9-5E8C-4C69-B2DA-83D44EDF19CF}">
      <dsp:nvSpPr>
        <dsp:cNvPr id="0" name=""/>
        <dsp:cNvSpPr/>
      </dsp:nvSpPr>
      <dsp:spPr>
        <a:xfrm>
          <a:off x="5591920" y="1914588"/>
          <a:ext cx="1903898" cy="522160"/>
        </a:xfrm>
        <a:prstGeom prst="hexagon">
          <a:avLst>
            <a:gd name="adj" fmla="val 40000"/>
            <a:gd name="vf" fmla="val 11547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711200">
            <a:lnSpc>
              <a:spcPct val="90000"/>
            </a:lnSpc>
            <a:spcBef>
              <a:spcPct val="0"/>
            </a:spcBef>
            <a:spcAft>
              <a:spcPct val="35000"/>
            </a:spcAft>
            <a:buNone/>
          </a:pPr>
          <a:r>
            <a:rPr lang="en-US" sz="1600" b="1" kern="1200" dirty="0"/>
            <a:t>Milestone 3</a:t>
          </a:r>
          <a:endParaRPr lang="en-US" sz="1100" kern="1200" dirty="0"/>
        </a:p>
      </dsp:txBody>
      <dsp:txXfrm>
        <a:off x="5820200" y="1977196"/>
        <a:ext cx="1447339" cy="396944"/>
      </dsp:txXfrm>
    </dsp:sp>
    <dsp:sp modelId="{DF1E9D22-47D4-4C5C-A257-E840FAA8C83A}">
      <dsp:nvSpPr>
        <dsp:cNvPr id="0" name=""/>
        <dsp:cNvSpPr/>
      </dsp:nvSpPr>
      <dsp:spPr>
        <a:xfrm>
          <a:off x="5221718" y="0"/>
          <a:ext cx="2644303" cy="1392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1130" rIns="0" bIns="151130" numCol="1" spcCol="1270" anchor="b" anchorCtr="1">
          <a:noAutofit/>
        </a:bodyPr>
        <a:lstStyle/>
        <a:p>
          <a:pPr marL="0" lvl="0" indent="0" algn="ctr" defTabSz="755650">
            <a:lnSpc>
              <a:spcPct val="90000"/>
            </a:lnSpc>
            <a:spcBef>
              <a:spcPct val="0"/>
            </a:spcBef>
            <a:spcAft>
              <a:spcPct val="35000"/>
            </a:spcAft>
            <a:buNone/>
          </a:pPr>
          <a:r>
            <a:rPr lang="en-US" sz="1700" kern="1200" dirty="0"/>
            <a:t>Data Collection</a:t>
          </a:r>
        </a:p>
      </dsp:txBody>
      <dsp:txXfrm>
        <a:off x="5221718" y="0"/>
        <a:ext cx="2644303" cy="1392428"/>
      </dsp:txXfrm>
    </dsp:sp>
    <dsp:sp modelId="{78779B33-F697-45A1-8947-238C6735CAD7}">
      <dsp:nvSpPr>
        <dsp:cNvPr id="0" name=""/>
        <dsp:cNvSpPr/>
      </dsp:nvSpPr>
      <dsp:spPr>
        <a:xfrm>
          <a:off x="7495819" y="2175669"/>
          <a:ext cx="740405" cy="0"/>
        </a:xfrm>
        <a:custGeom>
          <a:avLst/>
          <a:gdLst/>
          <a:ahLst/>
          <a:cxnLst/>
          <a:rect l="0" t="0" r="0" b="0"/>
          <a:pathLst>
            <a:path>
              <a:moveTo>
                <a:pt x="0" y="0"/>
              </a:moveTo>
              <a:lnTo>
                <a:pt x="740405"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880EB9-9372-4E08-BB3E-D5E2CB324333}">
      <dsp:nvSpPr>
        <dsp:cNvPr id="0" name=""/>
        <dsp:cNvSpPr/>
      </dsp:nvSpPr>
      <dsp:spPr>
        <a:xfrm>
          <a:off x="6543870" y="1479454"/>
          <a:ext cx="0" cy="435133"/>
        </a:xfrm>
        <a:prstGeom prst="line">
          <a:avLst/>
        </a:prstGeom>
        <a:noFill/>
        <a:ln w="3175" cap="flat" cmpd="sng" algn="ctr">
          <a:solidFill>
            <a:schemeClr val="bg1">
              <a:lumMod val="75000"/>
            </a:schemeClr>
          </a:solidFill>
          <a:prstDash val="solid"/>
          <a:miter lim="800000"/>
        </a:ln>
        <a:effectLst/>
      </dsp:spPr>
      <dsp:style>
        <a:lnRef idx="1">
          <a:scrgbClr r="0" g="0" b="0"/>
        </a:lnRef>
        <a:fillRef idx="0">
          <a:scrgbClr r="0" g="0" b="0"/>
        </a:fillRef>
        <a:effectRef idx="0">
          <a:scrgbClr r="0" g="0" b="0"/>
        </a:effectRef>
        <a:fontRef idx="minor"/>
      </dsp:style>
    </dsp:sp>
    <dsp:sp modelId="{D7FE156B-76E4-4ED6-9666-E3256FB28C4F}">
      <dsp:nvSpPr>
        <dsp:cNvPr id="0" name=""/>
        <dsp:cNvSpPr/>
      </dsp:nvSpPr>
      <dsp:spPr>
        <a:xfrm>
          <a:off x="6500356" y="1392428"/>
          <a:ext cx="87026" cy="87026"/>
        </a:xfrm>
        <a:prstGeom prst="diamond">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BE84BD-A0B9-479B-AE95-04F7EA15E9E9}">
      <dsp:nvSpPr>
        <dsp:cNvPr id="0" name=""/>
        <dsp:cNvSpPr/>
      </dsp:nvSpPr>
      <dsp:spPr>
        <a:xfrm rot="10800000">
          <a:off x="8236224" y="1914588"/>
          <a:ext cx="1903898" cy="522160"/>
        </a:xfrm>
        <a:prstGeom prst="homePlate">
          <a:avLst>
            <a:gd name="adj" fmla="val 4000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711200">
            <a:lnSpc>
              <a:spcPct val="90000"/>
            </a:lnSpc>
            <a:spcBef>
              <a:spcPct val="0"/>
            </a:spcBef>
            <a:spcAft>
              <a:spcPct val="35000"/>
            </a:spcAft>
            <a:buNone/>
          </a:pPr>
          <a:r>
            <a:rPr lang="en-US" sz="1600" b="1" kern="1200" dirty="0"/>
            <a:t>Milestone 4</a:t>
          </a:r>
          <a:endParaRPr lang="en-US" sz="1100" kern="1200" dirty="0"/>
        </a:p>
      </dsp:txBody>
      <dsp:txXfrm rot="10800000">
        <a:off x="8340656" y="1914588"/>
        <a:ext cx="1799466" cy="522160"/>
      </dsp:txXfrm>
    </dsp:sp>
    <dsp:sp modelId="{0E2E4126-B6A8-45C5-B2C7-2C06AD6E18E7}">
      <dsp:nvSpPr>
        <dsp:cNvPr id="0" name=""/>
        <dsp:cNvSpPr/>
      </dsp:nvSpPr>
      <dsp:spPr>
        <a:xfrm>
          <a:off x="7866022" y="2958909"/>
          <a:ext cx="2644303" cy="1392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1130" rIns="0" bIns="151130" numCol="1" spcCol="1270" anchor="t" anchorCtr="1">
          <a:noAutofit/>
        </a:bodyPr>
        <a:lstStyle/>
        <a:p>
          <a:pPr marL="0" lvl="0" indent="0" algn="ctr" defTabSz="755650">
            <a:lnSpc>
              <a:spcPct val="90000"/>
            </a:lnSpc>
            <a:spcBef>
              <a:spcPct val="0"/>
            </a:spcBef>
            <a:spcAft>
              <a:spcPct val="35000"/>
            </a:spcAft>
            <a:buNone/>
          </a:pPr>
          <a:r>
            <a:rPr lang="en-US" sz="1700" kern="1200"/>
            <a:t>F</a:t>
          </a:r>
          <a:r>
            <a:rPr lang="en-US" sz="1700" b="1" i="0" kern="1200">
              <a:effectLst/>
              <a:latin typeface="Calibri" panose="020F0502020204030204" pitchFamily="34" charset="0"/>
            </a:rPr>
            <a:t>inal </a:t>
          </a:r>
          <a:r>
            <a:rPr lang="en-US" sz="1700" b="1" i="0" kern="1200" dirty="0">
              <a:effectLst/>
              <a:latin typeface="Calibri" panose="020F0502020204030204" pitchFamily="34" charset="0"/>
            </a:rPr>
            <a:t>data and weighting, post-survey consultation, project closeout</a:t>
          </a:r>
          <a:endParaRPr lang="en-US" sz="1700" kern="1200" dirty="0"/>
        </a:p>
      </dsp:txBody>
      <dsp:txXfrm>
        <a:off x="7866022" y="2958909"/>
        <a:ext cx="2644303" cy="1392428"/>
      </dsp:txXfrm>
    </dsp:sp>
    <dsp:sp modelId="{B02DD85E-7A61-4DD2-A857-0D2584C55ACD}">
      <dsp:nvSpPr>
        <dsp:cNvPr id="0" name=""/>
        <dsp:cNvSpPr/>
      </dsp:nvSpPr>
      <dsp:spPr>
        <a:xfrm>
          <a:off x="9188174" y="2436749"/>
          <a:ext cx="0" cy="435133"/>
        </a:xfrm>
        <a:prstGeom prst="line">
          <a:avLst/>
        </a:prstGeom>
        <a:noFill/>
        <a:ln w="3175" cap="flat" cmpd="sng" algn="ctr">
          <a:solidFill>
            <a:schemeClr val="bg1">
              <a:lumMod val="75000"/>
            </a:schemeClr>
          </a:solidFill>
          <a:prstDash val="solid"/>
          <a:miter lim="800000"/>
        </a:ln>
        <a:effectLst/>
      </dsp:spPr>
      <dsp:style>
        <a:lnRef idx="1">
          <a:scrgbClr r="0" g="0" b="0"/>
        </a:lnRef>
        <a:fillRef idx="0">
          <a:scrgbClr r="0" g="0" b="0"/>
        </a:fillRef>
        <a:effectRef idx="0">
          <a:scrgbClr r="0" g="0" b="0"/>
        </a:effectRef>
        <a:fontRef idx="minor"/>
      </dsp:style>
    </dsp:sp>
    <dsp:sp modelId="{757D6E7A-7B8C-43BB-9A7E-6BCB0BB03C8B}">
      <dsp:nvSpPr>
        <dsp:cNvPr id="0" name=""/>
        <dsp:cNvSpPr/>
      </dsp:nvSpPr>
      <dsp:spPr>
        <a:xfrm>
          <a:off x="9144660" y="2871883"/>
          <a:ext cx="87026" cy="87026"/>
        </a:xfrm>
        <a:prstGeom prst="diamond">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960BE7-D31C-4854-B682-D1B8227FFFF2}" type="datetimeFigureOut">
              <a:rPr lang="en-US" smtClean="0"/>
              <a:t>6/13/2022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DC5D91-5EF0-42E9-8DE4-F787064EB96A}" type="slidenum">
              <a:rPr lang="en-US" smtClean="0"/>
              <a:t>‹#›</a:t>
            </a:fld>
            <a:endParaRPr lang="en-US"/>
          </a:p>
        </p:txBody>
      </p:sp>
    </p:spTree>
    <p:extLst>
      <p:ext uri="{BB962C8B-B14F-4D97-AF65-F5344CB8AC3E}">
        <p14:creationId xmlns:p14="http://schemas.microsoft.com/office/powerpoint/2010/main" val="1393710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1" i="0" dirty="0">
                <a:solidFill>
                  <a:srgbClr val="FF0000"/>
                </a:solidFill>
                <a:effectLst/>
                <a:latin typeface="Calibri" panose="020F0502020204030204" pitchFamily="34" charset="0"/>
              </a:rPr>
              <a:t>dd the increase in surveys to increase stability</a:t>
            </a:r>
            <a:r>
              <a:rPr lang="en-US" sz="1800" b="0" i="0" dirty="0">
                <a:solidFill>
                  <a:srgbClr val="FF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1" i="0" dirty="0">
                <a:solidFill>
                  <a:srgbClr val="FF0000"/>
                </a:solidFill>
                <a:effectLst/>
                <a:latin typeface="Calibri" panose="020F0502020204030204" pitchFamily="34" charset="0"/>
              </a:rPr>
              <a:t>Add increase in cost to increase stability</a:t>
            </a:r>
            <a:r>
              <a:rPr lang="en-US" sz="1800" b="0" i="0" dirty="0">
                <a:solidFill>
                  <a:srgbClr val="FF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1" i="0" dirty="0">
                <a:solidFill>
                  <a:srgbClr val="FF0000"/>
                </a:solidFill>
                <a:effectLst/>
                <a:latin typeface="Calibri" panose="020F0502020204030204" pitchFamily="34" charset="0"/>
              </a:rPr>
              <a:t>Priority Areas based on SVI, need such as access to care and others</a:t>
            </a:r>
            <a:r>
              <a:rPr lang="en-US" sz="1800" b="0" i="0" dirty="0">
                <a:solidFill>
                  <a:srgbClr val="FF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1" i="0" dirty="0">
                <a:solidFill>
                  <a:srgbClr val="FF0000"/>
                </a:solidFill>
                <a:effectLst/>
                <a:latin typeface="Calibri" panose="020F0502020204030204" pitchFamily="34" charset="0"/>
              </a:rPr>
              <a:t>Clusters of municipalities based on SVI, proximity, and population makeup</a:t>
            </a:r>
            <a:r>
              <a:rPr lang="en-US" sz="1800" b="0" i="0" dirty="0">
                <a:solidFill>
                  <a:srgbClr val="FF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0" i="0" dirty="0">
                <a:solidFill>
                  <a:srgbClr val="FF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1" i="0" dirty="0">
                <a:solidFill>
                  <a:srgbClr val="FF0000"/>
                </a:solidFill>
                <a:effectLst/>
                <a:latin typeface="Calibri" panose="020F0502020204030204" pitchFamily="34" charset="0"/>
              </a:rPr>
              <a:t>Major questions – Is the survey representative of the communities? Will be access during data collection. -- note that it will be difficult to stratify by race/ethnicity, age, or sex/gender at the municipal level</a:t>
            </a:r>
            <a:r>
              <a:rPr lang="en-US" sz="1800" b="0" i="0" dirty="0">
                <a:solidFill>
                  <a:srgbClr val="FF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1" i="0" dirty="0">
                <a:solidFill>
                  <a:srgbClr val="FF0000"/>
                </a:solidFill>
                <a:effectLst/>
                <a:latin typeface="Calibri" panose="020F0502020204030204" pitchFamily="34" charset="0"/>
              </a:rPr>
              <a:t>Ask to meet with CDPH to discuss pitfalls, priorities, and working RTI</a:t>
            </a:r>
            <a:r>
              <a:rPr lang="en-US" sz="1800" b="0" i="0" dirty="0">
                <a:solidFill>
                  <a:srgbClr val="FF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1" i="0" dirty="0">
                <a:solidFill>
                  <a:srgbClr val="000000"/>
                </a:solidFill>
                <a:effectLst/>
                <a:latin typeface="Calibri" panose="020F0502020204030204" pitchFamily="34" charset="0"/>
              </a:rPr>
              <a:t>Certain challenges of survey collection to obtaining accurate health estimates of all SCC municipalities - DRAFT</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0" i="1" dirty="0">
                <a:solidFill>
                  <a:srgbClr val="000000"/>
                </a:solidFill>
                <a:effectLst/>
                <a:latin typeface="Calibri" panose="020F0502020204030204" pitchFamily="34" charset="0"/>
              </a:rPr>
              <a:t>Ideal Goal:</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To administer a survey in SCC to provide estimates on health outcomes, behaviors, and risk factors for every municipality. Also to provide an understanding of health of each race/ethnicity group in each municipality  </a:t>
            </a:r>
            <a:endParaRPr lang="en-US" b="0" i="0" dirty="0">
              <a:solidFill>
                <a:srgbClr val="000000"/>
              </a:solidFill>
              <a:effectLst/>
              <a:latin typeface="Calibri" panose="020F0502020204030204" pitchFamily="34" charset="0"/>
            </a:endParaRPr>
          </a:p>
          <a:p>
            <a:pPr algn="l" rtl="0" fontAlgn="base"/>
            <a:r>
              <a:rPr lang="en-US" sz="1800" b="0" i="1" dirty="0">
                <a:solidFill>
                  <a:srgbClr val="000000"/>
                </a:solidFill>
                <a:effectLst/>
                <a:latin typeface="Calibri" panose="020F0502020204030204" pitchFamily="34" charset="0"/>
              </a:rPr>
              <a:t>Challenges:</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One of the challenge of administering such a survey to produce robust estimates for health for each municipality is that it would take a large number of complete surveys to accomplish such a task. The survey vendor, RTI, has administered the current Health Chicago Survey and indicated that each completed survey is about $100. For Chicago, their $500,000 budget will pay for about 4,500 completed surveys throughout the 77 community. So if CCDPH has a similar budget, then CCDPH should expect to pay for 4,500 surveys as well. The issue is that we have approximately 125 municipalities in SCC which is 62% more places compared to Chicago. Also we have much more places (municipalities) that have much smaller areas than Chicago (community areas), therefore, may require more completed surveys to accomplish the goal of providing health estimates by race/ethnicity.  </a:t>
            </a:r>
            <a:endParaRPr lang="en-US" b="0" i="0" dirty="0">
              <a:solidFill>
                <a:srgbClr val="000000"/>
              </a:solidFill>
              <a:effectLst/>
              <a:latin typeface="Calibri" panose="020F0502020204030204" pitchFamily="34" charset="0"/>
            </a:endParaRPr>
          </a:p>
          <a:p>
            <a:pPr algn="l" rtl="0" fontAlgn="base"/>
            <a:r>
              <a:rPr lang="en-US" sz="1800" b="0" i="1" dirty="0">
                <a:solidFill>
                  <a:srgbClr val="000000"/>
                </a:solidFill>
                <a:effectLst/>
                <a:latin typeface="Calibri" panose="020F0502020204030204" pitchFamily="34" charset="0"/>
              </a:rPr>
              <a:t>Possible Strategies:</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Because there are no solutions to this (unless we have over a $1M budget), there may be possible strategies to consider: </a:t>
            </a:r>
            <a:endParaRPr lang="en-US" b="0" i="0" dirty="0">
              <a:solidFill>
                <a:srgbClr val="000000"/>
              </a:solidFill>
              <a:effectLst/>
              <a:latin typeface="Calibri" panose="020F0502020204030204" pitchFamily="34" charset="0"/>
            </a:endParaRPr>
          </a:p>
          <a:p>
            <a:pPr algn="l" rtl="0" fontAlgn="base">
              <a:buFont typeface="+mj-lt"/>
              <a:buAutoNum type="arabicPeriod"/>
            </a:pPr>
            <a:r>
              <a:rPr lang="en-US" sz="1800" b="0" i="0" dirty="0">
                <a:solidFill>
                  <a:srgbClr val="000000"/>
                </a:solidFill>
                <a:effectLst/>
                <a:latin typeface="Calibri" panose="020F0502020204030204" pitchFamily="34" charset="0"/>
              </a:rPr>
              <a:t>Lower the expectations. We may not be able to report out confidently (statistically) on places with small populations by race/ethnicity breakdowns. Health estimates will only be available at larger municipalities, and suppressed at smaller municipalities (definitions of size TBD). This may be difficult because some of the smaller municipalities are ‘important’ to CCDPH for equity in understanding its health outcomes, factors, and behaviors. Based on the number of mailing address to which the survey will be sent, the lowest quintile of municipalities may include:  </a:t>
            </a:r>
          </a:p>
          <a:p>
            <a:pPr algn="l" rtl="0" fontAlgn="base"/>
            <a:r>
              <a:rPr lang="en-US" sz="1800" b="0" i="0" u="sng" dirty="0">
                <a:solidFill>
                  <a:srgbClr val="000000"/>
                </a:solidFill>
                <a:effectLst/>
                <a:latin typeface="Calibri" panose="020F0502020204030204" pitchFamily="34" charset="0"/>
              </a:rPr>
              <a:t>MUNICIPALITY</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r" rtl="0" fontAlgn="base"/>
            <a:r>
              <a:rPr lang="en-US" sz="1800" b="0" i="0" u="sng" dirty="0">
                <a:solidFill>
                  <a:srgbClr val="000000"/>
                </a:solidFill>
                <a:effectLst/>
                <a:latin typeface="Calibri" panose="020F0502020204030204" pitchFamily="34" charset="0"/>
              </a:rPr>
              <a:t>MALING ADDRESSES COUNT</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Countryside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2,794 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Inverness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2,595 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Barrington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2,199 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Olympia Fields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2,089 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Willow Springs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2,067 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Robbins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2,048 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Berkeley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1,968 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Hometown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1,941 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Barrington Hills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873 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Thornton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990 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Posen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1,744 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Indian Head Park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1,685 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South Chicago Heights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1,633 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Burr Ridge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1,619 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Rosemont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1,613 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Burnham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1,528 </a:t>
            </a:r>
            <a:endParaRPr lang="en-US" b="0" i="0" dirty="0">
              <a:solidFill>
                <a:srgbClr val="000000"/>
              </a:solidFill>
              <a:effectLst/>
              <a:latin typeface="Calibri" panose="020F0502020204030204" pitchFamily="34" charset="0"/>
            </a:endParaRPr>
          </a:p>
          <a:p>
            <a:pPr algn="l" rtl="0" fontAlgn="base"/>
            <a:r>
              <a:rPr lang="en-US" sz="1800" b="0" i="0" dirty="0" err="1">
                <a:solidFill>
                  <a:srgbClr val="000000"/>
                </a:solidFill>
                <a:effectLst/>
                <a:latin typeface="Calibri" panose="020F0502020204030204" pitchFamily="34" charset="0"/>
              </a:rPr>
              <a:t>Dixmoor</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1,454 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Roselle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1,339 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South Barrington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1,327 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Steger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1,295 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Stone Park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1,240 </a:t>
            </a:r>
            <a:endParaRPr lang="en-US" b="0" i="0" dirty="0">
              <a:solidFill>
                <a:srgbClr val="000000"/>
              </a:solidFill>
              <a:effectLst/>
              <a:latin typeface="Calibri" panose="020F0502020204030204" pitchFamily="34" charset="0"/>
            </a:endParaRPr>
          </a:p>
          <a:p>
            <a:pPr algn="l" rtl="0" fontAlgn="base"/>
            <a:r>
              <a:rPr lang="en-US" sz="1800" b="0" i="0" dirty="0" err="1">
                <a:solidFill>
                  <a:srgbClr val="000000"/>
                </a:solidFill>
                <a:effectLst/>
                <a:latin typeface="Calibri" panose="020F0502020204030204" pitchFamily="34" charset="0"/>
              </a:rPr>
              <a:t>Merrionette</a:t>
            </a:r>
            <a:r>
              <a:rPr lang="en-US" sz="1800" b="0" i="0" dirty="0">
                <a:solidFill>
                  <a:srgbClr val="000000"/>
                </a:solidFill>
                <a:effectLst/>
                <a:latin typeface="Calibri" panose="020F0502020204030204" pitchFamily="34" charset="0"/>
              </a:rPr>
              <a:t> Park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982 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Ford Heights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928 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Kenilworth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843 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Bedford Park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797 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Hinsdale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780 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Phoenix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764 </a:t>
            </a:r>
            <a:endParaRPr lang="en-US" b="0" i="0" dirty="0">
              <a:solidFill>
                <a:srgbClr val="000000"/>
              </a:solidFill>
              <a:effectLst/>
              <a:latin typeface="Calibri" panose="020F0502020204030204" pitchFamily="34" charset="0"/>
            </a:endParaRPr>
          </a:p>
          <a:p>
            <a:pPr algn="l" rtl="0" fontAlgn="base"/>
            <a:r>
              <a:rPr lang="en-US" sz="1800" b="0" i="0" dirty="0" err="1">
                <a:solidFill>
                  <a:srgbClr val="000000"/>
                </a:solidFill>
                <a:effectLst/>
                <a:latin typeface="Calibri" panose="020F0502020204030204" pitchFamily="34" charset="0"/>
              </a:rPr>
              <a:t>Hodgkins</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677 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East Hazel Crest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586 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Deerfield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559 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Forest View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283 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New Trier </a:t>
            </a:r>
            <a:r>
              <a:rPr lang="en-US" sz="1800" b="0" i="0" dirty="0" err="1">
                <a:solidFill>
                  <a:srgbClr val="000000"/>
                </a:solidFill>
                <a:effectLst/>
                <a:latin typeface="Calibri" panose="020F0502020204030204" pitchFamily="34" charset="0"/>
              </a:rPr>
              <a:t>Twp</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268 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Golf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208 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McCook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111 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buFont typeface="+mj-lt"/>
              <a:buAutoNum type="arabicPeriod" startAt="2"/>
            </a:pPr>
            <a:r>
              <a:rPr lang="en-US" sz="1800" b="0" i="0" dirty="0">
                <a:solidFill>
                  <a:srgbClr val="000000"/>
                </a:solidFill>
                <a:effectLst/>
                <a:latin typeface="Calibri" panose="020F0502020204030204" pitchFamily="34" charset="0"/>
              </a:rPr>
              <a:t>Combine geographically similar municipalities with smaller population. There is a possibilities to provider better (statistically) estimates if we group 3 or 4 nearby municipalities together (i.e. one area could be called the Ford Heights/ South Chicago Heights/Steger area). One will lose specificity in those municipalities with this approach, obviously.   </a:t>
            </a:r>
          </a:p>
          <a:p>
            <a:pPr algn="l" rtl="0" fontAlgn="base">
              <a:buFont typeface="+mj-lt"/>
              <a:buAutoNum type="arabicPeriod" startAt="3"/>
            </a:pPr>
            <a:r>
              <a:rPr lang="en-US" sz="1800" b="0" i="0" dirty="0">
                <a:solidFill>
                  <a:srgbClr val="000000"/>
                </a:solidFill>
                <a:effectLst/>
                <a:latin typeface="Calibri" panose="020F0502020204030204" pitchFamily="34" charset="0"/>
              </a:rPr>
              <a:t> Seek input and experiences from CDPH and RTI on other possible alternatives to provide maximally informative health estimates of SCC given the constraints of not having an unlimited budget, but knowing there isn’t a perfect solution. There will be places the will not have good (statistically) data to make inferences and actionable decisions.  </a:t>
            </a:r>
          </a:p>
          <a:p>
            <a:endParaRPr lang="en-US" dirty="0"/>
          </a:p>
        </p:txBody>
      </p:sp>
      <p:sp>
        <p:nvSpPr>
          <p:cNvPr id="4" name="Slide Number Placeholder 3"/>
          <p:cNvSpPr>
            <a:spLocks noGrp="1"/>
          </p:cNvSpPr>
          <p:nvPr>
            <p:ph type="sldNum" sz="quarter" idx="5"/>
          </p:nvPr>
        </p:nvSpPr>
        <p:spPr/>
        <p:txBody>
          <a:bodyPr/>
          <a:lstStyle/>
          <a:p>
            <a:fld id="{25DC5D91-5EF0-42E9-8DE4-F787064EB96A}" type="slidenum">
              <a:rPr lang="en-US" smtClean="0"/>
              <a:t>5</a:t>
            </a:fld>
            <a:endParaRPr lang="en-US"/>
          </a:p>
        </p:txBody>
      </p:sp>
    </p:spTree>
    <p:extLst>
      <p:ext uri="{BB962C8B-B14F-4D97-AF65-F5344CB8AC3E}">
        <p14:creationId xmlns:p14="http://schemas.microsoft.com/office/powerpoint/2010/main" val="27639010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400" dirty="0">
                <a:effectLst/>
              </a:rPr>
              <a:t>Has a doctor, nurse, or other health professional ever told you that you had…</a:t>
            </a:r>
          </a:p>
          <a:p>
            <a:pPr marL="0" marR="0">
              <a:spcBef>
                <a:spcPts val="0"/>
              </a:spcBef>
              <a:spcAft>
                <a:spcPts val="0"/>
              </a:spcAft>
            </a:pPr>
            <a:r>
              <a:rPr lang="en-US" sz="1200" spc="-20" dirty="0">
                <a:effectLst/>
              </a:rPr>
              <a:t>E1 / 16…high blood pressure?</a:t>
            </a:r>
          </a:p>
          <a:p>
            <a:pPr marL="0" marR="0">
              <a:spcBef>
                <a:spcPts val="0"/>
              </a:spcBef>
              <a:spcAft>
                <a:spcPts val="0"/>
              </a:spcAft>
            </a:pPr>
            <a:r>
              <a:rPr lang="en-US" sz="1200" spc="-20" dirty="0">
                <a:effectLst/>
              </a:rPr>
              <a:t>F3 / 17…high cholesterol?</a:t>
            </a:r>
          </a:p>
          <a:p>
            <a:pPr marL="0" marR="0">
              <a:spcBef>
                <a:spcPts val="0"/>
              </a:spcBef>
              <a:spcAft>
                <a:spcPts val="0"/>
              </a:spcAft>
            </a:pPr>
            <a:r>
              <a:rPr lang="en-US" sz="1200" spc="-20" dirty="0">
                <a:effectLst/>
              </a:rPr>
              <a:t>G2 / 18…angina or coronary heart disease?</a:t>
            </a:r>
          </a:p>
          <a:p>
            <a:pPr marL="0" marR="0">
              <a:spcBef>
                <a:spcPts val="0"/>
              </a:spcBef>
              <a:spcAft>
                <a:spcPts val="0"/>
              </a:spcAft>
            </a:pPr>
            <a:r>
              <a:rPr lang="pt-BR" sz="1400" dirty="0">
                <a:effectLst/>
              </a:rPr>
              <a:t>Q119 / 19…a stroke?</a:t>
            </a:r>
            <a:endParaRPr lang="en-US" sz="1400" dirty="0">
              <a:effectLst/>
            </a:endParaRPr>
          </a:p>
          <a:p>
            <a:pPr marL="0" marR="0">
              <a:spcBef>
                <a:spcPts val="0"/>
              </a:spcBef>
              <a:spcAft>
                <a:spcPts val="0"/>
              </a:spcAft>
            </a:pPr>
            <a:r>
              <a:rPr lang="pt-BR" sz="1200" spc="-20" dirty="0">
                <a:effectLst/>
              </a:rPr>
              <a:t>G7 / 20 …diabetes?</a:t>
            </a:r>
            <a:endParaRPr lang="en-US" sz="1200" spc="-20" dirty="0">
              <a:effectLst/>
            </a:endParaRPr>
          </a:p>
          <a:p>
            <a:pPr marL="0" marR="0">
              <a:spcBef>
                <a:spcPts val="0"/>
              </a:spcBef>
              <a:spcAft>
                <a:spcPts val="0"/>
              </a:spcAft>
            </a:pPr>
            <a:r>
              <a:rPr lang="en-US" sz="1400" dirty="0">
                <a:effectLst/>
              </a:rPr>
              <a:t>Q168 …prediabetes or borderline diabetes?</a:t>
            </a:r>
            <a:r>
              <a:rPr lang="en-US" sz="1100" dirty="0">
                <a:effectLst/>
              </a:rPr>
              <a:t>  </a:t>
            </a:r>
            <a:endParaRPr lang="en-US" sz="1400" dirty="0">
              <a:effectLst/>
            </a:endParaRPr>
          </a:p>
          <a:p>
            <a:pPr marL="0" marR="0">
              <a:spcBef>
                <a:spcPts val="0"/>
              </a:spcBef>
              <a:spcAft>
                <a:spcPts val="0"/>
              </a:spcAft>
            </a:pPr>
            <a:r>
              <a:rPr lang="en-US" sz="1200" spc="-20" dirty="0">
                <a:effectLst/>
              </a:rPr>
              <a:t>G8 / 21…chronic obstructive pulmonary disease (COPD), emphysema, or chronic bronchitis?</a:t>
            </a:r>
          </a:p>
          <a:p>
            <a:pPr marL="0" marR="0">
              <a:spcBef>
                <a:spcPts val="0"/>
              </a:spcBef>
              <a:spcAft>
                <a:spcPts val="0"/>
              </a:spcAft>
            </a:pPr>
            <a:r>
              <a:rPr lang="en-US" sz="1400" dirty="0">
                <a:effectLst/>
              </a:rPr>
              <a:t>G4 / 22…asthma?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25DC5D91-5EF0-42E9-8DE4-F787064EB96A}" type="slidenum">
              <a:rPr lang="en-US" smtClean="0"/>
              <a:t>15</a:t>
            </a:fld>
            <a:endParaRPr lang="en-US"/>
          </a:p>
        </p:txBody>
      </p:sp>
    </p:spTree>
    <p:extLst>
      <p:ext uri="{BB962C8B-B14F-4D97-AF65-F5344CB8AC3E}">
        <p14:creationId xmlns:p14="http://schemas.microsoft.com/office/powerpoint/2010/main" val="1130241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dirty="0">
                <a:solidFill>
                  <a:srgbClr val="000000"/>
                </a:solidFill>
                <a:effectLst/>
                <a:latin typeface="Calibri" panose="020F0502020204030204" pitchFamily="34" charset="0"/>
              </a:rPr>
              <a:t> </a:t>
            </a:r>
            <a:r>
              <a:rPr lang="en-US" sz="1800" b="1" i="0" dirty="0">
                <a:solidFill>
                  <a:srgbClr val="000000"/>
                </a:solidFill>
                <a:effectLst/>
                <a:latin typeface="Times New Roman" panose="02020603050405020304" pitchFamily="18" charset="0"/>
              </a:rPr>
              <a:t>Total Compensation: $269,551.87</a:t>
            </a:r>
            <a:r>
              <a:rPr lang="en-US" sz="1800" b="0" i="0" dirty="0">
                <a:solidFill>
                  <a:srgbClr val="000000"/>
                </a:solidFill>
                <a:effectLst/>
                <a:latin typeface="Times New Roman" panose="02020603050405020304" pitchFamily="18" charset="0"/>
              </a:rPr>
              <a:t> </a:t>
            </a:r>
            <a:endParaRPr lang="en-US" sz="4000"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1" dirty="0">
                <a:solidFill>
                  <a:srgbClr val="000000"/>
                </a:solidFill>
                <a:effectLst/>
                <a:latin typeface="Times New Roman" panose="02020603050405020304" pitchFamily="18" charset="0"/>
              </a:rPr>
              <a:t>Project Management (25%) $25,409.60</a:t>
            </a:r>
            <a:r>
              <a:rPr lang="en-US" sz="1800" b="0" i="0" dirty="0">
                <a:solidFill>
                  <a:srgbClr val="000000"/>
                </a:solidFill>
                <a:effectLst/>
                <a:latin typeface="Times New Roman" panose="02020603050405020304" pitchFamily="18" charset="0"/>
              </a:rPr>
              <a:t> </a:t>
            </a:r>
          </a:p>
          <a:p>
            <a:pPr algn="l" rtl="0" fontAlgn="base">
              <a:buFont typeface="Arial" panose="020B0604020202020204" pitchFamily="34" charset="0"/>
              <a:buChar char="•"/>
            </a:pPr>
            <a:r>
              <a:rPr lang="en-US" sz="1800" b="0" i="1" dirty="0">
                <a:solidFill>
                  <a:srgbClr val="000000"/>
                </a:solidFill>
                <a:effectLst/>
                <a:latin typeface="Times New Roman" panose="02020603050405020304" pitchFamily="18" charset="0"/>
              </a:rPr>
              <a:t>Labor (sampling, study design, data collection) (25%) $29,542.27</a:t>
            </a:r>
            <a:r>
              <a:rPr lang="en-US" sz="1800" b="0" i="0" dirty="0">
                <a:solidFill>
                  <a:srgbClr val="000000"/>
                </a:solidFill>
                <a:effectLst/>
                <a:latin typeface="Times New Roman" panose="02020603050405020304" pitchFamily="18" charset="0"/>
              </a:rPr>
              <a:t> </a:t>
            </a:r>
          </a:p>
          <a:p>
            <a:pPr algn="l" rtl="0" fontAlgn="base">
              <a:buFont typeface="Arial" panose="020B0604020202020204" pitchFamily="34" charset="0"/>
              <a:buChar char="•"/>
            </a:pPr>
            <a:r>
              <a:rPr lang="en-US" sz="1800" b="0" i="1" dirty="0">
                <a:solidFill>
                  <a:srgbClr val="000000"/>
                </a:solidFill>
                <a:effectLst/>
                <a:latin typeface="Times New Roman" panose="02020603050405020304" pitchFamily="18" charset="0"/>
              </a:rPr>
              <a:t>2021 Healthy Chicago Survey base surveys (50%) $150,000</a:t>
            </a:r>
            <a:r>
              <a:rPr lang="en-US" sz="1800" b="0" i="0" dirty="0">
                <a:solidFill>
                  <a:srgbClr val="000000"/>
                </a:solidFill>
                <a:effectLst/>
                <a:latin typeface="Times New Roman" panose="02020603050405020304" pitchFamily="18" charset="0"/>
              </a:rPr>
              <a:t> </a:t>
            </a:r>
          </a:p>
          <a:p>
            <a:pPr algn="l" rtl="0" fontAlgn="base">
              <a:buFont typeface="Arial" panose="020B0604020202020204" pitchFamily="34" charset="0"/>
              <a:buChar char="•"/>
            </a:pPr>
            <a:r>
              <a:rPr lang="en-US" sz="1800" b="0" i="1" dirty="0">
                <a:solidFill>
                  <a:srgbClr val="000000"/>
                </a:solidFill>
                <a:effectLst/>
                <a:latin typeface="Times New Roman" panose="02020603050405020304" pitchFamily="18" charset="0"/>
              </a:rPr>
              <a:t>Pilot pre- and post-incentives $600</a:t>
            </a:r>
            <a:r>
              <a:rPr lang="en-US" sz="1800" b="0" i="0" dirty="0">
                <a:solidFill>
                  <a:srgbClr val="000000"/>
                </a:solidFill>
                <a:effectLst/>
                <a:latin typeface="Times New Roman" panose="02020603050405020304" pitchFamily="18" charset="0"/>
              </a:rPr>
              <a:t> </a:t>
            </a:r>
          </a:p>
          <a:p>
            <a:pPr algn="l" rtl="0" fontAlgn="base">
              <a:buFont typeface="Arial" panose="020B0604020202020204" pitchFamily="34" charset="0"/>
              <a:buChar char="•"/>
            </a:pPr>
            <a:r>
              <a:rPr lang="en-US" sz="1800" b="0" i="1" dirty="0">
                <a:solidFill>
                  <a:srgbClr val="000000"/>
                </a:solidFill>
                <a:effectLst/>
                <a:latin typeface="Times New Roman" panose="02020603050405020304" pitchFamily="18" charset="0"/>
              </a:rPr>
              <a:t>2021 Healthy Chicago Survey pre-incentives $64,000</a:t>
            </a:r>
            <a:r>
              <a:rPr lang="en-US" sz="1800" b="0" i="0" dirty="0">
                <a:solidFill>
                  <a:srgbClr val="000000"/>
                </a:solidFill>
                <a:effectLst/>
                <a:latin typeface="Times New Roman" panose="02020603050405020304" pitchFamily="18" charset="0"/>
              </a:rPr>
              <a:t> </a:t>
            </a:r>
          </a:p>
          <a:p>
            <a:pPr algn="l" rtl="0" fontAlgn="base"/>
            <a:endParaRPr lang="en-US" sz="2800" b="0" i="0" dirty="0">
              <a:solidFill>
                <a:srgbClr val="000000"/>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25DC5D91-5EF0-42E9-8DE4-F787064EB96A}" type="slidenum">
              <a:rPr lang="en-US" smtClean="0"/>
              <a:t>23</a:t>
            </a:fld>
            <a:endParaRPr lang="en-US"/>
          </a:p>
        </p:txBody>
      </p:sp>
    </p:spTree>
    <p:extLst>
      <p:ext uri="{BB962C8B-B14F-4D97-AF65-F5344CB8AC3E}">
        <p14:creationId xmlns:p14="http://schemas.microsoft.com/office/powerpoint/2010/main" val="2062802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endParaRPr lang="en-US" sz="2800" b="0" i="0" dirty="0">
              <a:solidFill>
                <a:srgbClr val="000000"/>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25DC5D91-5EF0-42E9-8DE4-F787064EB96A}" type="slidenum">
              <a:rPr lang="en-US" smtClean="0"/>
              <a:t>24</a:t>
            </a:fld>
            <a:endParaRPr lang="en-US"/>
          </a:p>
        </p:txBody>
      </p:sp>
    </p:spTree>
    <p:extLst>
      <p:ext uri="{BB962C8B-B14F-4D97-AF65-F5344CB8AC3E}">
        <p14:creationId xmlns:p14="http://schemas.microsoft.com/office/powerpoint/2010/main" val="3799549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endParaRPr lang="en-US" sz="2800" b="0" i="0" dirty="0">
              <a:solidFill>
                <a:srgbClr val="000000"/>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25DC5D91-5EF0-42E9-8DE4-F787064EB96A}" type="slidenum">
              <a:rPr lang="en-US" smtClean="0"/>
              <a:t>25</a:t>
            </a:fld>
            <a:endParaRPr lang="en-US"/>
          </a:p>
        </p:txBody>
      </p:sp>
    </p:spTree>
    <p:extLst>
      <p:ext uri="{BB962C8B-B14F-4D97-AF65-F5344CB8AC3E}">
        <p14:creationId xmlns:p14="http://schemas.microsoft.com/office/powerpoint/2010/main" val="378878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endParaRPr lang="en-US" sz="2800" b="0" i="0" dirty="0">
              <a:solidFill>
                <a:srgbClr val="000000"/>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25DC5D91-5EF0-42E9-8DE4-F787064EB96A}" type="slidenum">
              <a:rPr lang="en-US" smtClean="0"/>
              <a:t>26</a:t>
            </a:fld>
            <a:endParaRPr lang="en-US"/>
          </a:p>
        </p:txBody>
      </p:sp>
    </p:spTree>
    <p:extLst>
      <p:ext uri="{BB962C8B-B14F-4D97-AF65-F5344CB8AC3E}">
        <p14:creationId xmlns:p14="http://schemas.microsoft.com/office/powerpoint/2010/main" val="2654018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endParaRPr lang="en-US" sz="2800" b="0" i="0" dirty="0">
              <a:solidFill>
                <a:srgbClr val="000000"/>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25DC5D91-5EF0-42E9-8DE4-F787064EB96A}" type="slidenum">
              <a:rPr lang="en-US" smtClean="0"/>
              <a:t>27</a:t>
            </a:fld>
            <a:endParaRPr lang="en-US"/>
          </a:p>
        </p:txBody>
      </p:sp>
    </p:spTree>
    <p:extLst>
      <p:ext uri="{BB962C8B-B14F-4D97-AF65-F5344CB8AC3E}">
        <p14:creationId xmlns:p14="http://schemas.microsoft.com/office/powerpoint/2010/main" val="3154745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1" i="0" dirty="0">
                <a:solidFill>
                  <a:srgbClr val="000000"/>
                </a:solidFill>
                <a:effectLst/>
                <a:latin typeface="Times New Roman" panose="02020603050405020304" pitchFamily="18" charset="0"/>
              </a:rPr>
              <a:t>Total Compensation: $190,127.87</a:t>
            </a:r>
            <a:r>
              <a:rPr lang="en-US" sz="1800" b="0" i="0" dirty="0">
                <a:solidFill>
                  <a:srgbClr val="000000"/>
                </a:solidFill>
                <a:effectLst/>
                <a:latin typeface="Times New Roman" panose="02020603050405020304" pitchFamily="18" charset="0"/>
              </a:rPr>
              <a:t> </a:t>
            </a:r>
            <a:endParaRPr lang="en-US" sz="4000"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1" dirty="0" err="1">
                <a:solidFill>
                  <a:srgbClr val="000000"/>
                </a:solidFill>
                <a:effectLst/>
                <a:latin typeface="Times New Roman" panose="02020603050405020304" pitchFamily="18" charset="0"/>
              </a:rPr>
              <a:t>roject</a:t>
            </a:r>
            <a:r>
              <a:rPr lang="en-US" sz="1800" b="0" i="1" dirty="0">
                <a:solidFill>
                  <a:srgbClr val="000000"/>
                </a:solidFill>
                <a:effectLst/>
                <a:latin typeface="Times New Roman" panose="02020603050405020304" pitchFamily="18" charset="0"/>
              </a:rPr>
              <a:t> Management (25%) $25,409.60</a:t>
            </a:r>
            <a:r>
              <a:rPr lang="en-US" sz="1800" b="0" i="0" dirty="0">
                <a:solidFill>
                  <a:srgbClr val="000000"/>
                </a:solidFill>
                <a:effectLst/>
                <a:latin typeface="Times New Roman" panose="02020603050405020304" pitchFamily="18" charset="0"/>
              </a:rPr>
              <a:t> </a:t>
            </a:r>
          </a:p>
          <a:p>
            <a:pPr algn="l" rtl="0" fontAlgn="base">
              <a:buFont typeface="Arial" panose="020B0604020202020204" pitchFamily="34" charset="0"/>
              <a:buChar char="•"/>
            </a:pPr>
            <a:r>
              <a:rPr lang="en-US" sz="1800" b="0" i="1" dirty="0">
                <a:solidFill>
                  <a:srgbClr val="000000"/>
                </a:solidFill>
                <a:effectLst/>
                <a:latin typeface="Times New Roman" panose="02020603050405020304" pitchFamily="18" charset="0"/>
              </a:rPr>
              <a:t>Labor (sampling, study design, data collection) (25%) $29,542.27</a:t>
            </a:r>
            <a:r>
              <a:rPr lang="en-US" sz="1800" b="0" i="0" dirty="0">
                <a:solidFill>
                  <a:srgbClr val="000000"/>
                </a:solidFill>
                <a:effectLst/>
                <a:latin typeface="Times New Roman" panose="02020603050405020304" pitchFamily="18" charset="0"/>
              </a:rPr>
              <a:t> </a:t>
            </a:r>
          </a:p>
          <a:p>
            <a:pPr algn="l" rtl="0" fontAlgn="base">
              <a:buFont typeface="Arial" panose="020B0604020202020204" pitchFamily="34" charset="0"/>
              <a:buChar char="•"/>
            </a:pPr>
            <a:r>
              <a:rPr lang="en-US" sz="1800" b="0" i="1" dirty="0">
                <a:solidFill>
                  <a:srgbClr val="000000"/>
                </a:solidFill>
                <a:effectLst/>
                <a:latin typeface="Times New Roman" panose="02020603050405020304" pitchFamily="18" charset="0"/>
              </a:rPr>
              <a:t>Data processing $56,376.00</a:t>
            </a:r>
            <a:r>
              <a:rPr lang="en-US" sz="1800" b="0" i="0" dirty="0">
                <a:solidFill>
                  <a:srgbClr val="000000"/>
                </a:solidFill>
                <a:effectLst/>
                <a:latin typeface="Times New Roman" panose="02020603050405020304" pitchFamily="18" charset="0"/>
              </a:rPr>
              <a:t> </a:t>
            </a:r>
          </a:p>
          <a:p>
            <a:pPr algn="l" rtl="0" fontAlgn="base">
              <a:buFont typeface="Arial" panose="020B0604020202020204" pitchFamily="34" charset="0"/>
              <a:buChar char="•"/>
            </a:pPr>
            <a:r>
              <a:rPr lang="en-US" sz="1800" b="0" i="1" dirty="0">
                <a:solidFill>
                  <a:srgbClr val="000000"/>
                </a:solidFill>
                <a:effectLst/>
                <a:latin typeface="Times New Roman" panose="02020603050405020304" pitchFamily="18" charset="0"/>
              </a:rPr>
              <a:t>Post-incentives (50%) $78,800</a:t>
            </a:r>
            <a:r>
              <a:rPr lang="en-US" sz="1800" b="0" i="0" dirty="0">
                <a:solidFill>
                  <a:srgbClr val="000000"/>
                </a:solidFill>
                <a:effectLst/>
                <a:latin typeface="Times New Roman" panose="02020603050405020304" pitchFamily="18" charset="0"/>
              </a:rPr>
              <a:t> </a:t>
            </a:r>
          </a:p>
          <a:p>
            <a:pPr algn="l" rtl="0" fontAlgn="base"/>
            <a:r>
              <a:rPr lang="en-US" sz="1800" b="0" i="0" dirty="0">
                <a:solidFill>
                  <a:srgbClr val="000000"/>
                </a:solidFill>
                <a:effectLst/>
                <a:latin typeface="Times New Roman" panose="02020603050405020304" pitchFamily="18" charset="0"/>
              </a:rPr>
              <a:t> </a:t>
            </a:r>
            <a:endParaRPr lang="en-US" sz="4000"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Times New Roman" panose="02020603050405020304" pitchFamily="18" charset="0"/>
              </a:rPr>
              <a:t> </a:t>
            </a:r>
            <a:endParaRPr lang="en-US" sz="4000" b="0" i="0" dirty="0">
              <a:solidFill>
                <a:srgbClr val="000000"/>
              </a:solidFill>
              <a:effectLst/>
              <a:latin typeface="Segoe UI" panose="020B0502040204020203" pitchFamily="34" charset="0"/>
            </a:endParaRPr>
          </a:p>
          <a:p>
            <a:pPr algn="l" rtl="0" fontAlgn="base"/>
            <a:endParaRPr lang="en-US" sz="2800" b="0" i="0" dirty="0">
              <a:solidFill>
                <a:srgbClr val="000000"/>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25DC5D91-5EF0-42E9-8DE4-F787064EB96A}" type="slidenum">
              <a:rPr lang="en-US" smtClean="0"/>
              <a:t>28</a:t>
            </a:fld>
            <a:endParaRPr lang="en-US"/>
          </a:p>
        </p:txBody>
      </p:sp>
    </p:spTree>
    <p:extLst>
      <p:ext uri="{BB962C8B-B14F-4D97-AF65-F5344CB8AC3E}">
        <p14:creationId xmlns:p14="http://schemas.microsoft.com/office/powerpoint/2010/main" val="442034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fontAlgn="base"/>
            <a:r>
              <a:rPr lang="en-US" sz="1200" b="1" i="0" dirty="0">
                <a:effectLst/>
                <a:latin typeface="Calibri" panose="020F0502020204030204" pitchFamily="34" charset="0"/>
              </a:rPr>
              <a:t>Description</a:t>
            </a:r>
            <a:r>
              <a:rPr lang="en-US" sz="1200" b="0" i="0" dirty="0">
                <a:effectLst/>
                <a:latin typeface="Calibri" panose="020F0502020204030204" pitchFamily="34" charset="0"/>
              </a:rPr>
              <a:t> </a:t>
            </a:r>
            <a:endParaRPr lang="en-US" b="0" i="0" dirty="0">
              <a:effectLst/>
            </a:endParaRPr>
          </a:p>
          <a:p>
            <a:pPr algn="just" rtl="0" fontAlgn="base"/>
            <a:r>
              <a:rPr lang="en-US" sz="1200" b="1" i="0" dirty="0">
                <a:effectLst/>
                <a:latin typeface="Calibri" panose="020F0502020204030204" pitchFamily="34" charset="0"/>
              </a:rPr>
              <a:t>Payment Date</a:t>
            </a:r>
            <a:r>
              <a:rPr lang="en-US" sz="1200" b="0" i="0" dirty="0">
                <a:effectLst/>
                <a:latin typeface="Calibri" panose="020F0502020204030204" pitchFamily="34" charset="0"/>
              </a:rPr>
              <a:t> </a:t>
            </a:r>
            <a:endParaRPr lang="en-US" b="0" i="0" dirty="0">
              <a:effectLst/>
            </a:endParaRPr>
          </a:p>
          <a:p>
            <a:pPr algn="just" rtl="0" fontAlgn="base"/>
            <a:r>
              <a:rPr lang="en-US" sz="1200" b="1" i="0" dirty="0">
                <a:effectLst/>
                <a:latin typeface="Calibri" panose="020F0502020204030204" pitchFamily="34" charset="0"/>
              </a:rPr>
              <a:t>Amount</a:t>
            </a:r>
            <a:r>
              <a:rPr lang="en-US" sz="1200" b="0" i="0" dirty="0">
                <a:effectLst/>
                <a:latin typeface="Calibri" panose="020F0502020204030204" pitchFamily="34" charset="0"/>
              </a:rPr>
              <a:t> </a:t>
            </a:r>
            <a:endParaRPr lang="en-US" b="0" i="0" dirty="0">
              <a:effectLst/>
            </a:endParaRPr>
          </a:p>
          <a:p>
            <a:pPr algn="just" rtl="0" fontAlgn="base"/>
            <a:r>
              <a:rPr lang="en-US" sz="1200" b="1" i="0" dirty="0">
                <a:effectLst/>
                <a:latin typeface="Calibri" panose="020F0502020204030204" pitchFamily="34" charset="0"/>
              </a:rPr>
              <a:t>Notes</a:t>
            </a:r>
            <a:r>
              <a:rPr lang="en-US" sz="1200" b="0" i="0" dirty="0">
                <a:effectLst/>
                <a:latin typeface="Calibri" panose="020F0502020204030204" pitchFamily="34" charset="0"/>
              </a:rPr>
              <a:t> </a:t>
            </a:r>
            <a:endParaRPr lang="en-US" b="0" i="0" dirty="0">
              <a:effectLst/>
            </a:endParaRPr>
          </a:p>
          <a:p>
            <a:pPr algn="just" rtl="0" fontAlgn="base"/>
            <a:r>
              <a:rPr lang="en-US" sz="1200" b="1" i="0" dirty="0">
                <a:effectLst/>
                <a:latin typeface="Calibri" panose="020F0502020204030204" pitchFamily="34" charset="0"/>
              </a:rPr>
              <a:t>Milestone 1</a:t>
            </a:r>
            <a:r>
              <a:rPr lang="en-US" sz="1200" b="0" i="0" dirty="0">
                <a:effectLst/>
                <a:latin typeface="Calibri" panose="020F0502020204030204" pitchFamily="34" charset="0"/>
              </a:rPr>
              <a:t> </a:t>
            </a:r>
            <a:endParaRPr lang="en-US" b="0" i="0" dirty="0">
              <a:effectLst/>
            </a:endParaRPr>
          </a:p>
          <a:p>
            <a:pPr algn="just" rtl="0" fontAlgn="base"/>
            <a:r>
              <a:rPr lang="en-US" sz="1200" b="1" i="0" dirty="0">
                <a:effectLst/>
                <a:latin typeface="Calibri" panose="020F0502020204030204" pitchFamily="34" charset="0"/>
              </a:rPr>
              <a:t>Includes client meetings, questionnaire development, programming/testing, project setup</a:t>
            </a:r>
            <a:r>
              <a:rPr lang="en-US" sz="1200" b="0" i="0" dirty="0">
                <a:effectLst/>
                <a:latin typeface="Calibri" panose="020F0502020204030204" pitchFamily="34" charset="0"/>
              </a:rPr>
              <a:t> </a:t>
            </a:r>
            <a:endParaRPr lang="en-US" b="0" i="0" dirty="0">
              <a:effectLst/>
            </a:endParaRPr>
          </a:p>
          <a:p>
            <a:pPr algn="just" rtl="0" fontAlgn="base"/>
            <a:r>
              <a:rPr lang="en-US" sz="1200" b="1" i="0" dirty="0">
                <a:effectLst/>
                <a:latin typeface="Calibri" panose="020F0502020204030204" pitchFamily="34" charset="0"/>
              </a:rPr>
              <a:t>Milestone 2</a:t>
            </a:r>
            <a:r>
              <a:rPr lang="en-US" sz="1200" b="0" i="0" dirty="0">
                <a:effectLst/>
                <a:latin typeface="Calibri" panose="020F0502020204030204" pitchFamily="34" charset="0"/>
              </a:rPr>
              <a:t> </a:t>
            </a:r>
            <a:endParaRPr lang="en-US" b="0" i="0" dirty="0">
              <a:effectLst/>
            </a:endParaRPr>
          </a:p>
          <a:p>
            <a:pPr algn="just" rtl="0" fontAlgn="base"/>
            <a:r>
              <a:rPr lang="en-US" sz="1200" b="1" i="0" dirty="0">
                <a:effectLst/>
                <a:latin typeface="Calibri" panose="020F0502020204030204" pitchFamily="34" charset="0"/>
              </a:rPr>
              <a:t>6/30/2022</a:t>
            </a:r>
            <a:r>
              <a:rPr lang="en-US" sz="1200" b="0" i="0" dirty="0">
                <a:effectLst/>
                <a:latin typeface="Calibri" panose="020F0502020204030204" pitchFamily="34" charset="0"/>
              </a:rPr>
              <a:t> </a:t>
            </a:r>
            <a:endParaRPr lang="en-US" b="0" i="0" dirty="0">
              <a:effectLst/>
            </a:endParaRPr>
          </a:p>
          <a:p>
            <a:pPr algn="just" rtl="0" fontAlgn="base"/>
            <a:r>
              <a:rPr lang="en-US" sz="1200" b="1" i="0" dirty="0">
                <a:effectLst/>
                <a:latin typeface="Calibri" panose="020F0502020204030204" pitchFamily="34" charset="0"/>
              </a:rPr>
              <a:t>$119,982.45 </a:t>
            </a:r>
            <a:r>
              <a:rPr lang="en-US" sz="1200" b="0" i="0" dirty="0">
                <a:effectLst/>
                <a:latin typeface="Calibri" panose="020F0502020204030204" pitchFamily="34" charset="0"/>
              </a:rPr>
              <a:t> </a:t>
            </a:r>
            <a:endParaRPr lang="en-US" b="0" i="0" dirty="0">
              <a:effectLst/>
            </a:endParaRPr>
          </a:p>
          <a:p>
            <a:pPr algn="just" rtl="0" fontAlgn="base"/>
            <a:r>
              <a:rPr lang="en-US" sz="1200" b="1" i="0" dirty="0">
                <a:effectLst/>
                <a:latin typeface="Calibri" panose="020F0502020204030204" pitchFamily="34" charset="0"/>
              </a:rPr>
              <a:t>Includes pilot test, translation, programming/testing</a:t>
            </a:r>
            <a:r>
              <a:rPr lang="en-US" sz="1200" b="0" i="0" dirty="0">
                <a:effectLst/>
                <a:latin typeface="Calibri" panose="020F0502020204030204" pitchFamily="34" charset="0"/>
              </a:rPr>
              <a:t> </a:t>
            </a:r>
            <a:endParaRPr lang="en-US" b="0" i="0" dirty="0">
              <a:effectLst/>
            </a:endParaRPr>
          </a:p>
          <a:p>
            <a:pPr algn="just" rtl="0" fontAlgn="base"/>
            <a:r>
              <a:rPr lang="en-US" sz="1200" b="1" i="0" dirty="0">
                <a:effectLst/>
                <a:latin typeface="Calibri" panose="020F0502020204030204" pitchFamily="34" charset="0"/>
              </a:rPr>
              <a:t>Milestone 3</a:t>
            </a:r>
            <a:r>
              <a:rPr lang="en-US" sz="1200" b="0" i="0" dirty="0">
                <a:effectLst/>
                <a:latin typeface="Calibri" panose="020F0502020204030204" pitchFamily="34" charset="0"/>
              </a:rPr>
              <a:t> </a:t>
            </a:r>
            <a:endParaRPr lang="en-US" b="0" i="0" dirty="0">
              <a:effectLst/>
            </a:endParaRPr>
          </a:p>
          <a:p>
            <a:pPr algn="just" rtl="0" fontAlgn="base"/>
            <a:r>
              <a:rPr lang="en-US" sz="1200" b="1" i="0" dirty="0">
                <a:effectLst/>
                <a:latin typeface="Calibri" panose="020F0502020204030204" pitchFamily="34" charset="0"/>
              </a:rPr>
              <a:t>9/30/2022</a:t>
            </a:r>
            <a:r>
              <a:rPr lang="en-US" sz="1200" b="0" i="0" dirty="0">
                <a:effectLst/>
                <a:latin typeface="Calibri" panose="020F0502020204030204" pitchFamily="34" charset="0"/>
              </a:rPr>
              <a:t> </a:t>
            </a:r>
            <a:endParaRPr lang="en-US" b="0" i="0" dirty="0">
              <a:effectLst/>
            </a:endParaRPr>
          </a:p>
          <a:p>
            <a:pPr algn="just" rtl="0" fontAlgn="base"/>
            <a:r>
              <a:rPr lang="en-US" sz="1200" b="1" i="0" dirty="0">
                <a:effectLst/>
                <a:latin typeface="Calibri" panose="020F0502020204030204" pitchFamily="34" charset="0"/>
              </a:rPr>
              <a:t>$319,953.20 </a:t>
            </a:r>
            <a:r>
              <a:rPr lang="en-US" sz="1200" b="0" i="0" dirty="0">
                <a:effectLst/>
                <a:latin typeface="Calibri" panose="020F0502020204030204" pitchFamily="34" charset="0"/>
              </a:rPr>
              <a:t> </a:t>
            </a:r>
            <a:endParaRPr lang="en-US" b="0" i="0" dirty="0">
              <a:effectLst/>
            </a:endParaRPr>
          </a:p>
          <a:p>
            <a:pPr algn="just" rtl="0" fontAlgn="base"/>
            <a:r>
              <a:rPr lang="en-US" sz="1200" b="1" i="0" dirty="0">
                <a:effectLst/>
                <a:latin typeface="Calibri" panose="020F0502020204030204" pitchFamily="34" charset="0"/>
              </a:rPr>
              <a:t>Includes data collection</a:t>
            </a:r>
            <a:r>
              <a:rPr lang="en-US" sz="1200" b="0" i="0" dirty="0">
                <a:effectLst/>
                <a:latin typeface="Calibri" panose="020F0502020204030204" pitchFamily="34" charset="0"/>
              </a:rPr>
              <a:t> </a:t>
            </a:r>
            <a:endParaRPr lang="en-US" b="0" i="0" dirty="0">
              <a:effectLst/>
            </a:endParaRPr>
          </a:p>
          <a:p>
            <a:pPr algn="just" rtl="0" fontAlgn="base"/>
            <a:r>
              <a:rPr lang="en-US" sz="1200" b="1" i="0" dirty="0">
                <a:effectLst/>
                <a:latin typeface="Calibri" panose="020F0502020204030204" pitchFamily="34" charset="0"/>
              </a:rPr>
              <a:t>Milestone 4</a:t>
            </a:r>
            <a:r>
              <a:rPr lang="en-US" sz="1200" b="0" i="0" dirty="0">
                <a:effectLst/>
                <a:latin typeface="Calibri" panose="020F0502020204030204" pitchFamily="34" charset="0"/>
              </a:rPr>
              <a:t> </a:t>
            </a:r>
            <a:endParaRPr lang="en-US" b="0" i="0" dirty="0">
              <a:effectLst/>
            </a:endParaRPr>
          </a:p>
          <a:p>
            <a:pPr algn="just" rtl="0" fontAlgn="base"/>
            <a:r>
              <a:rPr lang="en-US" sz="1200" b="1" i="0" dirty="0">
                <a:effectLst/>
                <a:latin typeface="Calibri" panose="020F0502020204030204" pitchFamily="34" charset="0"/>
              </a:rPr>
              <a:t>12/30/2022</a:t>
            </a:r>
            <a:r>
              <a:rPr lang="en-US" sz="1200" b="0" i="0" dirty="0">
                <a:effectLst/>
                <a:latin typeface="Calibri" panose="020F0502020204030204" pitchFamily="34" charset="0"/>
              </a:rPr>
              <a:t> </a:t>
            </a:r>
            <a:endParaRPr lang="en-US" b="0" i="0" dirty="0">
              <a:effectLst/>
            </a:endParaRPr>
          </a:p>
          <a:p>
            <a:pPr algn="just" rtl="0" fontAlgn="base"/>
            <a:r>
              <a:rPr lang="en-US" sz="1200" b="1" i="0" dirty="0">
                <a:effectLst/>
                <a:latin typeface="Calibri" panose="020F0502020204030204" pitchFamily="34" charset="0"/>
              </a:rPr>
              <a:t>$159,976.60 </a:t>
            </a:r>
            <a:r>
              <a:rPr lang="en-US" sz="1200" b="0" i="0" dirty="0">
                <a:effectLst/>
                <a:latin typeface="Calibri" panose="020F0502020204030204" pitchFamily="34" charset="0"/>
              </a:rPr>
              <a:t> </a:t>
            </a:r>
            <a:endParaRPr lang="en-US" b="0" i="0" dirty="0">
              <a:effectLst/>
            </a:endParaRPr>
          </a:p>
          <a:p>
            <a:pPr algn="just" rtl="0" fontAlgn="base"/>
            <a:r>
              <a:rPr lang="en-US" sz="1200" b="1" i="0" dirty="0">
                <a:effectLst/>
                <a:latin typeface="Calibri" panose="020F0502020204030204" pitchFamily="34" charset="0"/>
              </a:rPr>
              <a:t>Includes final data and weighting, post-survey consultation, project closeout</a:t>
            </a:r>
            <a:r>
              <a:rPr lang="en-US" sz="1200" b="0" i="0" dirty="0">
                <a:effectLst/>
                <a:latin typeface="Calibri" panose="020F0502020204030204" pitchFamily="34" charset="0"/>
              </a:rPr>
              <a:t> </a:t>
            </a:r>
            <a:endParaRPr lang="en-US" b="0" i="0" dirty="0">
              <a:effectLst/>
            </a:endParaRPr>
          </a:p>
          <a:p>
            <a:pPr algn="just" rtl="0" fontAlgn="base"/>
            <a:r>
              <a:rPr lang="en-US" sz="1200" b="1" i="0" dirty="0">
                <a:effectLst/>
                <a:latin typeface="Calibri" panose="020F0502020204030204" pitchFamily="34" charset="0"/>
              </a:rPr>
              <a:t>Total</a:t>
            </a:r>
            <a:r>
              <a:rPr lang="en-US" sz="1200" b="0" i="0" dirty="0">
                <a:effectLst/>
                <a:latin typeface="Calibri" panose="020F0502020204030204" pitchFamily="34" charset="0"/>
              </a:rPr>
              <a:t> </a:t>
            </a:r>
            <a:endParaRPr lang="en-US" b="0" i="0" dirty="0">
              <a:effectLst/>
            </a:endParaRPr>
          </a:p>
          <a:p>
            <a:pPr algn="just" rtl="0" fontAlgn="base"/>
            <a:r>
              <a:rPr lang="en-US" sz="1200" b="0" i="0" dirty="0">
                <a:effectLst/>
                <a:latin typeface="Calibri" panose="020F0502020204030204" pitchFamily="34" charset="0"/>
              </a:rPr>
              <a:t> </a:t>
            </a:r>
            <a:endParaRPr lang="en-US" b="0" i="0" dirty="0">
              <a:effectLst/>
            </a:endParaRPr>
          </a:p>
          <a:p>
            <a:pPr algn="just" rtl="0" fontAlgn="base"/>
            <a:r>
              <a:rPr lang="en-US" sz="1200" b="1" i="0" dirty="0">
                <a:effectLst/>
                <a:latin typeface="Calibri" panose="020F0502020204030204" pitchFamily="34" charset="0"/>
              </a:rPr>
              <a:t>$799,883.00 </a:t>
            </a:r>
            <a:r>
              <a:rPr lang="en-US" sz="1200" b="0" i="0" dirty="0">
                <a:effectLst/>
                <a:latin typeface="Calibri" panose="020F0502020204030204" pitchFamily="34" charset="0"/>
              </a:rPr>
              <a:t> </a:t>
            </a:r>
            <a:endParaRPr lang="en-US" b="0" i="0" dirty="0">
              <a:effectLst/>
            </a:endParaRPr>
          </a:p>
          <a:p>
            <a:endParaRPr lang="en-US" dirty="0"/>
          </a:p>
        </p:txBody>
      </p:sp>
      <p:sp>
        <p:nvSpPr>
          <p:cNvPr id="4" name="Slide Number Placeholder 3"/>
          <p:cNvSpPr>
            <a:spLocks noGrp="1"/>
          </p:cNvSpPr>
          <p:nvPr>
            <p:ph type="sldNum" sz="quarter" idx="5"/>
          </p:nvPr>
        </p:nvSpPr>
        <p:spPr/>
        <p:txBody>
          <a:bodyPr/>
          <a:lstStyle/>
          <a:p>
            <a:fld id="{25DC5D91-5EF0-42E9-8DE4-F787064EB96A}" type="slidenum">
              <a:rPr lang="en-US" smtClean="0"/>
              <a:t>6</a:t>
            </a:fld>
            <a:endParaRPr lang="en-US"/>
          </a:p>
        </p:txBody>
      </p:sp>
    </p:spTree>
    <p:extLst>
      <p:ext uri="{BB962C8B-B14F-4D97-AF65-F5344CB8AC3E}">
        <p14:creationId xmlns:p14="http://schemas.microsoft.com/office/powerpoint/2010/main" val="3677929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dirty="0">
                <a:solidFill>
                  <a:srgbClr val="000000"/>
                </a:solidFill>
                <a:effectLst/>
                <a:latin typeface="Calibri" panose="020F0502020204030204" pitchFamily="34" charset="0"/>
              </a:rPr>
              <a:t> </a:t>
            </a:r>
            <a:endParaRPr lang="en-US" sz="2800"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RTI’s milestone 1 should have been completed by April 1, 2022 but the contract is not executed. RTI began working with CCDPH in February 2022 despite not having the contract completed. Alfreda was notified by April 4, 2022 that RTI has an at risk on payment date which was April 1, 2022. This means that they cannot bill for their and thus cannot continue working on our project. Alfreda emailed Gina to get an answer to what can be done to continue this work. Gina responded stating the contract had been executed on March 29, 2022.</a:t>
            </a:r>
          </a:p>
          <a:p>
            <a:pPr algn="l" rtl="0" fontAlgn="base"/>
            <a:endParaRPr lang="en-US" sz="1800"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Since the contract has been executed, we need a QMP, Adverse event protocol, Customized data security plan, ABS data collection plan, final survey questionnaires, mail protocol and final materials, in English and Spanish. How long would it take to complete milestone 1?</a:t>
            </a:r>
            <a:endParaRPr lang="en-US" sz="2800" b="0" i="0" dirty="0">
              <a:solidFill>
                <a:srgbClr val="000000"/>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25DC5D91-5EF0-42E9-8DE4-F787064EB96A}" type="slidenum">
              <a:rPr lang="en-US" smtClean="0"/>
              <a:t>8</a:t>
            </a:fld>
            <a:endParaRPr lang="en-US"/>
          </a:p>
        </p:txBody>
      </p:sp>
    </p:spTree>
    <p:extLst>
      <p:ext uri="{BB962C8B-B14F-4D97-AF65-F5344CB8AC3E}">
        <p14:creationId xmlns:p14="http://schemas.microsoft.com/office/powerpoint/2010/main" val="3947085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1" dirty="0">
                <a:solidFill>
                  <a:srgbClr val="000000"/>
                </a:solidFill>
                <a:effectLst/>
                <a:latin typeface="Times New Roman" panose="02020603050405020304" pitchFamily="18" charset="0"/>
              </a:rPr>
              <a:t>				</a:t>
            </a:r>
            <a:endParaRPr lang="en-US" sz="2800" b="0" i="0" dirty="0">
              <a:solidFill>
                <a:srgbClr val="000000"/>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25DC5D91-5EF0-42E9-8DE4-F787064EB96A}" type="slidenum">
              <a:rPr lang="en-US" smtClean="0"/>
              <a:t>9</a:t>
            </a:fld>
            <a:endParaRPr lang="en-US"/>
          </a:p>
        </p:txBody>
      </p:sp>
    </p:spTree>
    <p:extLst>
      <p:ext uri="{BB962C8B-B14F-4D97-AF65-F5344CB8AC3E}">
        <p14:creationId xmlns:p14="http://schemas.microsoft.com/office/powerpoint/2010/main" val="3893183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1" i="0" dirty="0">
                <a:solidFill>
                  <a:srgbClr val="FF0000"/>
                </a:solidFill>
                <a:effectLst/>
                <a:latin typeface="Calibri" panose="020F0502020204030204" pitchFamily="34" charset="0"/>
              </a:rPr>
              <a:t>Add the increase in surveys to increase stability</a:t>
            </a:r>
            <a:r>
              <a:rPr lang="en-US" sz="1800" b="0" i="0" dirty="0">
                <a:solidFill>
                  <a:srgbClr val="FF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1" i="0" dirty="0">
                <a:solidFill>
                  <a:srgbClr val="FF0000"/>
                </a:solidFill>
                <a:effectLst/>
                <a:latin typeface="Calibri" panose="020F0502020204030204" pitchFamily="34" charset="0"/>
              </a:rPr>
              <a:t>Add increase in cost to increase stability</a:t>
            </a:r>
            <a:r>
              <a:rPr lang="en-US" sz="1800" b="0" i="0" dirty="0">
                <a:solidFill>
                  <a:srgbClr val="FF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1" i="0" dirty="0">
                <a:solidFill>
                  <a:srgbClr val="FF0000"/>
                </a:solidFill>
                <a:effectLst/>
                <a:latin typeface="Calibri" panose="020F0502020204030204" pitchFamily="34" charset="0"/>
              </a:rPr>
              <a:t>Priority Areas based on SVI, need such as access to care and others</a:t>
            </a:r>
            <a:r>
              <a:rPr lang="en-US" sz="1800" b="0" i="0" dirty="0">
                <a:solidFill>
                  <a:srgbClr val="FF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1" i="0" dirty="0">
                <a:solidFill>
                  <a:srgbClr val="FF0000"/>
                </a:solidFill>
                <a:effectLst/>
                <a:latin typeface="Calibri" panose="020F0502020204030204" pitchFamily="34" charset="0"/>
              </a:rPr>
              <a:t>Clusters of municipalities based on SVI, proximity, and population makeup</a:t>
            </a:r>
            <a:r>
              <a:rPr lang="en-US" sz="1800" b="0" i="0" dirty="0">
                <a:solidFill>
                  <a:srgbClr val="FF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0" i="0" dirty="0">
                <a:solidFill>
                  <a:srgbClr val="FF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1" i="0" dirty="0">
                <a:solidFill>
                  <a:srgbClr val="FF0000"/>
                </a:solidFill>
                <a:effectLst/>
                <a:latin typeface="Calibri" panose="020F0502020204030204" pitchFamily="34" charset="0"/>
              </a:rPr>
              <a:t>Major questions – Is the survey representative of the communities? Will be access during data collection. -- note that it will be difficult to stratify by race/ethnicity, age, or sex/gender at the municipal level</a:t>
            </a:r>
            <a:r>
              <a:rPr lang="en-US" sz="1800" b="0" i="0" dirty="0">
                <a:solidFill>
                  <a:srgbClr val="FF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1" i="0" dirty="0">
                <a:solidFill>
                  <a:srgbClr val="FF0000"/>
                </a:solidFill>
                <a:effectLst/>
                <a:latin typeface="Calibri" panose="020F0502020204030204" pitchFamily="34" charset="0"/>
              </a:rPr>
              <a:t>Ask to meet with CDPH to discuss pitfalls, priorities, and working RTI</a:t>
            </a:r>
            <a:r>
              <a:rPr lang="en-US" sz="1800" b="0" i="0" dirty="0">
                <a:solidFill>
                  <a:srgbClr val="FF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1" i="0" dirty="0">
                <a:solidFill>
                  <a:srgbClr val="000000"/>
                </a:solidFill>
                <a:effectLst/>
                <a:latin typeface="Calibri" panose="020F0502020204030204" pitchFamily="34" charset="0"/>
              </a:rPr>
              <a:t>Certain challenges of survey collection to obtaining accurate health estimates of all SCC municipalities - DRAFT</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0" i="1" dirty="0">
                <a:solidFill>
                  <a:srgbClr val="000000"/>
                </a:solidFill>
                <a:effectLst/>
                <a:latin typeface="Calibri" panose="020F0502020204030204" pitchFamily="34" charset="0"/>
              </a:rPr>
              <a:t>Ideal Goal:</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To administer a survey in SCC to provide estimates on health outcomes, behaviors, and risk factors for every municipality. Also to provide an understanding of health of each race/ethnicity group in each municipality  </a:t>
            </a:r>
            <a:endParaRPr lang="en-US" b="0" i="0" dirty="0">
              <a:solidFill>
                <a:srgbClr val="000000"/>
              </a:solidFill>
              <a:effectLst/>
              <a:latin typeface="Calibri" panose="020F0502020204030204" pitchFamily="34" charset="0"/>
            </a:endParaRPr>
          </a:p>
          <a:p>
            <a:pPr algn="l" rtl="0" fontAlgn="base"/>
            <a:r>
              <a:rPr lang="en-US" sz="1800" b="0" i="1" dirty="0">
                <a:solidFill>
                  <a:srgbClr val="000000"/>
                </a:solidFill>
                <a:effectLst/>
                <a:latin typeface="Calibri" panose="020F0502020204030204" pitchFamily="34" charset="0"/>
              </a:rPr>
              <a:t>Challenges:</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One of the challenge of administering such a survey to produce robust estimates for health for each municipality is that it would take a large number of complete surveys to accomplish such a task. The survey vendor, RTI, has administered the current Health Chicago Survey and indicated that each completed survey is about $100. For Chicago, their $500,000 budget will pay for about 4,500 completed surveys throughout the 77 community. So if CCDPH has a similar budget, then CCDPH should expect to pay for 4,500 surveys as well. The issue is that we have approximately 125 municipalities in SCC which is 62% more places compared to Chicago. Also we have much more places (municipalities) that have much smaller areas than Chicago (community areas), therefore, may require more completed surveys to accomplish the goal of providing health estimates by race/ethnicity.  </a:t>
            </a:r>
            <a:endParaRPr lang="en-US" b="0" i="0" dirty="0">
              <a:solidFill>
                <a:srgbClr val="000000"/>
              </a:solidFill>
              <a:effectLst/>
              <a:latin typeface="Calibri" panose="020F0502020204030204" pitchFamily="34" charset="0"/>
            </a:endParaRPr>
          </a:p>
          <a:p>
            <a:pPr algn="l" rtl="0" fontAlgn="base"/>
            <a:r>
              <a:rPr lang="en-US" sz="1800" b="0" i="1" dirty="0">
                <a:solidFill>
                  <a:srgbClr val="000000"/>
                </a:solidFill>
                <a:effectLst/>
                <a:latin typeface="Calibri" panose="020F0502020204030204" pitchFamily="34" charset="0"/>
              </a:rPr>
              <a:t>Possible Strategies:</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Because there are no solutions to this (unless we have over a $1M budget), there may be possible strategies to consider: </a:t>
            </a:r>
            <a:endParaRPr lang="en-US" b="0" i="0" dirty="0">
              <a:solidFill>
                <a:srgbClr val="000000"/>
              </a:solidFill>
              <a:effectLst/>
              <a:latin typeface="Calibri" panose="020F0502020204030204" pitchFamily="34" charset="0"/>
            </a:endParaRPr>
          </a:p>
          <a:p>
            <a:pPr algn="l" rtl="0" fontAlgn="base">
              <a:buFont typeface="+mj-lt"/>
              <a:buAutoNum type="arabicPeriod"/>
            </a:pPr>
            <a:r>
              <a:rPr lang="en-US" sz="1800" b="0" i="0" dirty="0">
                <a:solidFill>
                  <a:srgbClr val="000000"/>
                </a:solidFill>
                <a:effectLst/>
                <a:latin typeface="Calibri" panose="020F0502020204030204" pitchFamily="34" charset="0"/>
              </a:rPr>
              <a:t>Lower the expectations. We may not be able to report out confidently (statistically) on places with small populations by race/ethnicity breakdowns. Health estimates will only be available at larger municipalities, and suppressed at smaller municipalities (definitions of size TBD). This may be difficult because some of the smaller municipalities are ‘important’ to CCDPH for equity in understanding its health outcomes, factors, and behaviors. Based on the number of mailing address to which the survey will be sent, the lowest quintile of municipalities may include:  </a:t>
            </a:r>
          </a:p>
          <a:p>
            <a:pPr algn="l" rtl="0" fontAlgn="base"/>
            <a:r>
              <a:rPr lang="en-US" sz="1800" b="0" i="0" u="sng" dirty="0">
                <a:solidFill>
                  <a:srgbClr val="000000"/>
                </a:solidFill>
                <a:effectLst/>
                <a:latin typeface="Calibri" panose="020F0502020204030204" pitchFamily="34" charset="0"/>
              </a:rPr>
              <a:t>MUNICIPALITY</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r" rtl="0" fontAlgn="base"/>
            <a:r>
              <a:rPr lang="en-US" sz="1800" b="0" i="0" u="sng" dirty="0">
                <a:solidFill>
                  <a:srgbClr val="000000"/>
                </a:solidFill>
                <a:effectLst/>
                <a:latin typeface="Calibri" panose="020F0502020204030204" pitchFamily="34" charset="0"/>
              </a:rPr>
              <a:t>MALING ADDRESSES COUNT</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Countryside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2,794 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Inverness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2,595 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Barrington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2,199 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Olympia Fields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2,089 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Willow Springs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2,067 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Robbins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2,048 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Berkeley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1,968 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Hometown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1,941 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Barrington Hills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873 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Thornton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990 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Posen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1,744 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Indian Head Park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1,685 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South Chicago Heights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1,633 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Burr Ridge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1,619 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Rosemont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1,613 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Burnham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1,528 </a:t>
            </a:r>
            <a:endParaRPr lang="en-US" b="0" i="0" dirty="0">
              <a:solidFill>
                <a:srgbClr val="000000"/>
              </a:solidFill>
              <a:effectLst/>
              <a:latin typeface="Calibri" panose="020F0502020204030204" pitchFamily="34" charset="0"/>
            </a:endParaRPr>
          </a:p>
          <a:p>
            <a:pPr algn="l" rtl="0" fontAlgn="base"/>
            <a:r>
              <a:rPr lang="en-US" sz="1800" b="0" i="0" dirty="0" err="1">
                <a:solidFill>
                  <a:srgbClr val="000000"/>
                </a:solidFill>
                <a:effectLst/>
                <a:latin typeface="Calibri" panose="020F0502020204030204" pitchFamily="34" charset="0"/>
              </a:rPr>
              <a:t>Dixmoor</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1,454 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Roselle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1,339 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South Barrington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1,327 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Steger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1,295 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Stone Park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1,240 </a:t>
            </a:r>
            <a:endParaRPr lang="en-US" b="0" i="0" dirty="0">
              <a:solidFill>
                <a:srgbClr val="000000"/>
              </a:solidFill>
              <a:effectLst/>
              <a:latin typeface="Calibri" panose="020F0502020204030204" pitchFamily="34" charset="0"/>
            </a:endParaRPr>
          </a:p>
          <a:p>
            <a:pPr algn="l" rtl="0" fontAlgn="base"/>
            <a:r>
              <a:rPr lang="en-US" sz="1800" b="0" i="0" dirty="0" err="1">
                <a:solidFill>
                  <a:srgbClr val="000000"/>
                </a:solidFill>
                <a:effectLst/>
                <a:latin typeface="Calibri" panose="020F0502020204030204" pitchFamily="34" charset="0"/>
              </a:rPr>
              <a:t>Merrionette</a:t>
            </a:r>
            <a:r>
              <a:rPr lang="en-US" sz="1800" b="0" i="0" dirty="0">
                <a:solidFill>
                  <a:srgbClr val="000000"/>
                </a:solidFill>
                <a:effectLst/>
                <a:latin typeface="Calibri" panose="020F0502020204030204" pitchFamily="34" charset="0"/>
              </a:rPr>
              <a:t> Park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982 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Ford Heights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928 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Kenilworth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843 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Bedford Park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797 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Hinsdale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780 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Phoenix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764 </a:t>
            </a:r>
            <a:endParaRPr lang="en-US" b="0" i="0" dirty="0">
              <a:solidFill>
                <a:srgbClr val="000000"/>
              </a:solidFill>
              <a:effectLst/>
              <a:latin typeface="Calibri" panose="020F0502020204030204" pitchFamily="34" charset="0"/>
            </a:endParaRPr>
          </a:p>
          <a:p>
            <a:pPr algn="l" rtl="0" fontAlgn="base"/>
            <a:r>
              <a:rPr lang="en-US" sz="1800" b="0" i="0" dirty="0" err="1">
                <a:solidFill>
                  <a:srgbClr val="000000"/>
                </a:solidFill>
                <a:effectLst/>
                <a:latin typeface="Calibri" panose="020F0502020204030204" pitchFamily="34" charset="0"/>
              </a:rPr>
              <a:t>Hodgkins</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677 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East Hazel Crest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586 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Deerfield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559 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Forest View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283 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New Trier </a:t>
            </a:r>
            <a:r>
              <a:rPr lang="en-US" sz="1800" b="0" i="0" dirty="0" err="1">
                <a:solidFill>
                  <a:srgbClr val="000000"/>
                </a:solidFill>
                <a:effectLst/>
                <a:latin typeface="Calibri" panose="020F0502020204030204" pitchFamily="34" charset="0"/>
              </a:rPr>
              <a:t>Twp</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268 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Golf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208 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McCook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111 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buFont typeface="+mj-lt"/>
              <a:buAutoNum type="arabicPeriod" startAt="2"/>
            </a:pPr>
            <a:r>
              <a:rPr lang="en-US" sz="1800" b="0" i="0" dirty="0">
                <a:solidFill>
                  <a:srgbClr val="000000"/>
                </a:solidFill>
                <a:effectLst/>
                <a:latin typeface="Calibri" panose="020F0502020204030204" pitchFamily="34" charset="0"/>
              </a:rPr>
              <a:t>Combine geographically similar municipalities with smaller population. There is a possibilities to provider better (statistically) estimates if we group 3 or 4 nearby municipalities together (i.e. one area could be called the Ford Heights/ South Chicago Heights/Steger area). One will lose specificity in those municipalities with this approach, obviously.   </a:t>
            </a:r>
          </a:p>
          <a:p>
            <a:pPr algn="l" rtl="0" fontAlgn="base">
              <a:buFont typeface="+mj-lt"/>
              <a:buAutoNum type="arabicPeriod" startAt="3"/>
            </a:pPr>
            <a:r>
              <a:rPr lang="en-US" sz="1800" b="0" i="0" dirty="0">
                <a:solidFill>
                  <a:srgbClr val="000000"/>
                </a:solidFill>
                <a:effectLst/>
                <a:latin typeface="Calibri" panose="020F0502020204030204" pitchFamily="34" charset="0"/>
              </a:rPr>
              <a:t> Seek input and experiences from CDPH and RTI on other possible alternatives to provide maximally informative health estimates of SCC given the constraints of not having an unlimited budget, but knowing there isn’t a perfect solution. There will be places the will not have good (statistically) data to make inferences and actionable decisions.  </a:t>
            </a:r>
          </a:p>
          <a:p>
            <a:endParaRPr lang="en-US" dirty="0"/>
          </a:p>
        </p:txBody>
      </p:sp>
      <p:sp>
        <p:nvSpPr>
          <p:cNvPr id="4" name="Slide Number Placeholder 3"/>
          <p:cNvSpPr>
            <a:spLocks noGrp="1"/>
          </p:cNvSpPr>
          <p:nvPr>
            <p:ph type="sldNum" sz="quarter" idx="5"/>
          </p:nvPr>
        </p:nvSpPr>
        <p:spPr/>
        <p:txBody>
          <a:bodyPr/>
          <a:lstStyle/>
          <a:p>
            <a:fld id="{25DC5D91-5EF0-42E9-8DE4-F787064EB96A}" type="slidenum">
              <a:rPr lang="en-US" smtClean="0"/>
              <a:t>10</a:t>
            </a:fld>
            <a:endParaRPr lang="en-US"/>
          </a:p>
        </p:txBody>
      </p:sp>
    </p:spTree>
    <p:extLst>
      <p:ext uri="{BB962C8B-B14F-4D97-AF65-F5344CB8AC3E}">
        <p14:creationId xmlns:p14="http://schemas.microsoft.com/office/powerpoint/2010/main" val="1324372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1" i="0" dirty="0">
                <a:solidFill>
                  <a:srgbClr val="FF0000"/>
                </a:solidFill>
                <a:effectLst/>
                <a:latin typeface="Calibri" panose="020F0502020204030204" pitchFamily="34" charset="0"/>
              </a:rPr>
              <a:t>Add the increase in surveys to increase stability</a:t>
            </a:r>
            <a:r>
              <a:rPr lang="en-US" sz="1800" b="0" i="0" dirty="0">
                <a:solidFill>
                  <a:srgbClr val="FF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1" i="0" dirty="0">
                <a:solidFill>
                  <a:srgbClr val="FF0000"/>
                </a:solidFill>
                <a:effectLst/>
                <a:latin typeface="Calibri" panose="020F0502020204030204" pitchFamily="34" charset="0"/>
              </a:rPr>
              <a:t>Add increase in cost to increase stability</a:t>
            </a:r>
            <a:r>
              <a:rPr lang="en-US" sz="1800" b="0" i="0" dirty="0">
                <a:solidFill>
                  <a:srgbClr val="FF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1" i="0" dirty="0">
                <a:solidFill>
                  <a:srgbClr val="FF0000"/>
                </a:solidFill>
                <a:effectLst/>
                <a:latin typeface="Calibri" panose="020F0502020204030204" pitchFamily="34" charset="0"/>
              </a:rPr>
              <a:t>Priority Areas based on SVI, need such as access to care and others</a:t>
            </a:r>
            <a:r>
              <a:rPr lang="en-US" sz="1800" b="0" i="0" dirty="0">
                <a:solidFill>
                  <a:srgbClr val="FF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1" i="0" dirty="0">
                <a:solidFill>
                  <a:srgbClr val="FF0000"/>
                </a:solidFill>
                <a:effectLst/>
                <a:latin typeface="Calibri" panose="020F0502020204030204" pitchFamily="34" charset="0"/>
              </a:rPr>
              <a:t>Clusters of municipalities based on SVI, proximity, and population makeup</a:t>
            </a:r>
            <a:r>
              <a:rPr lang="en-US" sz="1800" b="0" i="0" dirty="0">
                <a:solidFill>
                  <a:srgbClr val="FF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0" i="0" dirty="0">
                <a:solidFill>
                  <a:srgbClr val="FF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1" i="0" dirty="0">
                <a:solidFill>
                  <a:srgbClr val="FF0000"/>
                </a:solidFill>
                <a:effectLst/>
                <a:latin typeface="Calibri" panose="020F0502020204030204" pitchFamily="34" charset="0"/>
              </a:rPr>
              <a:t>Major questions – Is the survey representative of the communities? Will be access during data collection. -- note that it will be difficult to stratify by race/ethnicity, age, or sex/gender at the municipal level</a:t>
            </a:r>
            <a:r>
              <a:rPr lang="en-US" sz="1800" b="0" i="0" dirty="0">
                <a:solidFill>
                  <a:srgbClr val="FF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1" i="0" dirty="0">
                <a:solidFill>
                  <a:srgbClr val="FF0000"/>
                </a:solidFill>
                <a:effectLst/>
                <a:latin typeface="Calibri" panose="020F0502020204030204" pitchFamily="34" charset="0"/>
              </a:rPr>
              <a:t>Ask to meet with CDPH to discuss pitfalls, priorities, and working RTI</a:t>
            </a:r>
            <a:r>
              <a:rPr lang="en-US" sz="1800" b="0" i="0" dirty="0">
                <a:solidFill>
                  <a:srgbClr val="FF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1" i="0" dirty="0">
                <a:solidFill>
                  <a:srgbClr val="000000"/>
                </a:solidFill>
                <a:effectLst/>
                <a:latin typeface="Calibri" panose="020F0502020204030204" pitchFamily="34" charset="0"/>
              </a:rPr>
              <a:t>Certain challenges of survey collection to obtaining accurate health estimates of all SCC municipalities - DRAFT</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0" i="1" dirty="0">
                <a:solidFill>
                  <a:srgbClr val="000000"/>
                </a:solidFill>
                <a:effectLst/>
                <a:latin typeface="Calibri" panose="020F0502020204030204" pitchFamily="34" charset="0"/>
              </a:rPr>
              <a:t>Ideal Goal:</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To administer a survey in SCC to provide estimates on health outcomes, behaviors, and risk factors for every municipality. Also to provide an understanding of health of each race/ethnicity group in each municipality  </a:t>
            </a:r>
            <a:endParaRPr lang="en-US" b="0" i="0" dirty="0">
              <a:solidFill>
                <a:srgbClr val="000000"/>
              </a:solidFill>
              <a:effectLst/>
              <a:latin typeface="Calibri" panose="020F0502020204030204" pitchFamily="34" charset="0"/>
            </a:endParaRPr>
          </a:p>
          <a:p>
            <a:pPr algn="l" rtl="0" fontAlgn="base"/>
            <a:r>
              <a:rPr lang="en-US" sz="1800" b="0" i="1" dirty="0">
                <a:solidFill>
                  <a:srgbClr val="000000"/>
                </a:solidFill>
                <a:effectLst/>
                <a:latin typeface="Calibri" panose="020F0502020204030204" pitchFamily="34" charset="0"/>
              </a:rPr>
              <a:t>Challenges:</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One of the challenge of administering such a survey to produce robust estimates for health for each municipality is that it would take a large number of complete surveys to accomplish such a task. The survey vendor, RTI, has administered the current Health Chicago Survey and indicated that each completed survey is about $100. For Chicago, their $500,000 budget will pay for about 4,500 completed surveys throughout the 77 community. So if CCDPH has a similar budget, then CCDPH should expect to pay for 4,500 surveys as well. The issue is that we have approximately 125 municipalities in SCC which is 62% more places compared to Chicago. Also we have much more places (municipalities) that have much smaller areas than Chicago (community areas), therefore, may require more completed surveys to accomplish the goal of providing health estimates by race/ethnicity.  </a:t>
            </a:r>
            <a:endParaRPr lang="en-US" b="0" i="0" dirty="0">
              <a:solidFill>
                <a:srgbClr val="000000"/>
              </a:solidFill>
              <a:effectLst/>
              <a:latin typeface="Calibri" panose="020F0502020204030204" pitchFamily="34" charset="0"/>
            </a:endParaRPr>
          </a:p>
          <a:p>
            <a:pPr algn="l" rtl="0" fontAlgn="base"/>
            <a:r>
              <a:rPr lang="en-US" sz="1800" b="0" i="1" dirty="0">
                <a:solidFill>
                  <a:srgbClr val="000000"/>
                </a:solidFill>
                <a:effectLst/>
                <a:latin typeface="Calibri" panose="020F0502020204030204" pitchFamily="34" charset="0"/>
              </a:rPr>
              <a:t>Possible Strategies:</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Because there are no solutions to this (unless we have over a $1M budget), there may be possible strategies to consider: </a:t>
            </a:r>
            <a:endParaRPr lang="en-US" b="0" i="0" dirty="0">
              <a:solidFill>
                <a:srgbClr val="000000"/>
              </a:solidFill>
              <a:effectLst/>
              <a:latin typeface="Calibri" panose="020F0502020204030204" pitchFamily="34" charset="0"/>
            </a:endParaRPr>
          </a:p>
          <a:p>
            <a:pPr algn="l" rtl="0" fontAlgn="base">
              <a:buFont typeface="+mj-lt"/>
              <a:buAutoNum type="arabicPeriod"/>
            </a:pPr>
            <a:r>
              <a:rPr lang="en-US" sz="1800" b="0" i="0" dirty="0">
                <a:solidFill>
                  <a:srgbClr val="000000"/>
                </a:solidFill>
                <a:effectLst/>
                <a:latin typeface="Calibri" panose="020F0502020204030204" pitchFamily="34" charset="0"/>
              </a:rPr>
              <a:t>Lower the expectations. We may not be able to report out confidently (statistically) on places with small populations by race/ethnicity breakdowns. Health estimates will only be available at larger municipalities, and suppressed at smaller municipalities (definitions of size TBD). This may be difficult because some of the smaller municipalities are ‘important’ to CCDPH for equity in understanding its health outcomes, factors, and behaviors. Based on the number of mailing address to which the survey will be sent, the lowest quintile of municipalities may include:  </a:t>
            </a:r>
          </a:p>
          <a:p>
            <a:pPr algn="l" rtl="0" fontAlgn="base"/>
            <a:r>
              <a:rPr lang="en-US" sz="1800" b="0" i="0" u="sng" dirty="0">
                <a:solidFill>
                  <a:srgbClr val="000000"/>
                </a:solidFill>
                <a:effectLst/>
                <a:latin typeface="Calibri" panose="020F0502020204030204" pitchFamily="34" charset="0"/>
              </a:rPr>
              <a:t>MUNICIPALITY</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r" rtl="0" fontAlgn="base"/>
            <a:r>
              <a:rPr lang="en-US" sz="1800" b="0" i="0" u="sng" dirty="0">
                <a:solidFill>
                  <a:srgbClr val="000000"/>
                </a:solidFill>
                <a:effectLst/>
                <a:latin typeface="Calibri" panose="020F0502020204030204" pitchFamily="34" charset="0"/>
              </a:rPr>
              <a:t>MALING ADDRESSES COUNT</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Countryside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2,794 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Inverness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2,595 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Barrington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2,199 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Olympia Fields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2,089 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Willow Springs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2,067 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Robbins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2,048 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Berkeley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1,968 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Hometown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1,941 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Barrington Hills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873 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Thornton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990 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Posen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1,744 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Indian Head Park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1,685 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South Chicago Heights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1,633 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Burr Ridge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1,619 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Rosemont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1,613 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Burnham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1,528 </a:t>
            </a:r>
            <a:endParaRPr lang="en-US" b="0" i="0" dirty="0">
              <a:solidFill>
                <a:srgbClr val="000000"/>
              </a:solidFill>
              <a:effectLst/>
              <a:latin typeface="Calibri" panose="020F0502020204030204" pitchFamily="34" charset="0"/>
            </a:endParaRPr>
          </a:p>
          <a:p>
            <a:pPr algn="l" rtl="0" fontAlgn="base"/>
            <a:r>
              <a:rPr lang="en-US" sz="1800" b="0" i="0" dirty="0" err="1">
                <a:solidFill>
                  <a:srgbClr val="000000"/>
                </a:solidFill>
                <a:effectLst/>
                <a:latin typeface="Calibri" panose="020F0502020204030204" pitchFamily="34" charset="0"/>
              </a:rPr>
              <a:t>Dixmoor</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1,454 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Roselle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1,339 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South Barrington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1,327 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Steger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1,295 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Stone Park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1,240 </a:t>
            </a:r>
            <a:endParaRPr lang="en-US" b="0" i="0" dirty="0">
              <a:solidFill>
                <a:srgbClr val="000000"/>
              </a:solidFill>
              <a:effectLst/>
              <a:latin typeface="Calibri" panose="020F0502020204030204" pitchFamily="34" charset="0"/>
            </a:endParaRPr>
          </a:p>
          <a:p>
            <a:pPr algn="l" rtl="0" fontAlgn="base"/>
            <a:r>
              <a:rPr lang="en-US" sz="1800" b="0" i="0" dirty="0" err="1">
                <a:solidFill>
                  <a:srgbClr val="000000"/>
                </a:solidFill>
                <a:effectLst/>
                <a:latin typeface="Calibri" panose="020F0502020204030204" pitchFamily="34" charset="0"/>
              </a:rPr>
              <a:t>Merrionette</a:t>
            </a:r>
            <a:r>
              <a:rPr lang="en-US" sz="1800" b="0" i="0" dirty="0">
                <a:solidFill>
                  <a:srgbClr val="000000"/>
                </a:solidFill>
                <a:effectLst/>
                <a:latin typeface="Calibri" panose="020F0502020204030204" pitchFamily="34" charset="0"/>
              </a:rPr>
              <a:t> Park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982 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Ford Heights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928 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Kenilworth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843 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Bedford Park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797 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Hinsdale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780 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Phoenix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764 </a:t>
            </a:r>
            <a:endParaRPr lang="en-US" b="0" i="0" dirty="0">
              <a:solidFill>
                <a:srgbClr val="000000"/>
              </a:solidFill>
              <a:effectLst/>
              <a:latin typeface="Calibri" panose="020F0502020204030204" pitchFamily="34" charset="0"/>
            </a:endParaRPr>
          </a:p>
          <a:p>
            <a:pPr algn="l" rtl="0" fontAlgn="base"/>
            <a:r>
              <a:rPr lang="en-US" sz="1800" b="0" i="0" dirty="0" err="1">
                <a:solidFill>
                  <a:srgbClr val="000000"/>
                </a:solidFill>
                <a:effectLst/>
                <a:latin typeface="Calibri" panose="020F0502020204030204" pitchFamily="34" charset="0"/>
              </a:rPr>
              <a:t>Hodgkins</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677 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East Hazel Crest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586 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Deerfield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559 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Forest View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283 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New Trier </a:t>
            </a:r>
            <a:r>
              <a:rPr lang="en-US" sz="1800" b="0" i="0" dirty="0" err="1">
                <a:solidFill>
                  <a:srgbClr val="000000"/>
                </a:solidFill>
                <a:effectLst/>
                <a:latin typeface="Calibri" panose="020F0502020204030204" pitchFamily="34" charset="0"/>
              </a:rPr>
              <a:t>Twp</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268 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Golf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208 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McCook </a:t>
            </a:r>
            <a:endParaRPr lang="en-US" b="0" i="0" dirty="0">
              <a:solidFill>
                <a:srgbClr val="000000"/>
              </a:solidFill>
              <a:effectLst/>
              <a:latin typeface="Calibri" panose="020F0502020204030204" pitchFamily="34" charset="0"/>
            </a:endParaRPr>
          </a:p>
          <a:p>
            <a:pPr algn="r" rtl="0" fontAlgn="base"/>
            <a:r>
              <a:rPr lang="en-US" sz="1800" b="0" i="0" dirty="0">
                <a:solidFill>
                  <a:srgbClr val="000000"/>
                </a:solidFill>
                <a:effectLst/>
                <a:latin typeface="Calibri" panose="020F0502020204030204" pitchFamily="34" charset="0"/>
              </a:rPr>
              <a:t>111 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buFont typeface="+mj-lt"/>
              <a:buAutoNum type="arabicPeriod" startAt="2"/>
            </a:pPr>
            <a:r>
              <a:rPr lang="en-US" sz="1800" b="0" i="0" dirty="0">
                <a:solidFill>
                  <a:srgbClr val="000000"/>
                </a:solidFill>
                <a:effectLst/>
                <a:latin typeface="Calibri" panose="020F0502020204030204" pitchFamily="34" charset="0"/>
              </a:rPr>
              <a:t>Combine geographically similar municipalities with smaller population. There is a possibilities to provider better (statistically) estimates if we group 3 or 4 nearby municipalities together (i.e. one area could be called the Ford Heights/ South Chicago Heights/Steger area). One will lose specificity in those municipalities with this approach, obviously.   </a:t>
            </a:r>
          </a:p>
          <a:p>
            <a:pPr algn="l" rtl="0" fontAlgn="base">
              <a:buFont typeface="+mj-lt"/>
              <a:buAutoNum type="arabicPeriod" startAt="3"/>
            </a:pPr>
            <a:r>
              <a:rPr lang="en-US" sz="1800" b="0" i="0" dirty="0">
                <a:solidFill>
                  <a:srgbClr val="000000"/>
                </a:solidFill>
                <a:effectLst/>
                <a:latin typeface="Calibri" panose="020F0502020204030204" pitchFamily="34" charset="0"/>
              </a:rPr>
              <a:t> Seek input and experiences from CDPH and RTI on other possible alternatives to provide maximally informative health estimates of SCC given the constraints of not having an unlimited budget, but knowing there isn’t a perfect solution. There will be places the will not have good (statistically) data to make inferences and actionable decisions.  </a:t>
            </a:r>
          </a:p>
          <a:p>
            <a:endParaRPr lang="en-US" dirty="0"/>
          </a:p>
        </p:txBody>
      </p:sp>
      <p:sp>
        <p:nvSpPr>
          <p:cNvPr id="4" name="Slide Number Placeholder 3"/>
          <p:cNvSpPr>
            <a:spLocks noGrp="1"/>
          </p:cNvSpPr>
          <p:nvPr>
            <p:ph type="sldNum" sz="quarter" idx="5"/>
          </p:nvPr>
        </p:nvSpPr>
        <p:spPr/>
        <p:txBody>
          <a:bodyPr/>
          <a:lstStyle/>
          <a:p>
            <a:fld id="{25DC5D91-5EF0-42E9-8DE4-F787064EB96A}" type="slidenum">
              <a:rPr lang="en-US" smtClean="0"/>
              <a:t>11</a:t>
            </a:fld>
            <a:endParaRPr lang="en-US"/>
          </a:p>
        </p:txBody>
      </p:sp>
    </p:spTree>
    <p:extLst>
      <p:ext uri="{BB962C8B-B14F-4D97-AF65-F5344CB8AC3E}">
        <p14:creationId xmlns:p14="http://schemas.microsoft.com/office/powerpoint/2010/main" val="1987015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Methodology report will document survey procedures, analysis of sample performance, weighting procedures, and other survey details</a:t>
            </a:r>
          </a:p>
        </p:txBody>
      </p:sp>
      <p:sp>
        <p:nvSpPr>
          <p:cNvPr id="4" name="Slide Number Placeholder 3"/>
          <p:cNvSpPr>
            <a:spLocks noGrp="1"/>
          </p:cNvSpPr>
          <p:nvPr>
            <p:ph type="sldNum" sz="quarter" idx="5"/>
          </p:nvPr>
        </p:nvSpPr>
        <p:spPr/>
        <p:txBody>
          <a:bodyPr/>
          <a:lstStyle/>
          <a:p>
            <a:fld id="{25DC5D91-5EF0-42E9-8DE4-F787064EB96A}" type="slidenum">
              <a:rPr lang="en-US" smtClean="0"/>
              <a:t>12</a:t>
            </a:fld>
            <a:endParaRPr lang="en-US"/>
          </a:p>
        </p:txBody>
      </p:sp>
    </p:spTree>
    <p:extLst>
      <p:ext uri="{BB962C8B-B14F-4D97-AF65-F5344CB8AC3E}">
        <p14:creationId xmlns:p14="http://schemas.microsoft.com/office/powerpoint/2010/main" val="292232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000000"/>
                </a:solidFill>
                <a:effectLst/>
                <a:latin typeface="Times New Roman" panose="02020603050405020304" pitchFamily="18" charset="0"/>
              </a:rPr>
              <a:t>This will be the first time the Cook County Department of Public Health (CCDPH) will conduct a survey of this kind. Starting with the framework developed and implemented by the Chicago Department of Public Health’s (CDPH) Healthy Chicago Survey (HCS) that began in 2014. The HCS has evolved from a telephone survey to a multi-modal data collection survey in 2020 for which CCDPH collected information from a random sample of adult residents, including demographics and social characteristics, health status, risk behaviors, and access to health care. CCDPH will conduct a Healthy Suburban Cook County Survey (HSCCS) targeting 8,000 completed surveys in order to provide municipal level, demographic subgroup and geographic subgroup information that will be used to inform and monitor the health status of our communities. The HSCCS data will be used to provide health, exposure, and health behavior indicator data to help identify where health disparities exist in Suburban Cook County which will inform policy, program development, community health education initiatives and public awareness campaigns to address them.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5DC5D91-5EF0-42E9-8DE4-F787064EB96A}" type="slidenum">
              <a:rPr lang="en-US" smtClean="0"/>
              <a:t>13</a:t>
            </a:fld>
            <a:endParaRPr lang="en-US"/>
          </a:p>
        </p:txBody>
      </p:sp>
    </p:spTree>
    <p:extLst>
      <p:ext uri="{BB962C8B-B14F-4D97-AF65-F5344CB8AC3E}">
        <p14:creationId xmlns:p14="http://schemas.microsoft.com/office/powerpoint/2010/main" val="185504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tabLst>
                <a:tab pos="1447800" algn="l"/>
              </a:tabLst>
            </a:pPr>
            <a:r>
              <a:rPr lang="en-US" sz="1200" dirty="0">
                <a:effectLst/>
              </a:rPr>
              <a:t>#13 What are the reasons you missed or postponed appointments during COVID-19? Check all that apply.</a:t>
            </a:r>
          </a:p>
          <a:p>
            <a:pPr marL="0" marR="0">
              <a:spcBef>
                <a:spcPts val="0"/>
              </a:spcBef>
              <a:spcAft>
                <a:spcPts val="0"/>
              </a:spcAft>
            </a:pPr>
            <a:r>
              <a:rPr lang="en-US" sz="1200" dirty="0">
                <a:effectLst/>
              </a:rPr>
              <a:t> 01	My clinic cancelled my appointment because of COVID-19 </a:t>
            </a:r>
          </a:p>
          <a:p>
            <a:pPr marL="0" marR="0">
              <a:spcBef>
                <a:spcPts val="0"/>
              </a:spcBef>
              <a:spcAft>
                <a:spcPts val="0"/>
              </a:spcAft>
            </a:pPr>
            <a:r>
              <a:rPr lang="en-US" sz="1200" dirty="0">
                <a:effectLst/>
              </a:rPr>
              <a:t>02	My clinic closed because of COVID-19</a:t>
            </a:r>
          </a:p>
          <a:p>
            <a:pPr marL="0" marR="0">
              <a:spcBef>
                <a:spcPts val="0"/>
              </a:spcBef>
              <a:spcAft>
                <a:spcPts val="0"/>
              </a:spcAft>
            </a:pPr>
            <a:r>
              <a:rPr lang="en-US" sz="1200" dirty="0">
                <a:effectLst/>
              </a:rPr>
              <a:t>03	I had symptoms of COVID-19, so I stayed home</a:t>
            </a:r>
          </a:p>
          <a:p>
            <a:pPr marL="0" marR="0">
              <a:spcBef>
                <a:spcPts val="0"/>
              </a:spcBef>
              <a:spcAft>
                <a:spcPts val="0"/>
              </a:spcAft>
            </a:pPr>
            <a:r>
              <a:rPr lang="en-US" sz="1200" dirty="0">
                <a:effectLst/>
              </a:rPr>
              <a:t>04	I cancelled the appointment to avoid being around others</a:t>
            </a:r>
          </a:p>
          <a:p>
            <a:pPr marL="0" marR="0">
              <a:spcBef>
                <a:spcPts val="0"/>
              </a:spcBef>
              <a:spcAft>
                <a:spcPts val="0"/>
              </a:spcAft>
            </a:pPr>
            <a:r>
              <a:rPr lang="en-US" sz="1200" dirty="0">
                <a:effectLst/>
              </a:rPr>
              <a:t>05	I cancelled the appointment because I did not want to be in a health care setting</a:t>
            </a:r>
          </a:p>
          <a:p>
            <a:pPr marL="0" marR="0">
              <a:spcBef>
                <a:spcPts val="0"/>
              </a:spcBef>
              <a:spcAft>
                <a:spcPts val="0"/>
              </a:spcAft>
            </a:pPr>
            <a:r>
              <a:rPr lang="en-US" sz="1200" dirty="0">
                <a:effectLst/>
              </a:rPr>
              <a:t>06	I felt okay or good enough</a:t>
            </a:r>
          </a:p>
          <a:p>
            <a:pPr marL="0" marR="0">
              <a:spcBef>
                <a:spcPts val="0"/>
              </a:spcBef>
              <a:spcAft>
                <a:spcPts val="0"/>
              </a:spcAft>
            </a:pPr>
            <a:r>
              <a:rPr lang="en-US" sz="1200" dirty="0">
                <a:effectLst/>
              </a:rPr>
              <a:t>07	It cost too much</a:t>
            </a:r>
          </a:p>
          <a:p>
            <a:pPr marL="0" marR="0">
              <a:spcBef>
                <a:spcPts val="0"/>
              </a:spcBef>
              <a:spcAft>
                <a:spcPts val="0"/>
              </a:spcAft>
            </a:pPr>
            <a:r>
              <a:rPr lang="en-US" sz="1200" dirty="0">
                <a:effectLst/>
              </a:rPr>
              <a:t>08	I didn’t want to take public transportation and had no other way to get there</a:t>
            </a:r>
          </a:p>
          <a:p>
            <a:pPr marL="0" marR="0">
              <a:spcBef>
                <a:spcPts val="0"/>
              </a:spcBef>
              <a:spcAft>
                <a:spcPts val="0"/>
              </a:spcAft>
            </a:pPr>
            <a:r>
              <a:rPr lang="en-US" sz="1200" dirty="0">
                <a:effectLst/>
              </a:rPr>
              <a:t>09	I forgot to go or just missed my appointment</a:t>
            </a:r>
          </a:p>
          <a:p>
            <a:pPr marL="0" marR="0">
              <a:spcBef>
                <a:spcPts val="0"/>
              </a:spcBef>
              <a:spcAft>
                <a:spcPts val="0"/>
              </a:spcAft>
            </a:pPr>
            <a:r>
              <a:rPr lang="en-US" sz="1200" dirty="0">
                <a:effectLst/>
              </a:rPr>
              <a:t>10	I felt disrespected by the office or medical staff</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r>
              <a:rPr lang="en-US" dirty="0"/>
              <a:t>General Health – 15 questions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5DC5D91-5EF0-42E9-8DE4-F787064EB96A}" type="slidenum">
              <a:rPr lang="en-US" smtClean="0"/>
              <a:t>14</a:t>
            </a:fld>
            <a:endParaRPr lang="en-US"/>
          </a:p>
        </p:txBody>
      </p:sp>
    </p:spTree>
    <p:extLst>
      <p:ext uri="{BB962C8B-B14F-4D97-AF65-F5344CB8AC3E}">
        <p14:creationId xmlns:p14="http://schemas.microsoft.com/office/powerpoint/2010/main" val="772388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102B-E582-4277-8777-F371CD8EAB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405320-3472-49BB-B100-50776CC3CC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52378D-1384-49A4-9CC6-A39E71638C48}"/>
              </a:ext>
            </a:extLst>
          </p:cNvPr>
          <p:cNvSpPr>
            <a:spLocks noGrp="1"/>
          </p:cNvSpPr>
          <p:nvPr>
            <p:ph type="dt" sz="half" idx="10"/>
          </p:nvPr>
        </p:nvSpPr>
        <p:spPr/>
        <p:txBody>
          <a:bodyPr/>
          <a:lstStyle/>
          <a:p>
            <a:fld id="{CC1134CD-164F-46E4-83AB-2F70F67BC948}" type="datetimeFigureOut">
              <a:rPr lang="en-US" smtClean="0"/>
              <a:t>6/13/2022</a:t>
            </a:fld>
            <a:endParaRPr lang="en-US"/>
          </a:p>
        </p:txBody>
      </p:sp>
      <p:sp>
        <p:nvSpPr>
          <p:cNvPr id="5" name="Footer Placeholder 4">
            <a:extLst>
              <a:ext uri="{FF2B5EF4-FFF2-40B4-BE49-F238E27FC236}">
                <a16:creationId xmlns:a16="http://schemas.microsoft.com/office/drawing/2014/main" id="{FF68B93A-05C3-4D8B-A978-9E9CFE6748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A447B7-E34C-43DB-8883-D346997B4013}"/>
              </a:ext>
            </a:extLst>
          </p:cNvPr>
          <p:cNvSpPr>
            <a:spLocks noGrp="1"/>
          </p:cNvSpPr>
          <p:nvPr>
            <p:ph type="sldNum" sz="quarter" idx="12"/>
          </p:nvPr>
        </p:nvSpPr>
        <p:spPr/>
        <p:txBody>
          <a:bodyPr/>
          <a:lstStyle/>
          <a:p>
            <a:fld id="{0733B600-78E1-4511-9247-49BFB1EEDA83}" type="slidenum">
              <a:rPr lang="en-US" smtClean="0"/>
              <a:t>‹#›</a:t>
            </a:fld>
            <a:endParaRPr lang="en-US"/>
          </a:p>
        </p:txBody>
      </p:sp>
    </p:spTree>
    <p:extLst>
      <p:ext uri="{BB962C8B-B14F-4D97-AF65-F5344CB8AC3E}">
        <p14:creationId xmlns:p14="http://schemas.microsoft.com/office/powerpoint/2010/main" val="3786525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9E34A-D269-498B-9195-8C551978B5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E14039-DD94-427F-8FA4-F64F8637BE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210F13-4937-4C9C-8424-815AC63E1D1D}"/>
              </a:ext>
            </a:extLst>
          </p:cNvPr>
          <p:cNvSpPr>
            <a:spLocks noGrp="1"/>
          </p:cNvSpPr>
          <p:nvPr>
            <p:ph type="dt" sz="half" idx="10"/>
          </p:nvPr>
        </p:nvSpPr>
        <p:spPr/>
        <p:txBody>
          <a:bodyPr/>
          <a:lstStyle/>
          <a:p>
            <a:fld id="{CC1134CD-164F-46E4-83AB-2F70F67BC948}" type="datetimeFigureOut">
              <a:rPr lang="en-US" smtClean="0"/>
              <a:t>6/13/2022</a:t>
            </a:fld>
            <a:endParaRPr lang="en-US"/>
          </a:p>
        </p:txBody>
      </p:sp>
      <p:sp>
        <p:nvSpPr>
          <p:cNvPr id="5" name="Footer Placeholder 4">
            <a:extLst>
              <a:ext uri="{FF2B5EF4-FFF2-40B4-BE49-F238E27FC236}">
                <a16:creationId xmlns:a16="http://schemas.microsoft.com/office/drawing/2014/main" id="{DF4D1017-AAA5-44DF-B8C9-F037AE4711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FAF545-4722-4CBC-8717-1C6E4F35CE4A}"/>
              </a:ext>
            </a:extLst>
          </p:cNvPr>
          <p:cNvSpPr>
            <a:spLocks noGrp="1"/>
          </p:cNvSpPr>
          <p:nvPr>
            <p:ph type="sldNum" sz="quarter" idx="12"/>
          </p:nvPr>
        </p:nvSpPr>
        <p:spPr/>
        <p:txBody>
          <a:bodyPr/>
          <a:lstStyle/>
          <a:p>
            <a:fld id="{0733B600-78E1-4511-9247-49BFB1EEDA83}" type="slidenum">
              <a:rPr lang="en-US" smtClean="0"/>
              <a:t>‹#›</a:t>
            </a:fld>
            <a:endParaRPr lang="en-US"/>
          </a:p>
        </p:txBody>
      </p:sp>
    </p:spTree>
    <p:extLst>
      <p:ext uri="{BB962C8B-B14F-4D97-AF65-F5344CB8AC3E}">
        <p14:creationId xmlns:p14="http://schemas.microsoft.com/office/powerpoint/2010/main" val="1697719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992A5F-A5A2-4D85-9205-B5095BB27C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B18AF9-C15E-47F6-9F84-ADB9456BDF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773EE-6735-4623-BCF8-3D6595A1E10A}"/>
              </a:ext>
            </a:extLst>
          </p:cNvPr>
          <p:cNvSpPr>
            <a:spLocks noGrp="1"/>
          </p:cNvSpPr>
          <p:nvPr>
            <p:ph type="dt" sz="half" idx="10"/>
          </p:nvPr>
        </p:nvSpPr>
        <p:spPr/>
        <p:txBody>
          <a:bodyPr/>
          <a:lstStyle/>
          <a:p>
            <a:fld id="{CC1134CD-164F-46E4-83AB-2F70F67BC948}" type="datetimeFigureOut">
              <a:rPr lang="en-US" smtClean="0"/>
              <a:t>6/13/2022</a:t>
            </a:fld>
            <a:endParaRPr lang="en-US"/>
          </a:p>
        </p:txBody>
      </p:sp>
      <p:sp>
        <p:nvSpPr>
          <p:cNvPr id="5" name="Footer Placeholder 4">
            <a:extLst>
              <a:ext uri="{FF2B5EF4-FFF2-40B4-BE49-F238E27FC236}">
                <a16:creationId xmlns:a16="http://schemas.microsoft.com/office/drawing/2014/main" id="{D9D28077-C30A-44A9-904D-386DB9E81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C2FE5A-7F39-4DE2-A9F0-18405C126577}"/>
              </a:ext>
            </a:extLst>
          </p:cNvPr>
          <p:cNvSpPr>
            <a:spLocks noGrp="1"/>
          </p:cNvSpPr>
          <p:nvPr>
            <p:ph type="sldNum" sz="quarter" idx="12"/>
          </p:nvPr>
        </p:nvSpPr>
        <p:spPr/>
        <p:txBody>
          <a:bodyPr/>
          <a:lstStyle/>
          <a:p>
            <a:fld id="{0733B600-78E1-4511-9247-49BFB1EEDA83}" type="slidenum">
              <a:rPr lang="en-US" smtClean="0"/>
              <a:t>‹#›</a:t>
            </a:fld>
            <a:endParaRPr lang="en-US"/>
          </a:p>
        </p:txBody>
      </p:sp>
    </p:spTree>
    <p:extLst>
      <p:ext uri="{BB962C8B-B14F-4D97-AF65-F5344CB8AC3E}">
        <p14:creationId xmlns:p14="http://schemas.microsoft.com/office/powerpoint/2010/main" val="1826171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973044B-0795-E04A-804C-9575CD02621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1999" cy="6858000"/>
          </a:xfrm>
          <a:prstGeom prst="rect">
            <a:avLst/>
          </a:prstGeom>
        </p:spPr>
      </p:pic>
      <p:sp>
        <p:nvSpPr>
          <p:cNvPr id="2" name="Title 1">
            <a:extLst>
              <a:ext uri="{FF2B5EF4-FFF2-40B4-BE49-F238E27FC236}">
                <a16:creationId xmlns:a16="http://schemas.microsoft.com/office/drawing/2014/main" id="{DEAE6268-A9E1-9D4E-93C5-2E59F1780D2A}"/>
              </a:ext>
            </a:extLst>
          </p:cNvPr>
          <p:cNvSpPr>
            <a:spLocks noGrp="1"/>
          </p:cNvSpPr>
          <p:nvPr>
            <p:ph type="ctrTitle" hasCustomPrompt="1"/>
          </p:nvPr>
        </p:nvSpPr>
        <p:spPr>
          <a:xfrm>
            <a:off x="698977" y="1615326"/>
            <a:ext cx="7966604" cy="1635063"/>
          </a:xfrm>
          <a:blipFill dpi="0" rotWithShape="1">
            <a:blip r:embed="rId3"/>
            <a:srcRect/>
            <a:tile tx="0" ty="0" sx="100000" sy="100000" flip="none" algn="tr"/>
          </a:blipFill>
        </p:spPr>
        <p:txBody>
          <a:bodyPr wrap="none" tIns="457200" rIns="640080" bIns="0" anchor="b" anchorCtr="0">
            <a:spAutoFit/>
          </a:bodyPr>
          <a:lstStyle>
            <a:lvl1pPr algn="l">
              <a:defRPr sz="8000" b="0" i="0">
                <a:solidFill>
                  <a:schemeClr val="bg1"/>
                </a:solidFill>
                <a:latin typeface="brandon_grotesquebold" panose="02000803000000000000" pitchFamily="2" charset="0"/>
              </a:defRPr>
            </a:lvl1pPr>
          </a:lstStyle>
          <a:p>
            <a:r>
              <a:rPr lang="en-US"/>
              <a:t>Presentation Title</a:t>
            </a:r>
          </a:p>
        </p:txBody>
      </p:sp>
      <p:pic>
        <p:nvPicPr>
          <p:cNvPr id="10" name="Picture 9">
            <a:extLst>
              <a:ext uri="{FF2B5EF4-FFF2-40B4-BE49-F238E27FC236}">
                <a16:creationId xmlns:a16="http://schemas.microsoft.com/office/drawing/2014/main" id="{7A5256D1-DF72-B642-A507-B419C0FE7A1B}"/>
              </a:ext>
            </a:extLst>
          </p:cNvPr>
          <p:cNvPicPr>
            <a:picLocks noChangeAspect="1"/>
          </p:cNvPicPr>
          <p:nvPr userDrawn="1"/>
        </p:nvPicPr>
        <p:blipFill>
          <a:blip r:embed="rId4"/>
          <a:stretch>
            <a:fillRect/>
          </a:stretch>
        </p:blipFill>
        <p:spPr>
          <a:xfrm>
            <a:off x="8449308" y="5817478"/>
            <a:ext cx="3323174" cy="722429"/>
          </a:xfrm>
          <a:prstGeom prst="rect">
            <a:avLst/>
          </a:prstGeom>
        </p:spPr>
      </p:pic>
      <p:sp>
        <p:nvSpPr>
          <p:cNvPr id="6" name="Text Placeholder 5">
            <a:extLst>
              <a:ext uri="{FF2B5EF4-FFF2-40B4-BE49-F238E27FC236}">
                <a16:creationId xmlns:a16="http://schemas.microsoft.com/office/drawing/2014/main" id="{C2F2843E-AE3D-40BB-9396-CF91AE8F6227}"/>
              </a:ext>
            </a:extLst>
          </p:cNvPr>
          <p:cNvSpPr>
            <a:spLocks noGrp="1"/>
          </p:cNvSpPr>
          <p:nvPr>
            <p:ph type="body" sz="quarter" idx="10" hasCustomPrompt="1"/>
          </p:nvPr>
        </p:nvSpPr>
        <p:spPr>
          <a:xfrm>
            <a:off x="698500" y="3339285"/>
            <a:ext cx="4504759" cy="655949"/>
          </a:xfrm>
        </p:spPr>
        <p:txBody>
          <a:bodyPr wrap="none">
            <a:spAutoFit/>
          </a:bodyPr>
          <a:lstStyle>
            <a:lvl1pPr marL="0" indent="0">
              <a:buNone/>
              <a:defRPr sz="4000">
                <a:latin typeface="brandon_grotesquebold" panose="02000803000000000000" pitchFamily="2" charset="0"/>
              </a:defRPr>
            </a:lvl1pPr>
            <a:lvl2pPr marL="457200" indent="0">
              <a:buNone/>
              <a:defRPr sz="4000">
                <a:latin typeface="Brandon Grotesque Bold" panose="020B0803020203060202" pitchFamily="34" charset="0"/>
              </a:defRPr>
            </a:lvl2pPr>
            <a:lvl3pPr marL="914400" indent="0">
              <a:buNone/>
              <a:defRPr sz="4000">
                <a:latin typeface="Brandon Grotesque Bold" panose="020B0803020203060202" pitchFamily="34" charset="0"/>
              </a:defRPr>
            </a:lvl3pPr>
            <a:lvl4pPr marL="1371600" indent="0">
              <a:buNone/>
              <a:defRPr sz="4000">
                <a:latin typeface="Brandon Grotesque Bold" panose="020B0803020203060202" pitchFamily="34" charset="0"/>
              </a:defRPr>
            </a:lvl4pPr>
            <a:lvl5pPr marL="1828800" indent="0">
              <a:buNone/>
              <a:defRPr sz="4000">
                <a:latin typeface="Brandon Grotesque Bold" panose="020B0803020203060202" pitchFamily="34" charset="0"/>
              </a:defRPr>
            </a:lvl5pPr>
          </a:lstStyle>
          <a:p>
            <a:pPr lvl="0"/>
            <a:r>
              <a:rPr lang="en-US"/>
              <a:t>Presentation Subtitle</a:t>
            </a:r>
          </a:p>
        </p:txBody>
      </p:sp>
      <p:sp>
        <p:nvSpPr>
          <p:cNvPr id="12" name="Text Placeholder 11">
            <a:extLst>
              <a:ext uri="{FF2B5EF4-FFF2-40B4-BE49-F238E27FC236}">
                <a16:creationId xmlns:a16="http://schemas.microsoft.com/office/drawing/2014/main" id="{3FC9F6FF-724C-4A23-95BF-E6CACDAE1656}"/>
              </a:ext>
            </a:extLst>
          </p:cNvPr>
          <p:cNvSpPr>
            <a:spLocks noGrp="1"/>
          </p:cNvSpPr>
          <p:nvPr>
            <p:ph type="body" sz="quarter" idx="11" hasCustomPrompt="1"/>
          </p:nvPr>
        </p:nvSpPr>
        <p:spPr>
          <a:xfrm>
            <a:off x="705874" y="4077321"/>
            <a:ext cx="2667718" cy="496996"/>
          </a:xfrm>
        </p:spPr>
        <p:txBody>
          <a:bodyPr wrap="none">
            <a:spAutoFit/>
          </a:bodyPr>
          <a:lstStyle>
            <a:lvl1pPr>
              <a:defRPr sz="2400">
                <a:solidFill>
                  <a:srgbClr val="F58573"/>
                </a:solidFill>
                <a:latin typeface="brandon_grotesquebold" panose="020B0604020202020204" charset="0"/>
              </a:defRPr>
            </a:lvl1pPr>
          </a:lstStyle>
          <a:p>
            <a:pPr lvl="0"/>
            <a:fld id="{E71C67EA-9613-1D40-AF5C-7EE487C47B65}" type="datetime4">
              <a:rPr lang="en-US" smtClean="0"/>
              <a:t>November 20, 2018</a:t>
            </a:fld>
            <a:endParaRPr lang="en-US"/>
          </a:p>
        </p:txBody>
      </p:sp>
      <p:pic>
        <p:nvPicPr>
          <p:cNvPr id="9" name="Picture 8" descr="2019 CCDPH master logo_final_solid whiteOL_no tag.png">
            <a:extLst>
              <a:ext uri="{FF2B5EF4-FFF2-40B4-BE49-F238E27FC236}">
                <a16:creationId xmlns:a16="http://schemas.microsoft.com/office/drawing/2014/main" id="{CC21097A-A038-AF4D-874C-E63BE55861F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19059" y="5814358"/>
            <a:ext cx="2864014" cy="706309"/>
          </a:xfrm>
          <a:prstGeom prst="rect">
            <a:avLst/>
          </a:prstGeom>
        </p:spPr>
      </p:pic>
      <p:sp>
        <p:nvSpPr>
          <p:cNvPr id="3" name="Slide Number Placeholder 2">
            <a:extLst>
              <a:ext uri="{FF2B5EF4-FFF2-40B4-BE49-F238E27FC236}">
                <a16:creationId xmlns:a16="http://schemas.microsoft.com/office/drawing/2014/main" id="{72A87EA0-BA68-D04C-B34E-8C317F9844B7}"/>
              </a:ext>
            </a:extLst>
          </p:cNvPr>
          <p:cNvSpPr>
            <a:spLocks noGrp="1"/>
          </p:cNvSpPr>
          <p:nvPr>
            <p:ph type="sldNum" sz="quarter" idx="12"/>
          </p:nvPr>
        </p:nvSpPr>
        <p:spPr/>
        <p:txBody>
          <a:bodyPr/>
          <a:lstStyle/>
          <a:p>
            <a:fld id="{EAC521D8-0276-7043-A50F-48E286C59F7E}" type="slidenum">
              <a:rPr lang="en-US" smtClean="0"/>
              <a:t>‹#›</a:t>
            </a:fld>
            <a:endParaRPr lang="en-US"/>
          </a:p>
        </p:txBody>
      </p:sp>
    </p:spTree>
    <p:extLst>
      <p:ext uri="{BB962C8B-B14F-4D97-AF65-F5344CB8AC3E}">
        <p14:creationId xmlns:p14="http://schemas.microsoft.com/office/powerpoint/2010/main" val="4042375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382CF1-F5A8-4253-808E-847DE5696D74}"/>
              </a:ext>
            </a:extLst>
          </p:cNvPr>
          <p:cNvPicPr>
            <a:picLocks noChangeAspect="1"/>
          </p:cNvPicPr>
          <p:nvPr userDrawn="1"/>
        </p:nvPicPr>
        <p:blipFill>
          <a:blip r:embed="rId2"/>
          <a:stretch>
            <a:fillRect/>
          </a:stretch>
        </p:blipFill>
        <p:spPr>
          <a:xfrm>
            <a:off x="10838327" y="3952015"/>
            <a:ext cx="2623607" cy="2623607"/>
          </a:xfrm>
          <a:prstGeom prst="rect">
            <a:avLst/>
          </a:prstGeom>
        </p:spPr>
      </p:pic>
      <p:sp>
        <p:nvSpPr>
          <p:cNvPr id="2" name="Title 1">
            <a:extLst>
              <a:ext uri="{FF2B5EF4-FFF2-40B4-BE49-F238E27FC236}">
                <a16:creationId xmlns:a16="http://schemas.microsoft.com/office/drawing/2014/main" id="{C0FE7AD4-8DC1-4349-AF94-71500DC4C4E1}"/>
              </a:ext>
            </a:extLst>
          </p:cNvPr>
          <p:cNvSpPr>
            <a:spLocks noGrp="1"/>
          </p:cNvSpPr>
          <p:nvPr>
            <p:ph type="title" hasCustomPrompt="1"/>
          </p:nvPr>
        </p:nvSpPr>
        <p:spPr>
          <a:xfrm>
            <a:off x="838200" y="688607"/>
            <a:ext cx="2053767" cy="599588"/>
          </a:xfrm>
        </p:spPr>
        <p:txBody>
          <a:bodyPr wrap="none">
            <a:spAutoFit/>
          </a:bodyPr>
          <a:lstStyle>
            <a:lvl1pPr>
              <a:defRPr sz="3600" b="0" i="0">
                <a:latin typeface="brandon_grotesquebold" panose="02000803000000000000" pitchFamily="2" charset="0"/>
              </a:defRPr>
            </a:lvl1pPr>
          </a:lstStyle>
          <a:p>
            <a:r>
              <a:rPr lang="en-US"/>
              <a:t>Main Title</a:t>
            </a:r>
          </a:p>
        </p:txBody>
      </p:sp>
      <p:sp>
        <p:nvSpPr>
          <p:cNvPr id="3" name="Content Placeholder 2">
            <a:extLst>
              <a:ext uri="{FF2B5EF4-FFF2-40B4-BE49-F238E27FC236}">
                <a16:creationId xmlns:a16="http://schemas.microsoft.com/office/drawing/2014/main" id="{CBF154E6-F9F7-2C46-8F1A-1E5B5EF477F2}"/>
              </a:ext>
            </a:extLst>
          </p:cNvPr>
          <p:cNvSpPr>
            <a:spLocks noGrp="1"/>
          </p:cNvSpPr>
          <p:nvPr>
            <p:ph idx="1"/>
          </p:nvPr>
        </p:nvSpPr>
        <p:spPr>
          <a:xfrm>
            <a:off x="832224" y="1846474"/>
            <a:ext cx="10515600" cy="730328"/>
          </a:xfrm>
        </p:spPr>
        <p:txBody>
          <a:bodyPr>
            <a:spAutoFit/>
          </a:bodyPr>
          <a:lstStyle>
            <a:lvl1pPr marL="0" indent="0">
              <a:buFontTx/>
              <a:buNone/>
              <a:defRPr sz="1800" b="0" i="0">
                <a:latin typeface="Georgia" panose="02040502050405020303" pitchFamily="18" charset="0"/>
              </a:defRPr>
            </a:lvl1pPr>
            <a:lvl2pPr>
              <a:buClr>
                <a:srgbClr val="21B6C1"/>
              </a:buClr>
              <a:defRPr sz="1600" b="0" i="0" baseline="0">
                <a:latin typeface="Georgia" panose="02040502050405020303" pitchFamily="18" charset="0"/>
              </a:defRPr>
            </a:lvl2pPr>
            <a:lvl3pPr>
              <a:defRPr sz="1200" b="0" i="0">
                <a:latin typeface="Georgia" panose="02040502050405020303" pitchFamily="18" charset="0"/>
              </a:defRPr>
            </a:lvl3pPr>
            <a:lvl4pPr>
              <a:defRPr sz="1050" b="0" i="0">
                <a:latin typeface="Georgia" panose="02040502050405020303" pitchFamily="18" charset="0"/>
              </a:defRPr>
            </a:lvl4pPr>
            <a:lvl5pPr>
              <a:defRPr sz="1600" b="0" i="0">
                <a:latin typeface="Georgia" panose="02040502050405020303" pitchFamily="18" charset="0"/>
              </a:defRPr>
            </a:lvl5pPr>
          </a:lstStyle>
          <a:p>
            <a:pPr lvl="0"/>
            <a:r>
              <a:rPr lang="en-US"/>
              <a:t>Click to edit Master text styles</a:t>
            </a:r>
          </a:p>
          <a:p>
            <a:pPr lvl="1"/>
            <a:r>
              <a:rPr lang="en-US"/>
              <a:t>Second level</a:t>
            </a:r>
          </a:p>
        </p:txBody>
      </p:sp>
      <p:pic>
        <p:nvPicPr>
          <p:cNvPr id="8" name="Picture 7">
            <a:extLst>
              <a:ext uri="{FF2B5EF4-FFF2-40B4-BE49-F238E27FC236}">
                <a16:creationId xmlns:a16="http://schemas.microsoft.com/office/drawing/2014/main" id="{08015B92-53CB-F04C-B91F-8A6B622FB71F}"/>
              </a:ext>
            </a:extLst>
          </p:cNvPr>
          <p:cNvPicPr>
            <a:picLocks noChangeAspect="1"/>
          </p:cNvPicPr>
          <p:nvPr userDrawn="1"/>
        </p:nvPicPr>
        <p:blipFill>
          <a:blip r:embed="rId3"/>
          <a:stretch>
            <a:fillRect/>
          </a:stretch>
        </p:blipFill>
        <p:spPr>
          <a:xfrm>
            <a:off x="848868" y="6225854"/>
            <a:ext cx="1752600" cy="381000"/>
          </a:xfrm>
          <a:prstGeom prst="rect">
            <a:avLst/>
          </a:prstGeom>
        </p:spPr>
      </p:pic>
      <p:sp>
        <p:nvSpPr>
          <p:cNvPr id="9" name="Slide Number Placeholder 5">
            <a:extLst>
              <a:ext uri="{FF2B5EF4-FFF2-40B4-BE49-F238E27FC236}">
                <a16:creationId xmlns:a16="http://schemas.microsoft.com/office/drawing/2014/main" id="{FE64407E-6D02-114E-9501-FAD6F5B42F89}"/>
              </a:ext>
            </a:extLst>
          </p:cNvPr>
          <p:cNvSpPr>
            <a:spLocks noGrp="1"/>
          </p:cNvSpPr>
          <p:nvPr>
            <p:ph type="sldNum" sz="quarter" idx="12"/>
          </p:nvPr>
        </p:nvSpPr>
        <p:spPr>
          <a:xfrm>
            <a:off x="8610600" y="6281044"/>
            <a:ext cx="2743200" cy="365125"/>
          </a:xfrm>
        </p:spPr>
        <p:txBody>
          <a:bodyPr/>
          <a:lstStyle>
            <a:lvl1pPr>
              <a:defRPr b="1" i="0">
                <a:solidFill>
                  <a:srgbClr val="0C2340"/>
                </a:solidFill>
                <a:latin typeface="brandon_grotesquebold" panose="020B0604020202020204" charset="0"/>
              </a:defRPr>
            </a:lvl1pPr>
          </a:lstStyle>
          <a:p>
            <a:fld id="{EAC521D8-0276-7043-A50F-48E286C59F7E}" type="slidenum">
              <a:rPr lang="en-US" smtClean="0"/>
              <a:pPr/>
              <a:t>‹#›</a:t>
            </a:fld>
            <a:endParaRPr lang="en-US"/>
          </a:p>
        </p:txBody>
      </p:sp>
      <p:sp>
        <p:nvSpPr>
          <p:cNvPr id="6" name="Text Placeholder 5">
            <a:extLst>
              <a:ext uri="{FF2B5EF4-FFF2-40B4-BE49-F238E27FC236}">
                <a16:creationId xmlns:a16="http://schemas.microsoft.com/office/drawing/2014/main" id="{8DA5435B-AF1B-482F-95CE-A235BF5DAC6B}"/>
              </a:ext>
            </a:extLst>
          </p:cNvPr>
          <p:cNvSpPr>
            <a:spLocks noGrp="1"/>
          </p:cNvSpPr>
          <p:nvPr>
            <p:ph type="body" sz="quarter" idx="13" hasCustomPrompt="1"/>
          </p:nvPr>
        </p:nvSpPr>
        <p:spPr>
          <a:xfrm>
            <a:off x="844176" y="1303798"/>
            <a:ext cx="1268296" cy="496996"/>
          </a:xfrm>
        </p:spPr>
        <p:txBody>
          <a:bodyPr wrap="none">
            <a:spAutoFit/>
          </a:bodyPr>
          <a:lstStyle>
            <a:lvl1pPr marL="0" indent="0">
              <a:buNone/>
              <a:defRPr sz="2400">
                <a:solidFill>
                  <a:srgbClr val="21B6C1"/>
                </a:solidFill>
                <a:latin typeface="brandon_grotesquebold" panose="020B0604020202020204" charset="0"/>
              </a:defRPr>
            </a:lvl1pPr>
          </a:lstStyle>
          <a:p>
            <a:pPr lvl="0"/>
            <a:r>
              <a:rPr lang="en-US"/>
              <a:t>Subtitles</a:t>
            </a:r>
          </a:p>
        </p:txBody>
      </p:sp>
      <p:pic>
        <p:nvPicPr>
          <p:cNvPr id="10" name="Picture 9" descr="2019 CCDPH master logo_final_solid CCH blue no tag.png">
            <a:extLst>
              <a:ext uri="{FF2B5EF4-FFF2-40B4-BE49-F238E27FC236}">
                <a16:creationId xmlns:a16="http://schemas.microsoft.com/office/drawing/2014/main" id="{9DE62D90-6DB3-8744-A269-0D1DEF65E11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824778" y="6200158"/>
            <a:ext cx="1604453" cy="406695"/>
          </a:xfrm>
          <a:prstGeom prst="rect">
            <a:avLst/>
          </a:prstGeom>
        </p:spPr>
      </p:pic>
    </p:spTree>
    <p:extLst>
      <p:ext uri="{BB962C8B-B14F-4D97-AF65-F5344CB8AC3E}">
        <p14:creationId xmlns:p14="http://schemas.microsoft.com/office/powerpoint/2010/main" val="31976893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7B7DE-6E91-407B-A3E3-5E3CCDC06F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C81863-556D-45C5-9658-58FD798E62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08C913-F8E7-4A76-8852-4251F4405713}"/>
              </a:ext>
            </a:extLst>
          </p:cNvPr>
          <p:cNvSpPr>
            <a:spLocks noGrp="1"/>
          </p:cNvSpPr>
          <p:nvPr>
            <p:ph type="dt" sz="half" idx="10"/>
          </p:nvPr>
        </p:nvSpPr>
        <p:spPr/>
        <p:txBody>
          <a:bodyPr/>
          <a:lstStyle/>
          <a:p>
            <a:fld id="{CC1134CD-164F-46E4-83AB-2F70F67BC948}" type="datetimeFigureOut">
              <a:rPr lang="en-US" smtClean="0"/>
              <a:t>6/13/2022</a:t>
            </a:fld>
            <a:endParaRPr lang="en-US"/>
          </a:p>
        </p:txBody>
      </p:sp>
      <p:sp>
        <p:nvSpPr>
          <p:cNvPr id="5" name="Footer Placeholder 4">
            <a:extLst>
              <a:ext uri="{FF2B5EF4-FFF2-40B4-BE49-F238E27FC236}">
                <a16:creationId xmlns:a16="http://schemas.microsoft.com/office/drawing/2014/main" id="{E4532C26-D393-4E40-8129-CBE6A1348B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DC231A-F16C-421B-9869-6550D7ACDFEF}"/>
              </a:ext>
            </a:extLst>
          </p:cNvPr>
          <p:cNvSpPr>
            <a:spLocks noGrp="1"/>
          </p:cNvSpPr>
          <p:nvPr>
            <p:ph type="sldNum" sz="quarter" idx="12"/>
          </p:nvPr>
        </p:nvSpPr>
        <p:spPr/>
        <p:txBody>
          <a:bodyPr/>
          <a:lstStyle/>
          <a:p>
            <a:fld id="{0733B600-78E1-4511-9247-49BFB1EEDA83}" type="slidenum">
              <a:rPr lang="en-US" smtClean="0"/>
              <a:t>‹#›</a:t>
            </a:fld>
            <a:endParaRPr lang="en-US"/>
          </a:p>
        </p:txBody>
      </p:sp>
    </p:spTree>
    <p:extLst>
      <p:ext uri="{BB962C8B-B14F-4D97-AF65-F5344CB8AC3E}">
        <p14:creationId xmlns:p14="http://schemas.microsoft.com/office/powerpoint/2010/main" val="4082246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2D479-AEC0-4E3A-B7A2-5B2481F8E6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8C567D-0564-4011-8878-AA8EB8FBA5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CD0EC2-488C-44EB-A4E0-7E4D62A4ED8B}"/>
              </a:ext>
            </a:extLst>
          </p:cNvPr>
          <p:cNvSpPr>
            <a:spLocks noGrp="1"/>
          </p:cNvSpPr>
          <p:nvPr>
            <p:ph type="dt" sz="half" idx="10"/>
          </p:nvPr>
        </p:nvSpPr>
        <p:spPr/>
        <p:txBody>
          <a:bodyPr/>
          <a:lstStyle/>
          <a:p>
            <a:fld id="{CC1134CD-164F-46E4-83AB-2F70F67BC948}" type="datetimeFigureOut">
              <a:rPr lang="en-US" smtClean="0"/>
              <a:t>6/13/2022</a:t>
            </a:fld>
            <a:endParaRPr lang="en-US"/>
          </a:p>
        </p:txBody>
      </p:sp>
      <p:sp>
        <p:nvSpPr>
          <p:cNvPr id="5" name="Footer Placeholder 4">
            <a:extLst>
              <a:ext uri="{FF2B5EF4-FFF2-40B4-BE49-F238E27FC236}">
                <a16:creationId xmlns:a16="http://schemas.microsoft.com/office/drawing/2014/main" id="{768E598E-80DB-4A2D-8D03-742E4090AC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CBC5F-24C1-4FEE-BECE-F0D7126C95C5}"/>
              </a:ext>
            </a:extLst>
          </p:cNvPr>
          <p:cNvSpPr>
            <a:spLocks noGrp="1"/>
          </p:cNvSpPr>
          <p:nvPr>
            <p:ph type="sldNum" sz="quarter" idx="12"/>
          </p:nvPr>
        </p:nvSpPr>
        <p:spPr/>
        <p:txBody>
          <a:bodyPr/>
          <a:lstStyle/>
          <a:p>
            <a:fld id="{0733B600-78E1-4511-9247-49BFB1EEDA83}" type="slidenum">
              <a:rPr lang="en-US" smtClean="0"/>
              <a:t>‹#›</a:t>
            </a:fld>
            <a:endParaRPr lang="en-US"/>
          </a:p>
        </p:txBody>
      </p:sp>
    </p:spTree>
    <p:extLst>
      <p:ext uri="{BB962C8B-B14F-4D97-AF65-F5344CB8AC3E}">
        <p14:creationId xmlns:p14="http://schemas.microsoft.com/office/powerpoint/2010/main" val="1192552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D17FF-75FB-46C0-A34A-0426484897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205884-E081-4B32-BA2B-F91C052CEA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29A4D0-B29B-4386-857C-593E2E9A6A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92864D-8A60-45FA-8F36-578424A7E92B}"/>
              </a:ext>
            </a:extLst>
          </p:cNvPr>
          <p:cNvSpPr>
            <a:spLocks noGrp="1"/>
          </p:cNvSpPr>
          <p:nvPr>
            <p:ph type="dt" sz="half" idx="10"/>
          </p:nvPr>
        </p:nvSpPr>
        <p:spPr/>
        <p:txBody>
          <a:bodyPr/>
          <a:lstStyle/>
          <a:p>
            <a:fld id="{CC1134CD-164F-46E4-83AB-2F70F67BC948}" type="datetimeFigureOut">
              <a:rPr lang="en-US" smtClean="0"/>
              <a:t>6/13/2022</a:t>
            </a:fld>
            <a:endParaRPr lang="en-US"/>
          </a:p>
        </p:txBody>
      </p:sp>
      <p:sp>
        <p:nvSpPr>
          <p:cNvPr id="6" name="Footer Placeholder 5">
            <a:extLst>
              <a:ext uri="{FF2B5EF4-FFF2-40B4-BE49-F238E27FC236}">
                <a16:creationId xmlns:a16="http://schemas.microsoft.com/office/drawing/2014/main" id="{00123959-EAD2-4D1B-8294-5F774D730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E361E6-CB8E-4C14-8532-0BA87A560A60}"/>
              </a:ext>
            </a:extLst>
          </p:cNvPr>
          <p:cNvSpPr>
            <a:spLocks noGrp="1"/>
          </p:cNvSpPr>
          <p:nvPr>
            <p:ph type="sldNum" sz="quarter" idx="12"/>
          </p:nvPr>
        </p:nvSpPr>
        <p:spPr/>
        <p:txBody>
          <a:bodyPr/>
          <a:lstStyle/>
          <a:p>
            <a:fld id="{0733B600-78E1-4511-9247-49BFB1EEDA83}" type="slidenum">
              <a:rPr lang="en-US" smtClean="0"/>
              <a:t>‹#›</a:t>
            </a:fld>
            <a:endParaRPr lang="en-US"/>
          </a:p>
        </p:txBody>
      </p:sp>
    </p:spTree>
    <p:extLst>
      <p:ext uri="{BB962C8B-B14F-4D97-AF65-F5344CB8AC3E}">
        <p14:creationId xmlns:p14="http://schemas.microsoft.com/office/powerpoint/2010/main" val="3713792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549F3-8FB4-4D77-818E-2BB61BBEDC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48CBDE-D5CC-48A0-A8ED-D1E818F39F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971547-7A49-4F23-851D-FF51EBFF8E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0912A9-2847-4652-A398-3F81D5630B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7C4E3F-7AD5-431D-80C2-A23796DF5E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06A9E5-6BB6-496B-8F5B-CF4CCB2ACE1C}"/>
              </a:ext>
            </a:extLst>
          </p:cNvPr>
          <p:cNvSpPr>
            <a:spLocks noGrp="1"/>
          </p:cNvSpPr>
          <p:nvPr>
            <p:ph type="dt" sz="half" idx="10"/>
          </p:nvPr>
        </p:nvSpPr>
        <p:spPr/>
        <p:txBody>
          <a:bodyPr/>
          <a:lstStyle/>
          <a:p>
            <a:fld id="{CC1134CD-164F-46E4-83AB-2F70F67BC948}" type="datetimeFigureOut">
              <a:rPr lang="en-US" smtClean="0"/>
              <a:t>6/13/2022</a:t>
            </a:fld>
            <a:endParaRPr lang="en-US"/>
          </a:p>
        </p:txBody>
      </p:sp>
      <p:sp>
        <p:nvSpPr>
          <p:cNvPr id="8" name="Footer Placeholder 7">
            <a:extLst>
              <a:ext uri="{FF2B5EF4-FFF2-40B4-BE49-F238E27FC236}">
                <a16:creationId xmlns:a16="http://schemas.microsoft.com/office/drawing/2014/main" id="{1B60AF56-051C-46F4-A44D-890665C439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2BD85A-94FF-4E44-8067-45B2B98555D9}"/>
              </a:ext>
            </a:extLst>
          </p:cNvPr>
          <p:cNvSpPr>
            <a:spLocks noGrp="1"/>
          </p:cNvSpPr>
          <p:nvPr>
            <p:ph type="sldNum" sz="quarter" idx="12"/>
          </p:nvPr>
        </p:nvSpPr>
        <p:spPr/>
        <p:txBody>
          <a:bodyPr/>
          <a:lstStyle/>
          <a:p>
            <a:fld id="{0733B600-78E1-4511-9247-49BFB1EEDA83}" type="slidenum">
              <a:rPr lang="en-US" smtClean="0"/>
              <a:t>‹#›</a:t>
            </a:fld>
            <a:endParaRPr lang="en-US"/>
          </a:p>
        </p:txBody>
      </p:sp>
    </p:spTree>
    <p:extLst>
      <p:ext uri="{BB962C8B-B14F-4D97-AF65-F5344CB8AC3E}">
        <p14:creationId xmlns:p14="http://schemas.microsoft.com/office/powerpoint/2010/main" val="4040443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ABDA8-4DA1-417A-B980-5358305D6C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D324BD-F597-4110-AF88-31C71B8F6D1E}"/>
              </a:ext>
            </a:extLst>
          </p:cNvPr>
          <p:cNvSpPr>
            <a:spLocks noGrp="1"/>
          </p:cNvSpPr>
          <p:nvPr>
            <p:ph type="dt" sz="half" idx="10"/>
          </p:nvPr>
        </p:nvSpPr>
        <p:spPr/>
        <p:txBody>
          <a:bodyPr/>
          <a:lstStyle/>
          <a:p>
            <a:fld id="{CC1134CD-164F-46E4-83AB-2F70F67BC948}" type="datetimeFigureOut">
              <a:rPr lang="en-US" smtClean="0"/>
              <a:t>6/13/2022</a:t>
            </a:fld>
            <a:endParaRPr lang="en-US"/>
          </a:p>
        </p:txBody>
      </p:sp>
      <p:sp>
        <p:nvSpPr>
          <p:cNvPr id="4" name="Footer Placeholder 3">
            <a:extLst>
              <a:ext uri="{FF2B5EF4-FFF2-40B4-BE49-F238E27FC236}">
                <a16:creationId xmlns:a16="http://schemas.microsoft.com/office/drawing/2014/main" id="{8E62516A-8868-488D-A69D-FE98F7349F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2B6DCC-A7F8-4D24-84B3-F26324CF2BF9}"/>
              </a:ext>
            </a:extLst>
          </p:cNvPr>
          <p:cNvSpPr>
            <a:spLocks noGrp="1"/>
          </p:cNvSpPr>
          <p:nvPr>
            <p:ph type="sldNum" sz="quarter" idx="12"/>
          </p:nvPr>
        </p:nvSpPr>
        <p:spPr/>
        <p:txBody>
          <a:bodyPr/>
          <a:lstStyle/>
          <a:p>
            <a:fld id="{0733B600-78E1-4511-9247-49BFB1EEDA83}" type="slidenum">
              <a:rPr lang="en-US" smtClean="0"/>
              <a:t>‹#›</a:t>
            </a:fld>
            <a:endParaRPr lang="en-US"/>
          </a:p>
        </p:txBody>
      </p:sp>
    </p:spTree>
    <p:extLst>
      <p:ext uri="{BB962C8B-B14F-4D97-AF65-F5344CB8AC3E}">
        <p14:creationId xmlns:p14="http://schemas.microsoft.com/office/powerpoint/2010/main" val="3661234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D03342-5149-4471-928F-3805AED1965A}"/>
              </a:ext>
            </a:extLst>
          </p:cNvPr>
          <p:cNvSpPr>
            <a:spLocks noGrp="1"/>
          </p:cNvSpPr>
          <p:nvPr>
            <p:ph type="dt" sz="half" idx="10"/>
          </p:nvPr>
        </p:nvSpPr>
        <p:spPr/>
        <p:txBody>
          <a:bodyPr/>
          <a:lstStyle/>
          <a:p>
            <a:fld id="{CC1134CD-164F-46E4-83AB-2F70F67BC948}" type="datetimeFigureOut">
              <a:rPr lang="en-US" smtClean="0"/>
              <a:t>6/13/2022</a:t>
            </a:fld>
            <a:endParaRPr lang="en-US"/>
          </a:p>
        </p:txBody>
      </p:sp>
      <p:sp>
        <p:nvSpPr>
          <p:cNvPr id="3" name="Footer Placeholder 2">
            <a:extLst>
              <a:ext uri="{FF2B5EF4-FFF2-40B4-BE49-F238E27FC236}">
                <a16:creationId xmlns:a16="http://schemas.microsoft.com/office/drawing/2014/main" id="{586C4588-7A5F-4AAC-B453-C8A4160714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22AFD9-310E-4EFB-BA7C-6FF11769959C}"/>
              </a:ext>
            </a:extLst>
          </p:cNvPr>
          <p:cNvSpPr>
            <a:spLocks noGrp="1"/>
          </p:cNvSpPr>
          <p:nvPr>
            <p:ph type="sldNum" sz="quarter" idx="12"/>
          </p:nvPr>
        </p:nvSpPr>
        <p:spPr/>
        <p:txBody>
          <a:bodyPr/>
          <a:lstStyle/>
          <a:p>
            <a:fld id="{0733B600-78E1-4511-9247-49BFB1EEDA83}" type="slidenum">
              <a:rPr lang="en-US" smtClean="0"/>
              <a:t>‹#›</a:t>
            </a:fld>
            <a:endParaRPr lang="en-US"/>
          </a:p>
        </p:txBody>
      </p:sp>
    </p:spTree>
    <p:extLst>
      <p:ext uri="{BB962C8B-B14F-4D97-AF65-F5344CB8AC3E}">
        <p14:creationId xmlns:p14="http://schemas.microsoft.com/office/powerpoint/2010/main" val="1136784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FDB29-D290-4C5D-B7FA-FF56FE2F24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27208E-BEE8-4C2C-99E3-75298E65D1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7ED9F3-B6E0-45F0-A9CA-C4C09CDC52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B7838E-AC11-4D98-807A-81EABAACD2C0}"/>
              </a:ext>
            </a:extLst>
          </p:cNvPr>
          <p:cNvSpPr>
            <a:spLocks noGrp="1"/>
          </p:cNvSpPr>
          <p:nvPr>
            <p:ph type="dt" sz="half" idx="10"/>
          </p:nvPr>
        </p:nvSpPr>
        <p:spPr/>
        <p:txBody>
          <a:bodyPr/>
          <a:lstStyle/>
          <a:p>
            <a:fld id="{CC1134CD-164F-46E4-83AB-2F70F67BC948}" type="datetimeFigureOut">
              <a:rPr lang="en-US" smtClean="0"/>
              <a:t>6/13/2022</a:t>
            </a:fld>
            <a:endParaRPr lang="en-US"/>
          </a:p>
        </p:txBody>
      </p:sp>
      <p:sp>
        <p:nvSpPr>
          <p:cNvPr id="6" name="Footer Placeholder 5">
            <a:extLst>
              <a:ext uri="{FF2B5EF4-FFF2-40B4-BE49-F238E27FC236}">
                <a16:creationId xmlns:a16="http://schemas.microsoft.com/office/drawing/2014/main" id="{B725C486-FFFF-4E97-8CAC-D6EDF9E735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A43364-6079-4350-B31C-F08EB999CF88}"/>
              </a:ext>
            </a:extLst>
          </p:cNvPr>
          <p:cNvSpPr>
            <a:spLocks noGrp="1"/>
          </p:cNvSpPr>
          <p:nvPr>
            <p:ph type="sldNum" sz="quarter" idx="12"/>
          </p:nvPr>
        </p:nvSpPr>
        <p:spPr/>
        <p:txBody>
          <a:bodyPr/>
          <a:lstStyle/>
          <a:p>
            <a:fld id="{0733B600-78E1-4511-9247-49BFB1EEDA83}" type="slidenum">
              <a:rPr lang="en-US" smtClean="0"/>
              <a:t>‹#›</a:t>
            </a:fld>
            <a:endParaRPr lang="en-US"/>
          </a:p>
        </p:txBody>
      </p:sp>
    </p:spTree>
    <p:extLst>
      <p:ext uri="{BB962C8B-B14F-4D97-AF65-F5344CB8AC3E}">
        <p14:creationId xmlns:p14="http://schemas.microsoft.com/office/powerpoint/2010/main" val="2694693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A22D0-3169-4583-8541-E85AEDE642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AD16BD-B492-4BE6-941F-8085710BA0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4808A7-012F-4B2B-A905-E21ED148F3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7BC40A-DCCA-4FB0-AD57-4F6754172DF9}"/>
              </a:ext>
            </a:extLst>
          </p:cNvPr>
          <p:cNvSpPr>
            <a:spLocks noGrp="1"/>
          </p:cNvSpPr>
          <p:nvPr>
            <p:ph type="dt" sz="half" idx="10"/>
          </p:nvPr>
        </p:nvSpPr>
        <p:spPr/>
        <p:txBody>
          <a:bodyPr/>
          <a:lstStyle/>
          <a:p>
            <a:fld id="{CC1134CD-164F-46E4-83AB-2F70F67BC948}" type="datetimeFigureOut">
              <a:rPr lang="en-US" smtClean="0"/>
              <a:t>6/13/2022</a:t>
            </a:fld>
            <a:endParaRPr lang="en-US"/>
          </a:p>
        </p:txBody>
      </p:sp>
      <p:sp>
        <p:nvSpPr>
          <p:cNvPr id="6" name="Footer Placeholder 5">
            <a:extLst>
              <a:ext uri="{FF2B5EF4-FFF2-40B4-BE49-F238E27FC236}">
                <a16:creationId xmlns:a16="http://schemas.microsoft.com/office/drawing/2014/main" id="{BCB33E30-6F9C-452F-826C-94CC2A42AB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7B6FC8-1C35-443F-A235-23A4F2ED6AAA}"/>
              </a:ext>
            </a:extLst>
          </p:cNvPr>
          <p:cNvSpPr>
            <a:spLocks noGrp="1"/>
          </p:cNvSpPr>
          <p:nvPr>
            <p:ph type="sldNum" sz="quarter" idx="12"/>
          </p:nvPr>
        </p:nvSpPr>
        <p:spPr/>
        <p:txBody>
          <a:bodyPr/>
          <a:lstStyle/>
          <a:p>
            <a:fld id="{0733B600-78E1-4511-9247-49BFB1EEDA83}" type="slidenum">
              <a:rPr lang="en-US" smtClean="0"/>
              <a:t>‹#›</a:t>
            </a:fld>
            <a:endParaRPr lang="en-US"/>
          </a:p>
        </p:txBody>
      </p:sp>
    </p:spTree>
    <p:extLst>
      <p:ext uri="{BB962C8B-B14F-4D97-AF65-F5344CB8AC3E}">
        <p14:creationId xmlns:p14="http://schemas.microsoft.com/office/powerpoint/2010/main" val="1352467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5D8325-9AD4-475D-B59C-B2E5557D85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C1EF18-AC7E-4C1F-B10D-486E206F21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10802B-167C-4173-AC65-9C48C7D553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1134CD-164F-46E4-83AB-2F70F67BC948}" type="datetimeFigureOut">
              <a:rPr lang="en-US" smtClean="0"/>
              <a:t>6/13/2022</a:t>
            </a:fld>
            <a:endParaRPr lang="en-US"/>
          </a:p>
        </p:txBody>
      </p:sp>
      <p:sp>
        <p:nvSpPr>
          <p:cNvPr id="5" name="Footer Placeholder 4">
            <a:extLst>
              <a:ext uri="{FF2B5EF4-FFF2-40B4-BE49-F238E27FC236}">
                <a16:creationId xmlns:a16="http://schemas.microsoft.com/office/drawing/2014/main" id="{521E5391-FF43-45BF-994F-DE0B8D25E7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E67E1B-FF12-4298-A754-B10904E63D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33B600-78E1-4511-9247-49BFB1EEDA83}" type="slidenum">
              <a:rPr lang="en-US" smtClean="0"/>
              <a:t>‹#›</a:t>
            </a:fld>
            <a:endParaRPr lang="en-US"/>
          </a:p>
        </p:txBody>
      </p:sp>
    </p:spTree>
    <p:extLst>
      <p:ext uri="{BB962C8B-B14F-4D97-AF65-F5344CB8AC3E}">
        <p14:creationId xmlns:p14="http://schemas.microsoft.com/office/powerpoint/2010/main" val="13033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3E641-0742-B042-AEC2-33A19BA9A94B}"/>
              </a:ext>
            </a:extLst>
          </p:cNvPr>
          <p:cNvSpPr>
            <a:spLocks noGrp="1"/>
          </p:cNvSpPr>
          <p:nvPr>
            <p:ph type="ctrTitle"/>
          </p:nvPr>
        </p:nvSpPr>
        <p:spPr>
          <a:xfrm>
            <a:off x="698977" y="129535"/>
            <a:ext cx="10495181" cy="3120854"/>
          </a:xfrm>
        </p:spPr>
        <p:txBody>
          <a:bodyPr/>
          <a:lstStyle/>
          <a:p>
            <a:r>
              <a:rPr lang="en-US" sz="6400" dirty="0">
                <a:latin typeface="Amasis MT Pro Medium" panose="020B0604020202020204" pitchFamily="18" charset="0"/>
              </a:rPr>
              <a:t>Cook County Department </a:t>
            </a:r>
            <a:br>
              <a:rPr lang="en-US" sz="6400" dirty="0">
                <a:latin typeface="Amasis MT Pro Medium" panose="020B0604020202020204" pitchFamily="18" charset="0"/>
              </a:rPr>
            </a:br>
            <a:r>
              <a:rPr lang="en-US" sz="6400" dirty="0">
                <a:latin typeface="Amasis MT Pro Medium" panose="020B0604020202020204" pitchFamily="18" charset="0"/>
              </a:rPr>
              <a:t>of Public Health</a:t>
            </a:r>
            <a:br>
              <a:rPr lang="en-US" sz="6400" dirty="0">
                <a:latin typeface="Amasis MT Pro Medium" panose="020B0604020202020204" pitchFamily="18" charset="0"/>
              </a:rPr>
            </a:br>
            <a:r>
              <a:rPr lang="en-US" sz="6400" dirty="0">
                <a:latin typeface="Amasis MT Pro Medium" panose="020B0604020202020204" pitchFamily="18" charset="0"/>
              </a:rPr>
              <a:t>CDC Health Equity Grant</a:t>
            </a:r>
            <a:endParaRPr lang="en-US" sz="6400" dirty="0"/>
          </a:p>
        </p:txBody>
      </p:sp>
      <p:sp>
        <p:nvSpPr>
          <p:cNvPr id="4" name="Text Placeholder 3">
            <a:extLst>
              <a:ext uri="{FF2B5EF4-FFF2-40B4-BE49-F238E27FC236}">
                <a16:creationId xmlns:a16="http://schemas.microsoft.com/office/drawing/2014/main" id="{1FADE396-EEE9-4043-82CF-5B6E63FC52E5}"/>
              </a:ext>
            </a:extLst>
          </p:cNvPr>
          <p:cNvSpPr>
            <a:spLocks noGrp="1"/>
          </p:cNvSpPr>
          <p:nvPr>
            <p:ph type="body" sz="quarter" idx="11"/>
          </p:nvPr>
        </p:nvSpPr>
        <p:spPr>
          <a:xfrm>
            <a:off x="9603765" y="4940921"/>
            <a:ext cx="2137445" cy="489365"/>
          </a:xfrm>
        </p:spPr>
        <p:txBody>
          <a:bodyPr/>
          <a:lstStyle/>
          <a:p>
            <a:pPr algn="r"/>
            <a:fld id="{7CF5C7C6-D6C0-844D-93BF-D3193C22C7D5}" type="datetime4">
              <a:rPr lang="en-US" smtClean="0"/>
              <a:pPr algn="r"/>
              <a:t>June 13, 2022</a:t>
            </a:fld>
            <a:endParaRPr lang="en-US" dirty="0"/>
          </a:p>
        </p:txBody>
      </p:sp>
      <p:sp>
        <p:nvSpPr>
          <p:cNvPr id="6" name="Text Placeholder 3">
            <a:extLst>
              <a:ext uri="{FF2B5EF4-FFF2-40B4-BE49-F238E27FC236}">
                <a16:creationId xmlns:a16="http://schemas.microsoft.com/office/drawing/2014/main" id="{C36B1EB0-49F2-4C7C-ABA0-9ECA691013FE}"/>
              </a:ext>
            </a:extLst>
          </p:cNvPr>
          <p:cNvSpPr>
            <a:spLocks noGrp="1"/>
          </p:cNvSpPr>
          <p:nvPr>
            <p:ph type="body" sz="quarter" idx="10"/>
          </p:nvPr>
        </p:nvSpPr>
        <p:spPr>
          <a:xfrm>
            <a:off x="698500" y="3338513"/>
            <a:ext cx="6535420" cy="1077218"/>
          </a:xfrm>
        </p:spPr>
        <p:txBody>
          <a:bodyPr vert="horz" wrap="square" lIns="91440" tIns="45720" rIns="91440" bIns="45720" rtlCol="0" anchor="t">
            <a:spAutoFit/>
          </a:bodyPr>
          <a:lstStyle/>
          <a:p>
            <a:pPr>
              <a:lnSpc>
                <a:spcPct val="100000"/>
              </a:lnSpc>
              <a:spcBef>
                <a:spcPts val="0"/>
              </a:spcBef>
            </a:pPr>
            <a:r>
              <a:rPr lang="en-US" sz="3200">
                <a:solidFill>
                  <a:schemeClr val="bg1"/>
                </a:solidFill>
                <a:latin typeface="Amasis MT Pro Medium" panose="02040604050005020304" pitchFamily="18" charset="0"/>
              </a:rPr>
              <a:t>Alfreda Holloway-Beth, PhD, MS</a:t>
            </a:r>
          </a:p>
          <a:p>
            <a:pPr>
              <a:lnSpc>
                <a:spcPct val="100000"/>
              </a:lnSpc>
              <a:spcBef>
                <a:spcPts val="0"/>
              </a:spcBef>
            </a:pPr>
            <a:r>
              <a:rPr lang="en-US" sz="3200">
                <a:solidFill>
                  <a:schemeClr val="bg1"/>
                </a:solidFill>
                <a:latin typeface="Amasis MT Pro Medium" panose="02040604050005020304" pitchFamily="18" charset="0"/>
              </a:rPr>
              <a:t>Director of Epidemiology</a:t>
            </a:r>
          </a:p>
        </p:txBody>
      </p:sp>
    </p:spTree>
    <p:extLst>
      <p:ext uri="{BB962C8B-B14F-4D97-AF65-F5344CB8AC3E}">
        <p14:creationId xmlns:p14="http://schemas.microsoft.com/office/powerpoint/2010/main" val="2870540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CF4E9-B572-4E32-9B93-AC171903F3E0}"/>
              </a:ext>
            </a:extLst>
          </p:cNvPr>
          <p:cNvSpPr>
            <a:spLocks noGrp="1"/>
          </p:cNvSpPr>
          <p:nvPr>
            <p:ph type="title"/>
          </p:nvPr>
        </p:nvSpPr>
        <p:spPr>
          <a:xfrm>
            <a:off x="838200" y="692935"/>
            <a:ext cx="2202206" cy="590931"/>
          </a:xfrm>
        </p:spPr>
        <p:txBody>
          <a:bodyPr/>
          <a:lstStyle/>
          <a:p>
            <a:r>
              <a:rPr lang="en-US" dirty="0"/>
              <a:t>Challenges</a:t>
            </a:r>
          </a:p>
        </p:txBody>
      </p:sp>
      <p:sp>
        <p:nvSpPr>
          <p:cNvPr id="3" name="Content Placeholder 2">
            <a:extLst>
              <a:ext uri="{FF2B5EF4-FFF2-40B4-BE49-F238E27FC236}">
                <a16:creationId xmlns:a16="http://schemas.microsoft.com/office/drawing/2014/main" id="{C6D246F5-B740-4868-BDEC-80673898FECD}"/>
              </a:ext>
            </a:extLst>
          </p:cNvPr>
          <p:cNvSpPr>
            <a:spLocks noGrp="1"/>
          </p:cNvSpPr>
          <p:nvPr>
            <p:ph idx="1"/>
          </p:nvPr>
        </p:nvSpPr>
        <p:spPr>
          <a:xfrm>
            <a:off x="832224" y="1846474"/>
            <a:ext cx="10515600" cy="3233706"/>
          </a:xfrm>
        </p:spPr>
        <p:txBody>
          <a:bodyPr/>
          <a:lstStyle/>
          <a:p>
            <a:pPr algn="l" rtl="0" fontAlgn="base"/>
            <a:r>
              <a:rPr lang="en-US" sz="1800" b="1" i="0" dirty="0">
                <a:solidFill>
                  <a:srgbClr val="FF0000"/>
                </a:solidFill>
                <a:effectLst/>
                <a:latin typeface="Calibri" panose="020F0502020204030204" pitchFamily="34" charset="0"/>
              </a:rPr>
              <a:t>Add the increase in surveys to increase stability</a:t>
            </a:r>
            <a:r>
              <a:rPr lang="en-US" sz="1800" b="0" i="0" dirty="0">
                <a:solidFill>
                  <a:srgbClr val="FF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1" i="0" dirty="0">
                <a:solidFill>
                  <a:srgbClr val="FF0000"/>
                </a:solidFill>
                <a:effectLst/>
                <a:latin typeface="Calibri" panose="020F0502020204030204" pitchFamily="34" charset="0"/>
              </a:rPr>
              <a:t>Add increase in cost to increase stability</a:t>
            </a:r>
            <a:r>
              <a:rPr lang="en-US" sz="1800" b="0" i="0" dirty="0">
                <a:solidFill>
                  <a:srgbClr val="FF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1" i="0" dirty="0">
                <a:solidFill>
                  <a:srgbClr val="FF0000"/>
                </a:solidFill>
                <a:effectLst/>
                <a:latin typeface="Calibri" panose="020F0502020204030204" pitchFamily="34" charset="0"/>
              </a:rPr>
              <a:t>Priority Areas based on SVI, need such as access to care and others</a:t>
            </a:r>
            <a:r>
              <a:rPr lang="en-US" sz="1800" b="0" i="0" dirty="0">
                <a:solidFill>
                  <a:srgbClr val="FF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1" i="0" dirty="0">
                <a:solidFill>
                  <a:srgbClr val="FF0000"/>
                </a:solidFill>
                <a:effectLst/>
                <a:latin typeface="Calibri" panose="020F0502020204030204" pitchFamily="34" charset="0"/>
              </a:rPr>
              <a:t>Clusters of municipalities based on SVI, proximity, and population makeup</a:t>
            </a:r>
            <a:r>
              <a:rPr lang="en-US" sz="1800" b="0" i="0" dirty="0">
                <a:solidFill>
                  <a:srgbClr val="FF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0" i="0" dirty="0">
                <a:solidFill>
                  <a:srgbClr val="FF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1" i="0" dirty="0">
                <a:solidFill>
                  <a:srgbClr val="FF0000"/>
                </a:solidFill>
                <a:effectLst/>
                <a:latin typeface="Calibri" panose="020F0502020204030204" pitchFamily="34" charset="0"/>
              </a:rPr>
              <a:t>Major questions – Is the survey representative of the communities? Will be access during data collection. -- note that it will be difficult to stratify by race/ethnicity, age, or sex/gender at the municipal level</a:t>
            </a:r>
            <a:r>
              <a:rPr lang="en-US" sz="1800" b="0" i="0" dirty="0">
                <a:solidFill>
                  <a:srgbClr val="FF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1" i="0" dirty="0">
                <a:solidFill>
                  <a:srgbClr val="FF0000"/>
                </a:solidFill>
                <a:effectLst/>
                <a:latin typeface="Calibri" panose="020F0502020204030204" pitchFamily="34" charset="0"/>
              </a:rPr>
              <a:t>Ask to meet with CDPH to discuss pitfalls, priorities, and working RTI</a:t>
            </a:r>
            <a:r>
              <a:rPr lang="en-US" sz="1800" b="0" i="0" dirty="0">
                <a:solidFill>
                  <a:srgbClr val="FF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 </a:t>
            </a:r>
            <a:endParaRPr lang="en-US" dirty="0"/>
          </a:p>
        </p:txBody>
      </p:sp>
      <p:sp>
        <p:nvSpPr>
          <p:cNvPr id="4" name="Text Placeholder 3">
            <a:extLst>
              <a:ext uri="{FF2B5EF4-FFF2-40B4-BE49-F238E27FC236}">
                <a16:creationId xmlns:a16="http://schemas.microsoft.com/office/drawing/2014/main" id="{403581EB-6F59-4BFF-948B-77C30F2BB19D}"/>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31970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CF4E9-B572-4E32-9B93-AC171903F3E0}"/>
              </a:ext>
            </a:extLst>
          </p:cNvPr>
          <p:cNvSpPr>
            <a:spLocks noGrp="1"/>
          </p:cNvSpPr>
          <p:nvPr>
            <p:ph type="title"/>
          </p:nvPr>
        </p:nvSpPr>
        <p:spPr>
          <a:xfrm>
            <a:off x="838200" y="692935"/>
            <a:ext cx="2202206" cy="590931"/>
          </a:xfrm>
        </p:spPr>
        <p:txBody>
          <a:bodyPr/>
          <a:lstStyle/>
          <a:p>
            <a:r>
              <a:rPr lang="en-US" dirty="0"/>
              <a:t>Challenges</a:t>
            </a:r>
          </a:p>
        </p:txBody>
      </p:sp>
      <p:sp>
        <p:nvSpPr>
          <p:cNvPr id="3" name="Content Placeholder 2">
            <a:extLst>
              <a:ext uri="{FF2B5EF4-FFF2-40B4-BE49-F238E27FC236}">
                <a16:creationId xmlns:a16="http://schemas.microsoft.com/office/drawing/2014/main" id="{C6D246F5-B740-4868-BDEC-80673898FECD}"/>
              </a:ext>
            </a:extLst>
          </p:cNvPr>
          <p:cNvSpPr>
            <a:spLocks noGrp="1"/>
          </p:cNvSpPr>
          <p:nvPr>
            <p:ph idx="1"/>
          </p:nvPr>
        </p:nvSpPr>
        <p:spPr>
          <a:xfrm>
            <a:off x="832224" y="1846474"/>
            <a:ext cx="10515600" cy="9352304"/>
          </a:xfrm>
        </p:spPr>
        <p:txBody>
          <a:bodyPr/>
          <a:lstStyle/>
          <a:p>
            <a:pPr algn="l" rtl="0" fontAlgn="base"/>
            <a:r>
              <a:rPr lang="en-US" sz="1800" b="0" i="1" dirty="0">
                <a:solidFill>
                  <a:srgbClr val="000000"/>
                </a:solidFill>
                <a:effectLst/>
                <a:latin typeface="Calibri" panose="020F0502020204030204" pitchFamily="34" charset="0"/>
              </a:rPr>
              <a:t>Ideal Goal:</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To administer a survey in SCC to provide estimates on health outcomes, behaviors, and risk factors for every municipality. Also to provide an understanding of health of each race/ethnicity group in each municipality  </a:t>
            </a:r>
            <a:endParaRPr lang="en-US" b="0" i="0" dirty="0">
              <a:solidFill>
                <a:srgbClr val="000000"/>
              </a:solidFill>
              <a:effectLst/>
              <a:latin typeface="Calibri" panose="020F0502020204030204" pitchFamily="34" charset="0"/>
            </a:endParaRPr>
          </a:p>
          <a:p>
            <a:pPr algn="l" rtl="0" fontAlgn="base"/>
            <a:r>
              <a:rPr lang="en-US" sz="1800" b="0" i="1" dirty="0">
                <a:solidFill>
                  <a:srgbClr val="000000"/>
                </a:solidFill>
                <a:effectLst/>
                <a:latin typeface="Calibri" panose="020F0502020204030204" pitchFamily="34" charset="0"/>
              </a:rPr>
              <a:t>Challenges:</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One of the challenge of administering such a survey to produce robust estimates for health for each municipality is that it would take a large number of complete surveys to accomplish such a task. The survey vendor, RTI, has administered the current Health Chicago Survey and indicated that each completed survey is about $100. For Chicago, their $500,000 budget will pay for about 4,500 completed surveys throughout the 77 community. So if CCDPH has a similar budget, then CCDPH should expect to pay for 4,500 surveys as well. The issue is that we have approximately 125 municipalities in SCC which is 62% more places compared to Chicago. Also we have much more places (municipalities) that have much smaller areas than Chicago (community areas), therefore, may require more completed surveys to accomplish the goal of providing health estimates by race/ethnicity.  </a:t>
            </a:r>
            <a:endParaRPr lang="en-US" b="0" i="0" dirty="0">
              <a:solidFill>
                <a:srgbClr val="000000"/>
              </a:solidFill>
              <a:effectLst/>
              <a:latin typeface="Calibri" panose="020F0502020204030204" pitchFamily="34" charset="0"/>
            </a:endParaRPr>
          </a:p>
          <a:p>
            <a:pPr algn="l" rtl="0" fontAlgn="base"/>
            <a:r>
              <a:rPr lang="en-US" sz="1800" b="0" i="1" dirty="0">
                <a:solidFill>
                  <a:srgbClr val="000000"/>
                </a:solidFill>
                <a:effectLst/>
                <a:latin typeface="Calibri" panose="020F0502020204030204" pitchFamily="34" charset="0"/>
              </a:rPr>
              <a:t>Possible Strategies:</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Because there are no solutions to this (unless we have over a $1M budget), there may be possible strategies to consider: </a:t>
            </a:r>
            <a:endParaRPr lang="en-US" b="0" i="0" dirty="0">
              <a:solidFill>
                <a:srgbClr val="000000"/>
              </a:solidFill>
              <a:effectLst/>
              <a:latin typeface="Calibri" panose="020F0502020204030204" pitchFamily="34" charset="0"/>
            </a:endParaRPr>
          </a:p>
          <a:p>
            <a:pPr algn="l" rtl="0" fontAlgn="base">
              <a:buFont typeface="+mj-lt"/>
              <a:buAutoNum type="arabicPeriod"/>
            </a:pPr>
            <a:r>
              <a:rPr lang="en-US" sz="1800" b="0" i="0" dirty="0">
                <a:solidFill>
                  <a:srgbClr val="000000"/>
                </a:solidFill>
                <a:effectLst/>
                <a:latin typeface="Calibri" panose="020F0502020204030204" pitchFamily="34" charset="0"/>
              </a:rPr>
              <a:t>Lower the expectations. We may not be able to report out confidently (statistically) on places with small populations by race/ethnicity breakdowns. Health estimates will only be available at larger municipalities, and suppressed at smaller municipalities (definitions of size TBD). This may be difficult because some of the smaller municipalities are ‘important’ to CCDPH for equity in understanding its health outcomes, factors, and behaviors. Based on the number of mailing address to which the survey will be sent, the lowest quintile of municipalities may include:  </a:t>
            </a:r>
          </a:p>
          <a:p>
            <a:pPr algn="l" rtl="0" fontAlgn="base">
              <a:buFont typeface="+mj-lt"/>
              <a:buAutoNum type="arabicPeriod" startAt="2"/>
            </a:pPr>
            <a:r>
              <a:rPr lang="en-US" sz="1800" b="0" i="0" dirty="0">
                <a:solidFill>
                  <a:srgbClr val="000000"/>
                </a:solidFill>
                <a:effectLst/>
                <a:latin typeface="Calibri" panose="020F0502020204030204" pitchFamily="34" charset="0"/>
              </a:rPr>
              <a:t>Combine geographically similar municipalities with smaller population. There is a possibilities to provider better (statistically) estimates if we group 3 or 4 nearby municipalities together (i.e. one area could be called the Ford Heights/ South Chicago Heights/Steger area). One will lose specificity in those municipalities with this approach, obviously.   </a:t>
            </a:r>
          </a:p>
          <a:p>
            <a:pPr algn="l" rtl="0" fontAlgn="base">
              <a:buFont typeface="+mj-lt"/>
              <a:buAutoNum type="arabicPeriod" startAt="3"/>
            </a:pPr>
            <a:r>
              <a:rPr lang="en-US" sz="1800" b="0" i="0" dirty="0">
                <a:solidFill>
                  <a:srgbClr val="000000"/>
                </a:solidFill>
                <a:effectLst/>
                <a:latin typeface="Calibri" panose="020F0502020204030204" pitchFamily="34" charset="0"/>
              </a:rPr>
              <a:t> Seek input and experiences from CDPH and RTI on other possible alternatives to provide maximally informative health estimates of SCC given the constraints of not having an unlimited budget, but knowing there isn’t a perfect solution. There will be places the will not have good (statistically) data to make inferences and actionable decisions.  </a:t>
            </a:r>
          </a:p>
          <a:p>
            <a:endParaRPr lang="en-US" dirty="0"/>
          </a:p>
          <a:p>
            <a:endParaRPr lang="en-US" dirty="0"/>
          </a:p>
        </p:txBody>
      </p:sp>
      <p:sp>
        <p:nvSpPr>
          <p:cNvPr id="4" name="Text Placeholder 3">
            <a:extLst>
              <a:ext uri="{FF2B5EF4-FFF2-40B4-BE49-F238E27FC236}">
                <a16:creationId xmlns:a16="http://schemas.microsoft.com/office/drawing/2014/main" id="{403581EB-6F59-4BFF-948B-77C30F2BB19D}"/>
              </a:ext>
            </a:extLst>
          </p:cNvPr>
          <p:cNvSpPr>
            <a:spLocks noGrp="1"/>
          </p:cNvSpPr>
          <p:nvPr>
            <p:ph type="body" sz="quarter" idx="13"/>
          </p:nvPr>
        </p:nvSpPr>
        <p:spPr>
          <a:xfrm>
            <a:off x="844176" y="1303798"/>
            <a:ext cx="10768654" cy="369332"/>
          </a:xfrm>
        </p:spPr>
        <p:txBody>
          <a:bodyPr/>
          <a:lstStyle/>
          <a:p>
            <a:r>
              <a:rPr lang="en-US" sz="2000" i="0" dirty="0">
                <a:solidFill>
                  <a:srgbClr val="000000"/>
                </a:solidFill>
                <a:effectLst/>
                <a:latin typeface="Calibri" panose="020F0502020204030204" pitchFamily="34" charset="0"/>
              </a:rPr>
              <a:t>Certain challenges of survey collection to obtaining accurate health estimates of all SCC municipalities</a:t>
            </a:r>
            <a:endParaRPr lang="en-US" sz="2000" dirty="0"/>
          </a:p>
        </p:txBody>
      </p:sp>
    </p:spTree>
    <p:extLst>
      <p:ext uri="{BB962C8B-B14F-4D97-AF65-F5344CB8AC3E}">
        <p14:creationId xmlns:p14="http://schemas.microsoft.com/office/powerpoint/2010/main" val="1011141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B726D-BC74-42F2-A80F-117D9205ECC6}"/>
              </a:ext>
            </a:extLst>
          </p:cNvPr>
          <p:cNvSpPr>
            <a:spLocks noGrp="1"/>
          </p:cNvSpPr>
          <p:nvPr>
            <p:ph type="title"/>
          </p:nvPr>
        </p:nvSpPr>
        <p:spPr>
          <a:xfrm>
            <a:off x="838200" y="692935"/>
            <a:ext cx="9430787" cy="590931"/>
          </a:xfrm>
        </p:spPr>
        <p:txBody>
          <a:bodyPr/>
          <a:lstStyle/>
          <a:p>
            <a:r>
              <a:rPr lang="en-US" dirty="0">
                <a:latin typeface="Times New Roman" panose="02020603050405020304" pitchFamily="18" charset="0"/>
              </a:rPr>
              <a:t>Healthy Suburban Cook County Survey (HSCCS)</a:t>
            </a:r>
            <a:endParaRPr lang="en-US" dirty="0"/>
          </a:p>
        </p:txBody>
      </p:sp>
      <p:sp>
        <p:nvSpPr>
          <p:cNvPr id="3" name="Content Placeholder 2">
            <a:extLst>
              <a:ext uri="{FF2B5EF4-FFF2-40B4-BE49-F238E27FC236}">
                <a16:creationId xmlns:a16="http://schemas.microsoft.com/office/drawing/2014/main" id="{B1403C5E-EE65-4BE0-A7E1-5E29105F8453}"/>
              </a:ext>
            </a:extLst>
          </p:cNvPr>
          <p:cNvSpPr>
            <a:spLocks noGrp="1"/>
          </p:cNvSpPr>
          <p:nvPr>
            <p:ph idx="1"/>
          </p:nvPr>
        </p:nvSpPr>
        <p:spPr>
          <a:xfrm>
            <a:off x="832224" y="1846474"/>
            <a:ext cx="4628539" cy="3889783"/>
          </a:xfrm>
        </p:spPr>
        <p:txBody>
          <a:bodyPr/>
          <a:lstStyle/>
          <a:p>
            <a:pPr marL="285750" indent="-285750">
              <a:buFont typeface="Arial" panose="020B0604020202020204" pitchFamily="34" charset="0"/>
              <a:buChar char="•"/>
            </a:pPr>
            <a:r>
              <a:rPr lang="en-US" dirty="0"/>
              <a:t>Development of Web and Paper Surveys </a:t>
            </a:r>
          </a:p>
          <a:p>
            <a:pPr marL="971550" lvl="1" indent="-285750"/>
            <a:r>
              <a:rPr lang="en-US" dirty="0"/>
              <a:t>English &amp; Spanish</a:t>
            </a:r>
          </a:p>
          <a:p>
            <a:pPr marL="971550" lvl="1" indent="-285750"/>
            <a:r>
              <a:rPr lang="en-US" dirty="0"/>
              <a:t>Imagery of the surveys</a:t>
            </a:r>
          </a:p>
          <a:p>
            <a:pPr marL="971550" lvl="1" indent="-285750"/>
            <a:r>
              <a:rPr lang="en-US" dirty="0"/>
              <a:t>Mixed-mode, address-based sampling plan</a:t>
            </a:r>
          </a:p>
          <a:p>
            <a:pPr marL="971550" lvl="1" indent="-285750"/>
            <a:r>
              <a:rPr lang="en-US" dirty="0"/>
              <a:t>IRB application</a:t>
            </a:r>
          </a:p>
          <a:p>
            <a:pPr marL="285750" indent="-285750">
              <a:buFont typeface="Arial" panose="020B0604020202020204" pitchFamily="34" charset="0"/>
              <a:buChar char="•"/>
            </a:pPr>
            <a:r>
              <a:rPr lang="en-US" dirty="0"/>
              <a:t>Pilot Test</a:t>
            </a:r>
          </a:p>
          <a:p>
            <a:pPr marL="971550" lvl="1" indent="-285750"/>
            <a:r>
              <a:rPr lang="en-US" dirty="0"/>
              <a:t>Sample of 200 surveys</a:t>
            </a:r>
          </a:p>
          <a:p>
            <a:pPr marL="971550" lvl="1" indent="-285750"/>
            <a:r>
              <a:rPr lang="en-US" dirty="0"/>
              <a:t>Results report</a:t>
            </a:r>
          </a:p>
          <a:p>
            <a:pPr marL="285750" indent="-285750">
              <a:buFont typeface="Arial" panose="020B0604020202020204" pitchFamily="34" charset="0"/>
              <a:buChar char="•"/>
            </a:pPr>
            <a:r>
              <a:rPr lang="en-US" dirty="0"/>
              <a:t>Mailings</a:t>
            </a:r>
          </a:p>
          <a:p>
            <a:pPr marL="971550" lvl="1" indent="-285750"/>
            <a:r>
              <a:rPr lang="en-US" dirty="0"/>
              <a:t>Post cards, invitations</a:t>
            </a:r>
          </a:p>
          <a:p>
            <a:pPr marL="971550" lvl="1" indent="-285750"/>
            <a:r>
              <a:rPr lang="en-US" dirty="0"/>
              <a:t>Incentives, survey returns</a:t>
            </a:r>
          </a:p>
          <a:p>
            <a:pPr marL="971550" lvl="1" indent="-285750"/>
            <a:r>
              <a:rPr lang="en-US" dirty="0"/>
              <a:t>Weekly  data collection reports</a:t>
            </a:r>
          </a:p>
        </p:txBody>
      </p:sp>
      <p:sp>
        <p:nvSpPr>
          <p:cNvPr id="4" name="Text Placeholder 3">
            <a:extLst>
              <a:ext uri="{FF2B5EF4-FFF2-40B4-BE49-F238E27FC236}">
                <a16:creationId xmlns:a16="http://schemas.microsoft.com/office/drawing/2014/main" id="{ECA423AF-4E6D-4D52-B38B-371D12AB9BC1}"/>
              </a:ext>
            </a:extLst>
          </p:cNvPr>
          <p:cNvSpPr>
            <a:spLocks noGrp="1"/>
          </p:cNvSpPr>
          <p:nvPr>
            <p:ph type="body" sz="quarter" idx="13"/>
          </p:nvPr>
        </p:nvSpPr>
        <p:spPr>
          <a:xfrm>
            <a:off x="844176" y="1303798"/>
            <a:ext cx="1783180" cy="424732"/>
          </a:xfrm>
        </p:spPr>
        <p:txBody>
          <a:bodyPr/>
          <a:lstStyle/>
          <a:p>
            <a:r>
              <a:rPr lang="en-US" dirty="0"/>
              <a:t>Deliverables </a:t>
            </a:r>
          </a:p>
        </p:txBody>
      </p:sp>
      <p:sp>
        <p:nvSpPr>
          <p:cNvPr id="9" name="Content Placeholder 2">
            <a:extLst>
              <a:ext uri="{FF2B5EF4-FFF2-40B4-BE49-F238E27FC236}">
                <a16:creationId xmlns:a16="http://schemas.microsoft.com/office/drawing/2014/main" id="{5F39DC34-8F11-423C-AD4D-994BFA58FE2E}"/>
              </a:ext>
            </a:extLst>
          </p:cNvPr>
          <p:cNvSpPr txBox="1">
            <a:spLocks/>
          </p:cNvSpPr>
          <p:nvPr/>
        </p:nvSpPr>
        <p:spPr>
          <a:xfrm>
            <a:off x="6274471" y="1346956"/>
            <a:ext cx="4628539" cy="913070"/>
          </a:xfrm>
          <a:prstGeom prst="rect">
            <a:avLst/>
          </a:prstGeom>
        </p:spPr>
        <p:txBody>
          <a:bodyPr vert="horz" lIns="91440" tIns="45720" rIns="91440" bIns="45720" rtlCol="0">
            <a:spAutoFit/>
          </a:bodyPr>
          <a:lstStyle>
            <a:lvl1pPr marL="0" indent="0" algn="l" defTabSz="914400" rtl="0" eaLnBrk="1" latinLnBrk="0" hangingPunct="1">
              <a:lnSpc>
                <a:spcPct val="90000"/>
              </a:lnSpc>
              <a:spcBef>
                <a:spcPts val="1000"/>
              </a:spcBef>
              <a:buFontTx/>
              <a:buNone/>
              <a:defRPr sz="1800" b="0" i="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Clr>
                <a:srgbClr val="21B6C1"/>
              </a:buClr>
              <a:buFont typeface="Arial" panose="020B0604020202020204" pitchFamily="34" charset="0"/>
              <a:buChar char="•"/>
              <a:defRPr sz="1600" b="0" i="0" kern="1200" baseline="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b="0" i="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50" b="0" i="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Datasets</a:t>
            </a:r>
          </a:p>
          <a:p>
            <a:pPr marL="971550" lvl="1" indent="-285750"/>
            <a:r>
              <a:rPr lang="en-US" dirty="0"/>
              <a:t>sample weights, codebook</a:t>
            </a:r>
          </a:p>
          <a:p>
            <a:pPr marL="971550" lvl="1" indent="-285750"/>
            <a:r>
              <a:rPr lang="en-US" dirty="0"/>
              <a:t>methodology report</a:t>
            </a:r>
          </a:p>
        </p:txBody>
      </p:sp>
    </p:spTree>
    <p:extLst>
      <p:ext uri="{BB962C8B-B14F-4D97-AF65-F5344CB8AC3E}">
        <p14:creationId xmlns:p14="http://schemas.microsoft.com/office/powerpoint/2010/main" val="2130639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00EDFB-FB86-4B51-9CEA-8EAA23031EEC}"/>
              </a:ext>
            </a:extLst>
          </p:cNvPr>
          <p:cNvSpPr>
            <a:spLocks noGrp="1"/>
          </p:cNvSpPr>
          <p:nvPr>
            <p:ph idx="1"/>
          </p:nvPr>
        </p:nvSpPr>
        <p:spPr>
          <a:xfrm>
            <a:off x="832224" y="1846474"/>
            <a:ext cx="10515600" cy="1217769"/>
          </a:xfrm>
        </p:spPr>
        <p:txBody>
          <a:bodyPr/>
          <a:lstStyle/>
          <a:p>
            <a:r>
              <a:rPr lang="en-US" dirty="0">
                <a:latin typeface="Times New Roman" panose="02020603050405020304" pitchFamily="18" charset="0"/>
              </a:rPr>
              <a:t>Healthy Suburban Cook County Survey (HSCCS) </a:t>
            </a:r>
            <a:r>
              <a:rPr lang="en-US" b="0" i="0" dirty="0">
                <a:effectLst/>
                <a:latin typeface="Times New Roman" panose="02020603050405020304" pitchFamily="18" charset="0"/>
              </a:rPr>
              <a:t>that examine issues related to access to care, civic engagement, childhood experiences, chronic health conditions, financial security, food security, mental health, community conditions, physical safety, substance abuse, violence and other relevant health equity topics.</a:t>
            </a:r>
          </a:p>
          <a:p>
            <a:endParaRPr lang="en-US" dirty="0"/>
          </a:p>
        </p:txBody>
      </p:sp>
      <p:sp>
        <p:nvSpPr>
          <p:cNvPr id="4" name="Text Placeholder 3">
            <a:extLst>
              <a:ext uri="{FF2B5EF4-FFF2-40B4-BE49-F238E27FC236}">
                <a16:creationId xmlns:a16="http://schemas.microsoft.com/office/drawing/2014/main" id="{34FB6B77-AAF1-4D6C-924E-7ED5A80CF5F6}"/>
              </a:ext>
            </a:extLst>
          </p:cNvPr>
          <p:cNvSpPr>
            <a:spLocks noGrp="1"/>
          </p:cNvSpPr>
          <p:nvPr>
            <p:ph type="body" sz="quarter" idx="13"/>
          </p:nvPr>
        </p:nvSpPr>
        <p:spPr>
          <a:xfrm>
            <a:off x="844176" y="1303798"/>
            <a:ext cx="7548220" cy="424732"/>
          </a:xfrm>
        </p:spPr>
        <p:txBody>
          <a:bodyPr/>
          <a:lstStyle/>
          <a:p>
            <a:r>
              <a:rPr lang="en-US" dirty="0"/>
              <a:t>Activity 2.3 – Population Health Data – 15 Topic Areas</a:t>
            </a:r>
          </a:p>
        </p:txBody>
      </p:sp>
      <p:sp>
        <p:nvSpPr>
          <p:cNvPr id="5" name="Title 1">
            <a:extLst>
              <a:ext uri="{FF2B5EF4-FFF2-40B4-BE49-F238E27FC236}">
                <a16:creationId xmlns:a16="http://schemas.microsoft.com/office/drawing/2014/main" id="{6898F4D8-28B4-43A6-9B32-72011189E5EC}"/>
              </a:ext>
            </a:extLst>
          </p:cNvPr>
          <p:cNvSpPr txBox="1">
            <a:spLocks/>
          </p:cNvSpPr>
          <p:nvPr/>
        </p:nvSpPr>
        <p:spPr>
          <a:xfrm>
            <a:off x="832224" y="297369"/>
            <a:ext cx="10354117" cy="1006429"/>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3600" b="0" i="0" kern="1200">
                <a:solidFill>
                  <a:schemeClr val="tx1"/>
                </a:solidFill>
                <a:latin typeface="brandon_grotesquebold" panose="02000803000000000000" pitchFamily="2" charset="0"/>
                <a:ea typeface="+mj-ea"/>
                <a:cs typeface="+mj-cs"/>
              </a:defRPr>
            </a:lvl1pPr>
          </a:lstStyle>
          <a:p>
            <a:r>
              <a:rPr lang="en-US" sz="2200" dirty="0">
                <a:latin typeface="Times New Roman" panose="02020603050405020304" pitchFamily="18" charset="0"/>
              </a:rPr>
              <a:t>National Initiative to Address CoVID-19 Health Disparities Among Populations at </a:t>
            </a:r>
            <a:br>
              <a:rPr lang="en-US" sz="2200" dirty="0">
                <a:latin typeface="Times New Roman" panose="02020603050405020304" pitchFamily="18" charset="0"/>
              </a:rPr>
            </a:br>
            <a:r>
              <a:rPr lang="en-US" sz="2200" dirty="0">
                <a:latin typeface="Times New Roman" panose="02020603050405020304" pitchFamily="18" charset="0"/>
              </a:rPr>
              <a:t>High-Risk and Underserved, including Racial and Ethnic Minority Populations and Rural </a:t>
            </a:r>
            <a:br>
              <a:rPr lang="en-US" sz="2200" dirty="0">
                <a:latin typeface="Times New Roman" panose="02020603050405020304" pitchFamily="18" charset="0"/>
              </a:rPr>
            </a:br>
            <a:r>
              <a:rPr lang="en-US" sz="2200" dirty="0">
                <a:latin typeface="Times New Roman" panose="02020603050405020304" pitchFamily="18" charset="0"/>
              </a:rPr>
              <a:t>Communities (CDC-OT21-2103)</a:t>
            </a:r>
            <a:endParaRPr lang="en-US" sz="2200" dirty="0"/>
          </a:p>
        </p:txBody>
      </p:sp>
      <p:graphicFrame>
        <p:nvGraphicFramePr>
          <p:cNvPr id="6" name="Table 6">
            <a:extLst>
              <a:ext uri="{FF2B5EF4-FFF2-40B4-BE49-F238E27FC236}">
                <a16:creationId xmlns:a16="http://schemas.microsoft.com/office/drawing/2014/main" id="{588EE77C-CA02-4E8D-B46A-C89A56DE4359}"/>
              </a:ext>
            </a:extLst>
          </p:cNvPr>
          <p:cNvGraphicFramePr>
            <a:graphicFrameLocks/>
          </p:cNvGraphicFramePr>
          <p:nvPr>
            <p:extLst>
              <p:ext uri="{D42A27DB-BD31-4B8C-83A1-F6EECF244321}">
                <p14:modId xmlns:p14="http://schemas.microsoft.com/office/powerpoint/2010/main" val="3073155015"/>
              </p:ext>
            </p:extLst>
          </p:nvPr>
        </p:nvGraphicFramePr>
        <p:xfrm>
          <a:off x="844180" y="2734959"/>
          <a:ext cx="10515596" cy="3337560"/>
        </p:xfrm>
        <a:graphic>
          <a:graphicData uri="http://schemas.openxmlformats.org/drawingml/2006/table">
            <a:tbl>
              <a:tblPr firstRow="1" bandRow="1">
                <a:tableStyleId>{5C22544A-7EE6-4342-B048-85BDC9FD1C3A}</a:tableStyleId>
              </a:tblPr>
              <a:tblGrid>
                <a:gridCol w="2908877">
                  <a:extLst>
                    <a:ext uri="{9D8B030D-6E8A-4147-A177-3AD203B41FA5}">
                      <a16:colId xmlns:a16="http://schemas.microsoft.com/office/drawing/2014/main" val="2975390504"/>
                    </a:ext>
                  </a:extLst>
                </a:gridCol>
                <a:gridCol w="2161309">
                  <a:extLst>
                    <a:ext uri="{9D8B030D-6E8A-4147-A177-3AD203B41FA5}">
                      <a16:colId xmlns:a16="http://schemas.microsoft.com/office/drawing/2014/main" val="1464584807"/>
                    </a:ext>
                  </a:extLst>
                </a:gridCol>
                <a:gridCol w="3308466">
                  <a:extLst>
                    <a:ext uri="{9D8B030D-6E8A-4147-A177-3AD203B41FA5}">
                      <a16:colId xmlns:a16="http://schemas.microsoft.com/office/drawing/2014/main" val="332560611"/>
                    </a:ext>
                  </a:extLst>
                </a:gridCol>
                <a:gridCol w="2136944">
                  <a:extLst>
                    <a:ext uri="{9D8B030D-6E8A-4147-A177-3AD203B41FA5}">
                      <a16:colId xmlns:a16="http://schemas.microsoft.com/office/drawing/2014/main" val="1021336339"/>
                    </a:ext>
                  </a:extLst>
                </a:gridCol>
              </a:tblGrid>
              <a:tr h="370840">
                <a:tc>
                  <a:txBody>
                    <a:bodyPr/>
                    <a:lstStyle/>
                    <a:p>
                      <a:r>
                        <a:rPr lang="en-US" dirty="0"/>
                        <a:t>Topic Area</a:t>
                      </a:r>
                    </a:p>
                  </a:txBody>
                  <a:tcPr/>
                </a:tc>
                <a:tc>
                  <a:txBody>
                    <a:bodyPr/>
                    <a:lstStyle/>
                    <a:p>
                      <a:r>
                        <a:rPr lang="en-US" dirty="0"/>
                        <a:t># of Questions</a:t>
                      </a:r>
                    </a:p>
                  </a:txBody>
                  <a:tcPr/>
                </a:tc>
                <a:tc>
                  <a:txBody>
                    <a:bodyPr/>
                    <a:lstStyle/>
                    <a:p>
                      <a:r>
                        <a:rPr lang="en-US" dirty="0"/>
                        <a:t>Topic Area</a:t>
                      </a:r>
                    </a:p>
                  </a:txBody>
                  <a:tcPr/>
                </a:tc>
                <a:tc>
                  <a:txBody>
                    <a:bodyPr/>
                    <a:lstStyle/>
                    <a:p>
                      <a:r>
                        <a:rPr lang="en-US" dirty="0"/>
                        <a:t># of Questions</a:t>
                      </a:r>
                    </a:p>
                  </a:txBody>
                  <a:tcPr/>
                </a:tc>
                <a:extLst>
                  <a:ext uri="{0D108BD9-81ED-4DB2-BD59-A6C34878D82A}">
                    <a16:rowId xmlns:a16="http://schemas.microsoft.com/office/drawing/2014/main" val="5597490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General Health</a:t>
                      </a:r>
                      <a:endParaRPr lang="en-US" dirty="0"/>
                    </a:p>
                  </a:txBody>
                  <a:tcPr/>
                </a:tc>
                <a:tc>
                  <a:txBody>
                    <a:bodyPr/>
                    <a:lstStyle/>
                    <a:p>
                      <a:r>
                        <a:rPr lang="en-US" sz="1800" dirty="0"/>
                        <a:t>– 15 questions</a:t>
                      </a:r>
                      <a:endParaRPr lang="en-US" dirty="0"/>
                    </a:p>
                  </a:txBody>
                  <a:tcPr/>
                </a:tc>
                <a:tc>
                  <a:txBody>
                    <a:bodyPr/>
                    <a:lstStyle/>
                    <a:p>
                      <a:r>
                        <a:rPr lang="en-US" sz="1800" dirty="0"/>
                        <a:t>Adverse Childhood Experiences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 11 questions</a:t>
                      </a:r>
                      <a:endParaRPr lang="en-US" dirty="0"/>
                    </a:p>
                  </a:txBody>
                  <a:tcPr/>
                </a:tc>
                <a:extLst>
                  <a:ext uri="{0D108BD9-81ED-4DB2-BD59-A6C34878D82A}">
                    <a16:rowId xmlns:a16="http://schemas.microsoft.com/office/drawing/2014/main" val="5328624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Chronic Disease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5 questions</a:t>
                      </a:r>
                    </a:p>
                  </a:txBody>
                  <a:tcPr/>
                </a:tc>
                <a:tc>
                  <a:txBody>
                    <a:bodyPr/>
                    <a:lstStyle/>
                    <a:p>
                      <a:r>
                        <a:rPr lang="en-US" sz="1800" dirty="0"/>
                        <a:t>Financial Security</a:t>
                      </a:r>
                      <a:endParaRPr lang="en-US" dirty="0"/>
                    </a:p>
                  </a:txBody>
                  <a:tcPr/>
                </a:tc>
                <a:tc>
                  <a:txBody>
                    <a:bodyPr/>
                    <a:lstStyle/>
                    <a:p>
                      <a:r>
                        <a:rPr lang="en-US" sz="1800" dirty="0"/>
                        <a:t>– 2 questions</a:t>
                      </a:r>
                      <a:endParaRPr lang="en-US" dirty="0"/>
                    </a:p>
                  </a:txBody>
                  <a:tcPr/>
                </a:tc>
                <a:extLst>
                  <a:ext uri="{0D108BD9-81ED-4DB2-BD59-A6C34878D82A}">
                    <a16:rowId xmlns:a16="http://schemas.microsoft.com/office/drawing/2014/main" val="7710491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Tobacco Use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7 questions</a:t>
                      </a:r>
                    </a:p>
                  </a:txBody>
                  <a:tcPr/>
                </a:tc>
                <a:tc>
                  <a:txBody>
                    <a:bodyPr/>
                    <a:lstStyle/>
                    <a:p>
                      <a:r>
                        <a:rPr lang="en-US" sz="1800" dirty="0"/>
                        <a:t>Your Neighborhood</a:t>
                      </a:r>
                    </a:p>
                  </a:txBody>
                  <a:tcPr/>
                </a:tc>
                <a:tc>
                  <a:txBody>
                    <a:bodyPr/>
                    <a:lstStyle/>
                    <a:p>
                      <a:r>
                        <a:rPr lang="en-US" sz="1800" dirty="0"/>
                        <a:t>– 22  to 24 questions</a:t>
                      </a:r>
                      <a:endParaRPr lang="en-US" dirty="0"/>
                    </a:p>
                  </a:txBody>
                  <a:tcPr/>
                </a:tc>
                <a:extLst>
                  <a:ext uri="{0D108BD9-81ED-4DB2-BD59-A6C34878D82A}">
                    <a16:rowId xmlns:a16="http://schemas.microsoft.com/office/drawing/2014/main" val="28710064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Cannabis Use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5 questions</a:t>
                      </a:r>
                    </a:p>
                  </a:txBody>
                  <a:tcPr/>
                </a:tc>
                <a:tc>
                  <a:txBody>
                    <a:bodyPr/>
                    <a:lstStyle/>
                    <a:p>
                      <a:r>
                        <a:rPr lang="en-US" sz="1800" dirty="0"/>
                        <a:t>Children &amp; Teens</a:t>
                      </a:r>
                      <a:endParaRPr lang="en-US" dirty="0"/>
                    </a:p>
                  </a:txBody>
                  <a:tcPr/>
                </a:tc>
                <a:tc>
                  <a:txBody>
                    <a:bodyPr/>
                    <a:lstStyle/>
                    <a:p>
                      <a:r>
                        <a:rPr lang="en-US" sz="1800" dirty="0"/>
                        <a:t>– 3 questions</a:t>
                      </a:r>
                    </a:p>
                  </a:txBody>
                  <a:tcPr/>
                </a:tc>
                <a:extLst>
                  <a:ext uri="{0D108BD9-81ED-4DB2-BD59-A6C34878D82A}">
                    <a16:rowId xmlns:a16="http://schemas.microsoft.com/office/drawing/2014/main" val="173307587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Diet &amp; Physical Activity</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 12 to 17 questions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Coronavirus &amp; Covid19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 10 questions</a:t>
                      </a:r>
                      <a:endParaRPr lang="en-US" dirty="0"/>
                    </a:p>
                  </a:txBody>
                  <a:tcPr/>
                </a:tc>
                <a:extLst>
                  <a:ext uri="{0D108BD9-81ED-4DB2-BD59-A6C34878D82A}">
                    <a16:rowId xmlns:a16="http://schemas.microsoft.com/office/drawing/2014/main" val="14327810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Alcohol &amp; Prescription Drugs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 10 questions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About You</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 25 questions</a:t>
                      </a:r>
                      <a:endParaRPr lang="en-US" dirty="0"/>
                    </a:p>
                  </a:txBody>
                  <a:tcPr/>
                </a:tc>
                <a:extLst>
                  <a:ext uri="{0D108BD9-81ED-4DB2-BD59-A6C34878D82A}">
                    <a16:rowId xmlns:a16="http://schemas.microsoft.com/office/drawing/2014/main" val="27367631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Cancer Screening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 10 questions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Thank You</a:t>
                      </a:r>
                    </a:p>
                  </a:txBody>
                  <a:tcPr/>
                </a:tc>
                <a:tc>
                  <a:txBody>
                    <a:bodyPr/>
                    <a:lstStyle/>
                    <a:p>
                      <a:r>
                        <a:rPr kumimoji="0" lang="en-US" sz="1800" b="0" i="0" u="none" strike="noStrike" kern="1200" cap="none" spc="0" normalizeH="0" baseline="0" noProof="0" dirty="0">
                          <a:ln>
                            <a:noFill/>
                          </a:ln>
                          <a:solidFill>
                            <a:prstClr val="black"/>
                          </a:solidFill>
                          <a:effectLst/>
                          <a:uLnTx/>
                          <a:uFillTx/>
                          <a:latin typeface="+mn-lt"/>
                          <a:ea typeface="+mn-ea"/>
                          <a:cs typeface="+mn-cs"/>
                        </a:rPr>
                        <a:t>– 3 questions</a:t>
                      </a:r>
                      <a:endParaRPr lang="en-US" dirty="0"/>
                    </a:p>
                  </a:txBody>
                  <a:tcPr/>
                </a:tc>
                <a:extLst>
                  <a:ext uri="{0D108BD9-81ED-4DB2-BD59-A6C34878D82A}">
                    <a16:rowId xmlns:a16="http://schemas.microsoft.com/office/drawing/2014/main" val="35668957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Mental Health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 9 questions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59087805"/>
                  </a:ext>
                </a:extLst>
              </a:tr>
            </a:tbl>
          </a:graphicData>
        </a:graphic>
      </p:graphicFrame>
    </p:spTree>
    <p:extLst>
      <p:ext uri="{BB962C8B-B14F-4D97-AF65-F5344CB8AC3E}">
        <p14:creationId xmlns:p14="http://schemas.microsoft.com/office/powerpoint/2010/main" val="2862613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24B1C-D199-4A2E-900C-DF91B548F204}"/>
              </a:ext>
            </a:extLst>
          </p:cNvPr>
          <p:cNvSpPr>
            <a:spLocks noGrp="1"/>
          </p:cNvSpPr>
          <p:nvPr>
            <p:ph type="title"/>
          </p:nvPr>
        </p:nvSpPr>
        <p:spPr>
          <a:xfrm>
            <a:off x="844176" y="205036"/>
            <a:ext cx="3278590" cy="590931"/>
          </a:xfrm>
        </p:spPr>
        <p:txBody>
          <a:bodyPr/>
          <a:lstStyle/>
          <a:p>
            <a:r>
              <a:rPr lang="en-US" dirty="0"/>
              <a:t>General Health</a:t>
            </a:r>
          </a:p>
        </p:txBody>
      </p:sp>
      <p:sp>
        <p:nvSpPr>
          <p:cNvPr id="4" name="Text Placeholder 3">
            <a:extLst>
              <a:ext uri="{FF2B5EF4-FFF2-40B4-BE49-F238E27FC236}">
                <a16:creationId xmlns:a16="http://schemas.microsoft.com/office/drawing/2014/main" id="{F1802508-FEC2-4D5E-8366-60FDFDBDE395}"/>
              </a:ext>
            </a:extLst>
          </p:cNvPr>
          <p:cNvSpPr>
            <a:spLocks noGrp="1"/>
          </p:cNvSpPr>
          <p:nvPr>
            <p:ph type="body" sz="quarter" idx="13"/>
          </p:nvPr>
        </p:nvSpPr>
        <p:spPr>
          <a:xfrm>
            <a:off x="971176" y="795967"/>
            <a:ext cx="1995803" cy="424732"/>
          </a:xfrm>
        </p:spPr>
        <p:txBody>
          <a:bodyPr/>
          <a:lstStyle/>
          <a:p>
            <a:r>
              <a:rPr lang="en-US" dirty="0"/>
              <a:t>15 Questions</a:t>
            </a:r>
          </a:p>
        </p:txBody>
      </p:sp>
      <p:graphicFrame>
        <p:nvGraphicFramePr>
          <p:cNvPr id="8" name="Table 8">
            <a:extLst>
              <a:ext uri="{FF2B5EF4-FFF2-40B4-BE49-F238E27FC236}">
                <a16:creationId xmlns:a16="http://schemas.microsoft.com/office/drawing/2014/main" id="{C741788A-336A-4630-8BAB-E7C841651CE6}"/>
              </a:ext>
            </a:extLst>
          </p:cNvPr>
          <p:cNvGraphicFramePr>
            <a:graphicFrameLocks noGrp="1"/>
          </p:cNvGraphicFramePr>
          <p:nvPr>
            <p:ph idx="1"/>
            <p:extLst>
              <p:ext uri="{D42A27DB-BD31-4B8C-83A1-F6EECF244321}">
                <p14:modId xmlns:p14="http://schemas.microsoft.com/office/powerpoint/2010/main" val="2341092798"/>
              </p:ext>
            </p:extLst>
          </p:nvPr>
        </p:nvGraphicFramePr>
        <p:xfrm>
          <a:off x="254000" y="1220699"/>
          <a:ext cx="11684000" cy="5516880"/>
        </p:xfrm>
        <a:graphic>
          <a:graphicData uri="http://schemas.openxmlformats.org/drawingml/2006/table">
            <a:tbl>
              <a:tblPr firstRow="1" bandRow="1">
                <a:tableStyleId>{5C22544A-7EE6-4342-B048-85BDC9FD1C3A}</a:tableStyleId>
              </a:tblPr>
              <a:tblGrid>
                <a:gridCol w="393700">
                  <a:extLst>
                    <a:ext uri="{9D8B030D-6E8A-4147-A177-3AD203B41FA5}">
                      <a16:colId xmlns:a16="http://schemas.microsoft.com/office/drawing/2014/main" val="2325043829"/>
                    </a:ext>
                  </a:extLst>
                </a:gridCol>
                <a:gridCol w="10125595">
                  <a:extLst>
                    <a:ext uri="{9D8B030D-6E8A-4147-A177-3AD203B41FA5}">
                      <a16:colId xmlns:a16="http://schemas.microsoft.com/office/drawing/2014/main" val="3671249434"/>
                    </a:ext>
                  </a:extLst>
                </a:gridCol>
                <a:gridCol w="1164705">
                  <a:extLst>
                    <a:ext uri="{9D8B030D-6E8A-4147-A177-3AD203B41FA5}">
                      <a16:colId xmlns:a16="http://schemas.microsoft.com/office/drawing/2014/main" val="216758815"/>
                    </a:ext>
                  </a:extLst>
                </a:gridCol>
              </a:tblGrid>
              <a:tr h="253013">
                <a:tc>
                  <a:txBody>
                    <a:bodyPr/>
                    <a:lstStyle/>
                    <a:p>
                      <a:endParaRPr lang="en-US" sz="1400" dirty="0"/>
                    </a:p>
                  </a:txBody>
                  <a:tcPr/>
                </a:tc>
                <a:tc>
                  <a:txBody>
                    <a:bodyPr/>
                    <a:lstStyle/>
                    <a:p>
                      <a:r>
                        <a:rPr lang="en-US" sz="1400" dirty="0"/>
                        <a:t>Question</a:t>
                      </a:r>
                    </a:p>
                  </a:txBody>
                  <a:tcPr/>
                </a:tc>
                <a:tc>
                  <a:txBody>
                    <a:bodyPr/>
                    <a:lstStyle/>
                    <a:p>
                      <a:r>
                        <a:rPr lang="en-US" sz="1400" dirty="0"/>
                        <a:t>Justification</a:t>
                      </a:r>
                    </a:p>
                  </a:txBody>
                  <a:tcPr/>
                </a:tc>
                <a:extLst>
                  <a:ext uri="{0D108BD9-81ED-4DB2-BD59-A6C34878D82A}">
                    <a16:rowId xmlns:a16="http://schemas.microsoft.com/office/drawing/2014/main" val="3466509122"/>
                  </a:ext>
                </a:extLst>
              </a:tr>
              <a:tr h="253013">
                <a:tc>
                  <a:txBody>
                    <a:bodyPr/>
                    <a:lstStyle/>
                    <a:p>
                      <a:r>
                        <a:rPr lang="en-US" sz="1400" dirty="0"/>
                        <a:t>1</a:t>
                      </a:r>
                    </a:p>
                  </a:txBody>
                  <a:tcPr/>
                </a:tc>
                <a:tc>
                  <a:txBody>
                    <a:bodyPr/>
                    <a:lstStyle/>
                    <a:p>
                      <a:r>
                        <a:rPr lang="en-US" sz="1400" dirty="0"/>
                        <a:t>Would you say that in general your health 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Health Status</a:t>
                      </a:r>
                    </a:p>
                  </a:txBody>
                  <a:tcPr/>
                </a:tc>
                <a:extLst>
                  <a:ext uri="{0D108BD9-81ED-4DB2-BD59-A6C34878D82A}">
                    <a16:rowId xmlns:a16="http://schemas.microsoft.com/office/drawing/2014/main" val="2595876761"/>
                  </a:ext>
                </a:extLst>
              </a:tr>
              <a:tr h="253013">
                <a:tc>
                  <a:txBody>
                    <a:bodyPr/>
                    <a:lstStyle/>
                    <a:p>
                      <a:r>
                        <a:rPr lang="en-US" sz="1400" dirty="0"/>
                        <a:t>2</a:t>
                      </a:r>
                    </a:p>
                  </a:txBody>
                  <a:tcPr/>
                </a:tc>
                <a:tc>
                  <a:txBody>
                    <a:bodyPr/>
                    <a:lstStyle/>
                    <a:p>
                      <a:r>
                        <a:rPr lang="en-US" sz="1400" dirty="0"/>
                        <a:t>Do you have at least one person you think of as your personal doctor or health care provider?	</a:t>
                      </a:r>
                    </a:p>
                  </a:txBody>
                  <a:tcPr/>
                </a:tc>
                <a:tc rowSpan="14">
                  <a:txBody>
                    <a:bodyPr/>
                    <a:lstStyle/>
                    <a:p>
                      <a:r>
                        <a:rPr lang="en-US" sz="1400" dirty="0"/>
                        <a:t>Healthcare </a:t>
                      </a:r>
                    </a:p>
                    <a:p>
                      <a:r>
                        <a:rPr lang="en-US" sz="1400" dirty="0"/>
                        <a:t>access</a:t>
                      </a:r>
                    </a:p>
                  </a:txBody>
                  <a:tcPr anchor="ctr"/>
                </a:tc>
                <a:extLst>
                  <a:ext uri="{0D108BD9-81ED-4DB2-BD59-A6C34878D82A}">
                    <a16:rowId xmlns:a16="http://schemas.microsoft.com/office/drawing/2014/main" val="831427098"/>
                  </a:ext>
                </a:extLst>
              </a:tr>
              <a:tr h="253013">
                <a:tc>
                  <a:txBody>
                    <a:bodyPr/>
                    <a:lstStyle/>
                    <a:p>
                      <a:r>
                        <a:rPr lang="en-US" sz="1400" dirty="0"/>
                        <a:t>3</a:t>
                      </a:r>
                    </a:p>
                  </a:txBody>
                  <a:tcPr/>
                </a:tc>
                <a:tc>
                  <a:txBody>
                    <a:bodyPr/>
                    <a:lstStyle/>
                    <a:p>
                      <a:r>
                        <a:rPr lang="en-US" sz="1400" dirty="0"/>
                        <a:t>About how long has it been since you last visited a doctor or health care provider for a routine checkup?	</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173161486"/>
                  </a:ext>
                </a:extLst>
              </a:tr>
              <a:tr h="253013">
                <a:tc>
                  <a:txBody>
                    <a:bodyPr/>
                    <a:lstStyle/>
                    <a:p>
                      <a:r>
                        <a:rPr lang="en-US" sz="1400" dirty="0"/>
                        <a:t>4</a:t>
                      </a:r>
                    </a:p>
                  </a:txBody>
                  <a:tcPr/>
                </a:tc>
                <a:tc>
                  <a:txBody>
                    <a:bodyPr/>
                    <a:lstStyle/>
                    <a:p>
                      <a:r>
                        <a:rPr lang="en-US" sz="1400" dirty="0"/>
                        <a:t>In general, how happy are you with the health care you received in the past 12 months?</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4070151317"/>
                  </a:ext>
                </a:extLst>
              </a:tr>
              <a:tr h="253013">
                <a:tc>
                  <a:txBody>
                    <a:bodyPr/>
                    <a:lstStyle/>
                    <a:p>
                      <a:r>
                        <a:rPr lang="en-US" sz="1400"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How long has it been since you had your teeth cleaned by a dentist or dental hygienist?</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2231299218"/>
                  </a:ext>
                </a:extLst>
              </a:tr>
              <a:tr h="253013">
                <a:tc>
                  <a:txBody>
                    <a:bodyPr/>
                    <a:lstStyle/>
                    <a:p>
                      <a:r>
                        <a:rPr lang="en-US" sz="1400" dirty="0"/>
                        <a:t>6</a:t>
                      </a:r>
                    </a:p>
                  </a:txBody>
                  <a:tcPr/>
                </a:tc>
                <a:tc>
                  <a:txBody>
                    <a:bodyPr/>
                    <a:lstStyle/>
                    <a:p>
                      <a:r>
                        <a:rPr lang="en-US" sz="1400" dirty="0"/>
                        <a:t>Do you have any kind of health care coverage, including health insurance, prepaid plans such as HMOs, government plans such as Medicaid, Medicare, or Indian Health Services?</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2458659933"/>
                  </a:ext>
                </a:extLst>
              </a:tr>
              <a:tr h="253013">
                <a:tc>
                  <a:txBody>
                    <a:bodyPr/>
                    <a:lstStyle/>
                    <a:p>
                      <a:r>
                        <a:rPr lang="en-US" sz="1400" dirty="0"/>
                        <a:t>7</a:t>
                      </a:r>
                    </a:p>
                  </a:txBody>
                  <a:tcPr/>
                </a:tc>
                <a:tc>
                  <a:txBody>
                    <a:bodyPr/>
                    <a:lstStyle/>
                    <a:p>
                      <a:r>
                        <a:rPr lang="en-US" sz="1400" dirty="0"/>
                        <a:t>What is the main source of your health care coverage?</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3952757986"/>
                  </a:ext>
                </a:extLst>
              </a:tr>
              <a:tr h="253013">
                <a:tc>
                  <a:txBody>
                    <a:bodyPr/>
                    <a:lstStyle/>
                    <a:p>
                      <a:r>
                        <a:rPr lang="en-US" sz="1400" dirty="0"/>
                        <a:t>8</a:t>
                      </a:r>
                    </a:p>
                  </a:txBody>
                  <a:tcPr/>
                </a:tc>
                <a:tc>
                  <a:txBody>
                    <a:bodyPr/>
                    <a:lstStyle/>
                    <a:p>
                      <a:r>
                        <a:rPr lang="en-US" sz="1400" dirty="0"/>
                        <a:t>In the past 12 months, how often was it easy to get the care, tests, therapy or treatment you thought you needed through your health plan?</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939600369"/>
                  </a:ext>
                </a:extLst>
              </a:tr>
              <a:tr h="253013">
                <a:tc>
                  <a:txBody>
                    <a:bodyPr/>
                    <a:lstStyle/>
                    <a:p>
                      <a:r>
                        <a:rPr lang="en-US" sz="1400" dirty="0"/>
                        <a:t>9</a:t>
                      </a:r>
                    </a:p>
                  </a:txBody>
                  <a:tcPr/>
                </a:tc>
                <a:tc>
                  <a:txBody>
                    <a:bodyPr/>
                    <a:lstStyle/>
                    <a:p>
                      <a:r>
                        <a:rPr lang="en-US" sz="1400" dirty="0"/>
                        <a:t>In the past 12 months, have you sought an accommodation for your health care services because of a disability or underlying health condition?</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4041841744"/>
                  </a:ext>
                </a:extLst>
              </a:tr>
              <a:tr h="253013">
                <a:tc>
                  <a:txBody>
                    <a:bodyPr/>
                    <a:lstStyle/>
                    <a:p>
                      <a:r>
                        <a:rPr lang="en-US" sz="1400" dirty="0"/>
                        <a:t>10</a:t>
                      </a:r>
                    </a:p>
                  </a:txBody>
                  <a:tcPr/>
                </a:tc>
                <a:tc>
                  <a:txBody>
                    <a:bodyPr/>
                    <a:lstStyle/>
                    <a:p>
                      <a:r>
                        <a:rPr lang="en-US" sz="1400" dirty="0"/>
                        <a:t>Was the requested accommodation provided?</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2444821436"/>
                  </a:ext>
                </a:extLst>
              </a:tr>
              <a:tr h="253013">
                <a:tc>
                  <a:txBody>
                    <a:bodyPr/>
                    <a:lstStyle/>
                    <a:p>
                      <a:r>
                        <a:rPr lang="en-US" sz="1400" dirty="0"/>
                        <a:t>11</a:t>
                      </a:r>
                    </a:p>
                  </a:txBody>
                  <a:tcPr/>
                </a:tc>
                <a:tc>
                  <a:txBody>
                    <a:bodyPr/>
                    <a:lstStyle/>
                    <a:p>
                      <a:r>
                        <a:rPr lang="en-US" sz="1400" dirty="0"/>
                        <a:t>Were you able to access health care or therapy when you needed it since the COVID-19 pandemic started in March 2020?</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75883133"/>
                  </a:ext>
                </a:extLst>
              </a:tr>
              <a:tr h="253013">
                <a:tc>
                  <a:txBody>
                    <a:bodyPr/>
                    <a:lstStyle/>
                    <a:p>
                      <a:r>
                        <a:rPr lang="en-US" sz="1400" dirty="0"/>
                        <a:t>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Have you missed or postponed one or more medical or therapy appointments since the COVID-19 pandemic started in March 2020?</a:t>
                      </a:r>
                    </a:p>
                  </a:txBody>
                  <a:tcPr/>
                </a:tc>
                <a:tc vMerge="1">
                  <a:txBody>
                    <a:bodyPr/>
                    <a:lstStyle/>
                    <a:p>
                      <a:endParaRPr lang="en-US" sz="1200" dirty="0"/>
                    </a:p>
                  </a:txBody>
                  <a:tcPr/>
                </a:tc>
                <a:extLst>
                  <a:ext uri="{0D108BD9-81ED-4DB2-BD59-A6C34878D82A}">
                    <a16:rowId xmlns:a16="http://schemas.microsoft.com/office/drawing/2014/main" val="3857820414"/>
                  </a:ext>
                </a:extLst>
              </a:tr>
              <a:tr h="253013">
                <a:tc>
                  <a:txBody>
                    <a:bodyPr/>
                    <a:lstStyle/>
                    <a:p>
                      <a:r>
                        <a:rPr lang="en-US" sz="1400" dirty="0"/>
                        <a:t>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What are the reasons you missed or postponed appointments during COVID-19? Check all that apply.</a:t>
                      </a:r>
                    </a:p>
                  </a:txBody>
                  <a:tcPr/>
                </a:tc>
                <a:tc vMerge="1">
                  <a:txBody>
                    <a:bodyPr/>
                    <a:lstStyle/>
                    <a:p>
                      <a:endParaRPr lang="en-US" sz="1200" dirty="0"/>
                    </a:p>
                  </a:txBody>
                  <a:tcPr/>
                </a:tc>
                <a:extLst>
                  <a:ext uri="{0D108BD9-81ED-4DB2-BD59-A6C34878D82A}">
                    <a16:rowId xmlns:a16="http://schemas.microsoft.com/office/drawing/2014/main" val="2174801146"/>
                  </a:ext>
                </a:extLst>
              </a:tr>
              <a:tr h="253013">
                <a:tc>
                  <a:txBody>
                    <a:bodyPr/>
                    <a:lstStyle/>
                    <a:p>
                      <a:r>
                        <a:rPr lang="en-US" sz="1400" dirty="0"/>
                        <a:t>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Since the COVID-19 pandemic started in March 2020, have you had a telehealth appointment with a health care provider?	</a:t>
                      </a:r>
                    </a:p>
                  </a:txBody>
                  <a:tcPr/>
                </a:tc>
                <a:tc vMerge="1">
                  <a:txBody>
                    <a:bodyPr/>
                    <a:lstStyle/>
                    <a:p>
                      <a:endParaRPr lang="en-US" sz="1200" dirty="0"/>
                    </a:p>
                  </a:txBody>
                  <a:tcPr/>
                </a:tc>
                <a:extLst>
                  <a:ext uri="{0D108BD9-81ED-4DB2-BD59-A6C34878D82A}">
                    <a16:rowId xmlns:a16="http://schemas.microsoft.com/office/drawing/2014/main" val="2916993566"/>
                  </a:ext>
                </a:extLst>
              </a:tr>
              <a:tr h="253013">
                <a:tc>
                  <a:txBody>
                    <a:bodyPr/>
                    <a:lstStyle/>
                    <a:p>
                      <a:r>
                        <a:rPr lang="en-US" sz="1400" dirty="0"/>
                        <a:t>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During the past 12 months, have you had either a flu shot or a flu vaccine that was sprayed in your nose?	</a:t>
                      </a:r>
                    </a:p>
                  </a:txBody>
                  <a:tcPr/>
                </a:tc>
                <a:tc vMerge="1">
                  <a:txBody>
                    <a:bodyPr/>
                    <a:lstStyle/>
                    <a:p>
                      <a:r>
                        <a:rPr lang="en-US" sz="1200" dirty="0"/>
                        <a:t>Healthcare access</a:t>
                      </a:r>
                    </a:p>
                  </a:txBody>
                  <a:tcPr/>
                </a:tc>
                <a:extLst>
                  <a:ext uri="{0D108BD9-81ED-4DB2-BD59-A6C34878D82A}">
                    <a16:rowId xmlns:a16="http://schemas.microsoft.com/office/drawing/2014/main" val="1333844035"/>
                  </a:ext>
                </a:extLst>
              </a:tr>
            </a:tbl>
          </a:graphicData>
        </a:graphic>
      </p:graphicFrame>
    </p:spTree>
    <p:extLst>
      <p:ext uri="{BB962C8B-B14F-4D97-AF65-F5344CB8AC3E}">
        <p14:creationId xmlns:p14="http://schemas.microsoft.com/office/powerpoint/2010/main" val="3928260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D55343A-2B1B-4C91-861A-597C390856FA}"/>
              </a:ext>
            </a:extLst>
          </p:cNvPr>
          <p:cNvSpPr>
            <a:spLocks noGrp="1"/>
          </p:cNvSpPr>
          <p:nvPr>
            <p:ph type="title"/>
          </p:nvPr>
        </p:nvSpPr>
        <p:spPr>
          <a:xfrm>
            <a:off x="844176" y="205036"/>
            <a:ext cx="5537670" cy="590931"/>
          </a:xfrm>
        </p:spPr>
        <p:txBody>
          <a:bodyPr/>
          <a:lstStyle/>
          <a:p>
            <a:r>
              <a:rPr lang="en-US" dirty="0"/>
              <a:t>Chronic Health Conditions</a:t>
            </a:r>
          </a:p>
        </p:txBody>
      </p:sp>
      <p:sp>
        <p:nvSpPr>
          <p:cNvPr id="10" name="Text Placeholder 3">
            <a:extLst>
              <a:ext uri="{FF2B5EF4-FFF2-40B4-BE49-F238E27FC236}">
                <a16:creationId xmlns:a16="http://schemas.microsoft.com/office/drawing/2014/main" id="{193646B3-653A-4034-8562-C748021ADFAC}"/>
              </a:ext>
            </a:extLst>
          </p:cNvPr>
          <p:cNvSpPr>
            <a:spLocks noGrp="1"/>
          </p:cNvSpPr>
          <p:nvPr>
            <p:ph type="body" sz="quarter" idx="13"/>
          </p:nvPr>
        </p:nvSpPr>
        <p:spPr>
          <a:xfrm>
            <a:off x="971176" y="795967"/>
            <a:ext cx="1824282" cy="424732"/>
          </a:xfrm>
        </p:spPr>
        <p:txBody>
          <a:bodyPr/>
          <a:lstStyle/>
          <a:p>
            <a:r>
              <a:rPr lang="en-US" dirty="0"/>
              <a:t>5 Questions</a:t>
            </a:r>
          </a:p>
        </p:txBody>
      </p:sp>
      <p:graphicFrame>
        <p:nvGraphicFramePr>
          <p:cNvPr id="11" name="Table 10">
            <a:extLst>
              <a:ext uri="{FF2B5EF4-FFF2-40B4-BE49-F238E27FC236}">
                <a16:creationId xmlns:a16="http://schemas.microsoft.com/office/drawing/2014/main" id="{1F31AAC1-7ACB-475E-BA3B-FCB88DD9B7B7}"/>
              </a:ext>
            </a:extLst>
          </p:cNvPr>
          <p:cNvGraphicFramePr>
            <a:graphicFrameLocks noGrp="1"/>
          </p:cNvGraphicFramePr>
          <p:nvPr>
            <p:extLst>
              <p:ext uri="{D42A27DB-BD31-4B8C-83A1-F6EECF244321}">
                <p14:modId xmlns:p14="http://schemas.microsoft.com/office/powerpoint/2010/main" val="1428421848"/>
              </p:ext>
            </p:extLst>
          </p:nvPr>
        </p:nvGraphicFramePr>
        <p:xfrm>
          <a:off x="406400" y="1386898"/>
          <a:ext cx="11379200" cy="4474450"/>
        </p:xfrm>
        <a:graphic>
          <a:graphicData uri="http://schemas.openxmlformats.org/drawingml/2006/table">
            <a:tbl>
              <a:tblPr firstRow="1" firstCol="1" bandRow="1">
                <a:tableStyleId>{5C22544A-7EE6-4342-B048-85BDC9FD1C3A}</a:tableStyleId>
              </a:tblPr>
              <a:tblGrid>
                <a:gridCol w="1303435">
                  <a:extLst>
                    <a:ext uri="{9D8B030D-6E8A-4147-A177-3AD203B41FA5}">
                      <a16:colId xmlns:a16="http://schemas.microsoft.com/office/drawing/2014/main" val="2568485745"/>
                    </a:ext>
                  </a:extLst>
                </a:gridCol>
                <a:gridCol w="8647823">
                  <a:extLst>
                    <a:ext uri="{9D8B030D-6E8A-4147-A177-3AD203B41FA5}">
                      <a16:colId xmlns:a16="http://schemas.microsoft.com/office/drawing/2014/main" val="3496656361"/>
                    </a:ext>
                  </a:extLst>
                </a:gridCol>
                <a:gridCol w="1427942">
                  <a:extLst>
                    <a:ext uri="{9D8B030D-6E8A-4147-A177-3AD203B41FA5}">
                      <a16:colId xmlns:a16="http://schemas.microsoft.com/office/drawing/2014/main" val="2361219735"/>
                    </a:ext>
                  </a:extLst>
                </a:gridCol>
              </a:tblGrid>
              <a:tr h="316985">
                <a:tc>
                  <a:txBody>
                    <a:bodyPr/>
                    <a:lstStyle/>
                    <a:p>
                      <a:pPr marL="0" marR="0">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838" marR="64838" marT="0" marB="0"/>
                </a:tc>
                <a:tc>
                  <a:txBody>
                    <a:bodyPr/>
                    <a:lstStyle/>
                    <a:p>
                      <a:pPr marL="0" marR="0" algn="ctr">
                        <a:spcBef>
                          <a:spcPts val="0"/>
                        </a:spcBef>
                        <a:spcAft>
                          <a:spcPts val="0"/>
                        </a:spcAft>
                      </a:pPr>
                      <a:r>
                        <a:rPr lang="en-US" sz="1400">
                          <a:effectLst/>
                        </a:rPr>
                        <a:t>CHRONIC HEALTH CONDITIONS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4838" marR="64838" marT="0" marB="0"/>
                </a:tc>
                <a:tc>
                  <a:txBody>
                    <a:bodyPr/>
                    <a:lstStyle/>
                    <a:p>
                      <a:pPr marL="0" marR="0">
                        <a:spcBef>
                          <a:spcPts val="0"/>
                        </a:spcBef>
                        <a:spcAft>
                          <a:spcPts val="0"/>
                        </a:spcAft>
                      </a:pPr>
                      <a:r>
                        <a:rPr lang="en-US" sz="1400" dirty="0">
                          <a:effectLst/>
                        </a:rPr>
                        <a:t>Justification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838" marR="64838" marT="0" marB="0"/>
                </a:tc>
                <a:extLst>
                  <a:ext uri="{0D108BD9-81ED-4DB2-BD59-A6C34878D82A}">
                    <a16:rowId xmlns:a16="http://schemas.microsoft.com/office/drawing/2014/main" val="4130288540"/>
                  </a:ext>
                </a:extLst>
              </a:tr>
              <a:tr h="1355501">
                <a:tc>
                  <a:txBody>
                    <a:bodyPr/>
                    <a:lstStyle/>
                    <a:p>
                      <a:pPr marL="0" marR="0">
                        <a:spcBef>
                          <a:spcPts val="0"/>
                        </a:spcBef>
                        <a:spcAft>
                          <a:spcPts val="0"/>
                        </a:spcAft>
                      </a:pPr>
                      <a:r>
                        <a:rPr lang="en-US" sz="1400" dirty="0">
                          <a:effectLst/>
                        </a:rPr>
                        <a:t>1</a:t>
                      </a:r>
                    </a:p>
                    <a:p>
                      <a:pPr marL="0" marR="0">
                        <a:spcBef>
                          <a:spcPts val="0"/>
                        </a:spcBef>
                        <a:spcAft>
                          <a:spcPts val="0"/>
                        </a:spcAft>
                      </a:pPr>
                      <a:r>
                        <a:rPr lang="en-US" sz="1400" dirty="0">
                          <a:effectLst/>
                        </a:rPr>
                        <a:t>(n=8)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838" marR="64838" marT="0" marB="0"/>
                </a:tc>
                <a:tc>
                  <a:txBody>
                    <a:bodyPr/>
                    <a:lstStyle/>
                    <a:p>
                      <a:pPr marL="0" marR="0">
                        <a:spcBef>
                          <a:spcPts val="0"/>
                        </a:spcBef>
                        <a:spcAft>
                          <a:spcPts val="0"/>
                        </a:spcAft>
                      </a:pPr>
                      <a:r>
                        <a:rPr lang="en-US" sz="1400" dirty="0">
                          <a:effectLst/>
                        </a:rPr>
                        <a:t>Has a doctor, nurse, or other health professional ever told you that you had…</a:t>
                      </a:r>
                    </a:p>
                    <a:p>
                      <a:pPr marL="0" marR="0">
                        <a:spcBef>
                          <a:spcPts val="0"/>
                        </a:spcBef>
                        <a:spcAft>
                          <a:spcPts val="0"/>
                        </a:spcAft>
                      </a:pPr>
                      <a:r>
                        <a:rPr lang="en-US" sz="1400" spc="-20" dirty="0">
                          <a:effectLst/>
                        </a:rPr>
                        <a:t>…high blood pressure?</a:t>
                      </a:r>
                    </a:p>
                    <a:p>
                      <a:pPr marL="0" marR="0">
                        <a:spcBef>
                          <a:spcPts val="0"/>
                        </a:spcBef>
                        <a:spcAft>
                          <a:spcPts val="0"/>
                        </a:spcAft>
                      </a:pPr>
                      <a:r>
                        <a:rPr lang="en-US" sz="1400" spc="-20" dirty="0">
                          <a:effectLst/>
                        </a:rPr>
                        <a:t>…high cholesterol?</a:t>
                      </a:r>
                    </a:p>
                    <a:p>
                      <a:pPr marL="0" marR="0">
                        <a:spcBef>
                          <a:spcPts val="0"/>
                        </a:spcBef>
                        <a:spcAft>
                          <a:spcPts val="0"/>
                        </a:spcAft>
                      </a:pPr>
                      <a:r>
                        <a:rPr lang="en-US" sz="1400" spc="-20" dirty="0">
                          <a:effectLst/>
                        </a:rPr>
                        <a:t>…angina or coronary heart disease?</a:t>
                      </a:r>
                    </a:p>
                    <a:p>
                      <a:pPr marL="0" marR="0">
                        <a:spcBef>
                          <a:spcPts val="0"/>
                        </a:spcBef>
                        <a:spcAft>
                          <a:spcPts val="0"/>
                        </a:spcAft>
                      </a:pPr>
                      <a:r>
                        <a:rPr lang="pt-BR" sz="1400" dirty="0">
                          <a:effectLst/>
                        </a:rPr>
                        <a:t>…a stroke?</a:t>
                      </a:r>
                      <a:endParaRPr lang="en-US" sz="1400" dirty="0">
                        <a:effectLst/>
                      </a:endParaRPr>
                    </a:p>
                    <a:p>
                      <a:pPr marL="0" marR="0">
                        <a:spcBef>
                          <a:spcPts val="0"/>
                        </a:spcBef>
                        <a:spcAft>
                          <a:spcPts val="0"/>
                        </a:spcAft>
                      </a:pPr>
                      <a:r>
                        <a:rPr lang="pt-BR" sz="1400" spc="-20" dirty="0">
                          <a:effectLst/>
                        </a:rPr>
                        <a:t>…diabetes?</a:t>
                      </a:r>
                      <a:endParaRPr lang="en-US" sz="1400" spc="-20" dirty="0">
                        <a:effectLst/>
                      </a:endParaRPr>
                    </a:p>
                    <a:p>
                      <a:pPr marL="0" marR="0">
                        <a:spcBef>
                          <a:spcPts val="0"/>
                        </a:spcBef>
                        <a:spcAft>
                          <a:spcPts val="0"/>
                        </a:spcAft>
                      </a:pPr>
                      <a:r>
                        <a:rPr lang="en-US" sz="1400" dirty="0">
                          <a:effectLst/>
                        </a:rPr>
                        <a:t>…prediabetes or borderline diabetes?  </a:t>
                      </a:r>
                    </a:p>
                    <a:p>
                      <a:pPr marL="0" marR="0">
                        <a:spcBef>
                          <a:spcPts val="0"/>
                        </a:spcBef>
                        <a:spcAft>
                          <a:spcPts val="0"/>
                        </a:spcAft>
                      </a:pPr>
                      <a:r>
                        <a:rPr lang="en-US" sz="1400" spc="-20" dirty="0">
                          <a:effectLst/>
                        </a:rPr>
                        <a:t>…chronic obstructive pulmonary disease (COPD), emphysema, or chronic bronchitis?</a:t>
                      </a:r>
                    </a:p>
                    <a:p>
                      <a:pPr marL="0" marR="0">
                        <a:spcBef>
                          <a:spcPts val="0"/>
                        </a:spcBef>
                        <a:spcAft>
                          <a:spcPts val="0"/>
                        </a:spcAft>
                      </a:pPr>
                      <a:r>
                        <a:rPr lang="en-US" sz="1400" dirty="0">
                          <a:effectLst/>
                        </a:rPr>
                        <a:t>…asthma?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838" marR="64838" marT="0" marB="0"/>
                </a:tc>
                <a:tc rowSpan="5">
                  <a:txBody>
                    <a:bodyPr/>
                    <a:lstStyle/>
                    <a:p>
                      <a:pPr marL="0" marR="0" algn="ctr">
                        <a:spcBef>
                          <a:spcPts val="0"/>
                        </a:spcBef>
                        <a:spcAft>
                          <a:spcPts val="0"/>
                        </a:spcAft>
                      </a:pPr>
                      <a:r>
                        <a:rPr lang="en-US" sz="1400" dirty="0">
                          <a:effectLst/>
                        </a:rPr>
                        <a:t>Health Status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838" marR="64838" marT="0" marB="0" anchor="ctr"/>
                </a:tc>
                <a:extLst>
                  <a:ext uri="{0D108BD9-81ED-4DB2-BD59-A6C34878D82A}">
                    <a16:rowId xmlns:a16="http://schemas.microsoft.com/office/drawing/2014/main" val="2673207403"/>
                  </a:ext>
                </a:extLst>
              </a:tr>
              <a:tr h="206375">
                <a:tc>
                  <a:txBody>
                    <a:bodyPr/>
                    <a:lstStyle/>
                    <a:p>
                      <a:pPr marL="0" marR="0">
                        <a:spcBef>
                          <a:spcPts val="0"/>
                        </a:spcBef>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838" marR="64838" marT="0" marB="0"/>
                </a:tc>
                <a:tc>
                  <a:txBody>
                    <a:bodyPr/>
                    <a:lstStyle/>
                    <a:p>
                      <a:pPr marL="0" marR="0">
                        <a:spcBef>
                          <a:spcPts val="0"/>
                        </a:spcBef>
                        <a:spcAft>
                          <a:spcPts val="0"/>
                        </a:spcAft>
                      </a:pPr>
                      <a:r>
                        <a:rPr lang="en-US" sz="1400" dirty="0">
                          <a:effectLst/>
                        </a:rPr>
                        <a:t>Do you still have asthma?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838" marR="64838" marT="0" marB="0"/>
                </a:tc>
                <a:tc vMerge="1">
                  <a:txBody>
                    <a:bodyPr/>
                    <a:lstStyle/>
                    <a:p>
                      <a:pPr marL="0" marR="0">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838" marR="64838" marT="0" marB="0"/>
                </a:tc>
                <a:extLst>
                  <a:ext uri="{0D108BD9-81ED-4DB2-BD59-A6C34878D82A}">
                    <a16:rowId xmlns:a16="http://schemas.microsoft.com/office/drawing/2014/main" val="1451503110"/>
                  </a:ext>
                </a:extLst>
              </a:tr>
              <a:tr h="1075880">
                <a:tc>
                  <a:txBody>
                    <a:bodyPr/>
                    <a:lstStyle/>
                    <a:p>
                      <a:pPr marL="0" marR="0">
                        <a:spcBef>
                          <a:spcPts val="0"/>
                        </a:spcBef>
                        <a:spcAft>
                          <a:spcPts val="0"/>
                        </a:spcAft>
                      </a:pPr>
                      <a:r>
                        <a:rPr lang="en-US" sz="1400">
                          <a:effectLst/>
                        </a:rPr>
                        <a:t>3</a:t>
                      </a:r>
                    </a:p>
                    <a:p>
                      <a:pPr marL="0" marR="0">
                        <a:spcBef>
                          <a:spcPts val="0"/>
                        </a:spcBef>
                        <a:spcAft>
                          <a:spcPts val="0"/>
                        </a:spcAft>
                      </a:pPr>
                      <a:r>
                        <a:rPr lang="en-US" sz="1400">
                          <a:effectLst/>
                        </a:rPr>
                        <a:t>(n=5)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4838" marR="64838" marT="0" marB="0"/>
                </a:tc>
                <a:tc>
                  <a:txBody>
                    <a:bodyPr/>
                    <a:lstStyle/>
                    <a:p>
                      <a:pPr marL="0" marR="0">
                        <a:spcBef>
                          <a:spcPts val="0"/>
                        </a:spcBef>
                        <a:spcAft>
                          <a:spcPts val="0"/>
                        </a:spcAft>
                      </a:pPr>
                      <a:r>
                        <a:rPr lang="en-US" sz="1400" dirty="0">
                          <a:effectLst/>
                        </a:rPr>
                        <a:t>Has a doctor, nurse, or other health professional ever told you that you had…</a:t>
                      </a:r>
                    </a:p>
                    <a:p>
                      <a:pPr marL="0" marR="0">
                        <a:spcBef>
                          <a:spcPts val="0"/>
                        </a:spcBef>
                        <a:spcAft>
                          <a:spcPts val="0"/>
                        </a:spcAft>
                      </a:pPr>
                      <a:r>
                        <a:rPr lang="en-US" sz="1400" dirty="0">
                          <a:effectLst/>
                        </a:rPr>
                        <a:t>…some form of arthritis, rheumatoid arthritis, gout, lupus, or fibromyalgia? </a:t>
                      </a:r>
                    </a:p>
                    <a:p>
                      <a:pPr marL="0" marR="0">
                        <a:spcBef>
                          <a:spcPts val="0"/>
                        </a:spcBef>
                        <a:spcAft>
                          <a:spcPts val="0"/>
                        </a:spcAft>
                      </a:pPr>
                      <a:r>
                        <a:rPr lang="en-US" sz="1400" dirty="0">
                          <a:effectLst/>
                        </a:rPr>
                        <a:t>…skin cancer?</a:t>
                      </a:r>
                    </a:p>
                    <a:p>
                      <a:pPr marL="0" marR="0">
                        <a:spcBef>
                          <a:spcPts val="0"/>
                        </a:spcBef>
                        <a:spcAft>
                          <a:spcPts val="0"/>
                        </a:spcAft>
                      </a:pPr>
                      <a:r>
                        <a:rPr lang="en-US" sz="1400" dirty="0">
                          <a:effectLst/>
                        </a:rPr>
                        <a:t>…any other type of cancer?</a:t>
                      </a:r>
                    </a:p>
                    <a:p>
                      <a:pPr marL="0" marR="0">
                        <a:spcBef>
                          <a:spcPts val="0"/>
                        </a:spcBef>
                        <a:spcAft>
                          <a:spcPts val="0"/>
                        </a:spcAft>
                      </a:pPr>
                      <a:r>
                        <a:rPr lang="en-US" sz="1400" dirty="0">
                          <a:effectLst/>
                        </a:rPr>
                        <a:t>…Hepatitis B?</a:t>
                      </a:r>
                    </a:p>
                    <a:p>
                      <a:pPr marL="0" marR="0">
                        <a:spcBef>
                          <a:spcPts val="0"/>
                        </a:spcBef>
                        <a:spcAft>
                          <a:spcPts val="0"/>
                        </a:spcAft>
                      </a:pPr>
                      <a:r>
                        <a:rPr lang="en-US" sz="1400" dirty="0">
                          <a:effectLst/>
                        </a:rPr>
                        <a:t>…Hepatitis C?</a:t>
                      </a:r>
                    </a:p>
                    <a:p>
                      <a:pPr marL="0" marR="0">
                        <a:spcBef>
                          <a:spcPts val="0"/>
                        </a:spcBef>
                        <a:spcAft>
                          <a:spcPts val="0"/>
                        </a:spcAft>
                      </a:pPr>
                      <a:r>
                        <a:rPr lang="en-US" sz="1400" dirty="0">
                          <a:effectLst/>
                        </a:rPr>
                        <a:t>(Ask about breast, cervical, prostate, colorectal cancers)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838" marR="64838" marT="0" marB="0"/>
                </a:tc>
                <a:tc vMerge="1">
                  <a:txBody>
                    <a:bodyPr/>
                    <a:lstStyle/>
                    <a:p>
                      <a:pPr marL="0" marR="0">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838" marR="64838" marT="0" marB="0"/>
                </a:tc>
                <a:extLst>
                  <a:ext uri="{0D108BD9-81ED-4DB2-BD59-A6C34878D82A}">
                    <a16:rowId xmlns:a16="http://schemas.microsoft.com/office/drawing/2014/main" val="356898647"/>
                  </a:ext>
                </a:extLst>
              </a:tr>
              <a:tr h="158168">
                <a:tc>
                  <a:txBody>
                    <a:bodyPr/>
                    <a:lstStyle/>
                    <a:p>
                      <a:pPr marL="0" marR="0">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4838" marR="64838" marT="0" marB="0"/>
                </a:tc>
                <a:tc>
                  <a:txBody>
                    <a:bodyPr/>
                    <a:lstStyle/>
                    <a:p>
                      <a:pPr marL="0" marR="0">
                        <a:spcBef>
                          <a:spcPts val="0"/>
                        </a:spcBef>
                        <a:spcAft>
                          <a:spcPts val="0"/>
                        </a:spcAft>
                      </a:pPr>
                      <a:r>
                        <a:rPr lang="en-US" sz="1400" dirty="0">
                          <a:effectLst/>
                        </a:rPr>
                        <a:t>Do you still have Hepatitis 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838" marR="64838" marT="0" marB="0"/>
                </a:tc>
                <a:tc vMerge="1">
                  <a:txBody>
                    <a:bodyPr/>
                    <a:lstStyle/>
                    <a:p>
                      <a:pPr marL="0" marR="0">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838" marR="64838" marT="0" marB="0"/>
                </a:tc>
                <a:extLst>
                  <a:ext uri="{0D108BD9-81ED-4DB2-BD59-A6C34878D82A}">
                    <a16:rowId xmlns:a16="http://schemas.microsoft.com/office/drawing/2014/main" val="2797450203"/>
                  </a:ext>
                </a:extLst>
              </a:tr>
              <a:tr h="316985">
                <a:tc>
                  <a:txBody>
                    <a:bodyPr/>
                    <a:lstStyle/>
                    <a:p>
                      <a:pPr marL="0" marR="0">
                        <a:spcBef>
                          <a:spcPts val="0"/>
                        </a:spcBef>
                        <a:spcAft>
                          <a:spcPts val="0"/>
                        </a:spcAft>
                      </a:pPr>
                      <a:r>
                        <a:rPr lang="en-US" sz="1400">
                          <a:effectLst/>
                        </a:rPr>
                        <a:t>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4838" marR="64838" marT="0" marB="0"/>
                </a:tc>
                <a:tc>
                  <a:txBody>
                    <a:bodyPr/>
                    <a:lstStyle/>
                    <a:p>
                      <a:pPr marL="0" marR="0">
                        <a:spcBef>
                          <a:spcPts val="0"/>
                        </a:spcBef>
                        <a:spcAft>
                          <a:spcPts val="0"/>
                        </a:spcAft>
                      </a:pPr>
                      <a:r>
                        <a:rPr lang="en-US" sz="1400" dirty="0">
                          <a:effectLst/>
                        </a:rPr>
                        <a:t>Not including kidney stones, bladder infection or incontinence, were you ever told you have kidney disease?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838" marR="64838" marT="0" marB="0"/>
                </a:tc>
                <a:tc vMerge="1">
                  <a:txBody>
                    <a:bodyPr/>
                    <a:lstStyle/>
                    <a:p>
                      <a:pPr marL="0" marR="0">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838" marR="64838" marT="0" marB="0"/>
                </a:tc>
                <a:extLst>
                  <a:ext uri="{0D108BD9-81ED-4DB2-BD59-A6C34878D82A}">
                    <a16:rowId xmlns:a16="http://schemas.microsoft.com/office/drawing/2014/main" val="2271221120"/>
                  </a:ext>
                </a:extLst>
              </a:tr>
            </a:tbl>
          </a:graphicData>
        </a:graphic>
      </p:graphicFrame>
    </p:spTree>
    <p:extLst>
      <p:ext uri="{BB962C8B-B14F-4D97-AF65-F5344CB8AC3E}">
        <p14:creationId xmlns:p14="http://schemas.microsoft.com/office/powerpoint/2010/main" val="1061821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D55343A-2B1B-4C91-861A-597C390856FA}"/>
              </a:ext>
            </a:extLst>
          </p:cNvPr>
          <p:cNvSpPr>
            <a:spLocks noGrp="1"/>
          </p:cNvSpPr>
          <p:nvPr>
            <p:ph type="title"/>
          </p:nvPr>
        </p:nvSpPr>
        <p:spPr>
          <a:xfrm>
            <a:off x="844176" y="205036"/>
            <a:ext cx="2858475" cy="590931"/>
          </a:xfrm>
        </p:spPr>
        <p:txBody>
          <a:bodyPr/>
          <a:lstStyle/>
          <a:p>
            <a:r>
              <a:rPr lang="en-US" dirty="0"/>
              <a:t>Tobacco Use</a:t>
            </a:r>
          </a:p>
        </p:txBody>
      </p:sp>
      <p:sp>
        <p:nvSpPr>
          <p:cNvPr id="10" name="Text Placeholder 3">
            <a:extLst>
              <a:ext uri="{FF2B5EF4-FFF2-40B4-BE49-F238E27FC236}">
                <a16:creationId xmlns:a16="http://schemas.microsoft.com/office/drawing/2014/main" id="{193646B3-653A-4034-8562-C748021ADFAC}"/>
              </a:ext>
            </a:extLst>
          </p:cNvPr>
          <p:cNvSpPr>
            <a:spLocks noGrp="1"/>
          </p:cNvSpPr>
          <p:nvPr>
            <p:ph type="body" sz="quarter" idx="13"/>
          </p:nvPr>
        </p:nvSpPr>
        <p:spPr>
          <a:xfrm>
            <a:off x="971176" y="795967"/>
            <a:ext cx="1824282" cy="424732"/>
          </a:xfrm>
        </p:spPr>
        <p:txBody>
          <a:bodyPr/>
          <a:lstStyle/>
          <a:p>
            <a:r>
              <a:rPr lang="en-US" dirty="0"/>
              <a:t>7 Questions</a:t>
            </a:r>
          </a:p>
        </p:txBody>
      </p:sp>
      <p:graphicFrame>
        <p:nvGraphicFramePr>
          <p:cNvPr id="2" name="Table 1">
            <a:extLst>
              <a:ext uri="{FF2B5EF4-FFF2-40B4-BE49-F238E27FC236}">
                <a16:creationId xmlns:a16="http://schemas.microsoft.com/office/drawing/2014/main" id="{DA949786-A171-4C1A-A89C-AFCFFF378277}"/>
              </a:ext>
            </a:extLst>
          </p:cNvPr>
          <p:cNvGraphicFramePr>
            <a:graphicFrameLocks noGrp="1"/>
          </p:cNvGraphicFramePr>
          <p:nvPr>
            <p:extLst>
              <p:ext uri="{D42A27DB-BD31-4B8C-83A1-F6EECF244321}">
                <p14:modId xmlns:p14="http://schemas.microsoft.com/office/powerpoint/2010/main" val="2022950019"/>
              </p:ext>
            </p:extLst>
          </p:nvPr>
        </p:nvGraphicFramePr>
        <p:xfrm>
          <a:off x="971176" y="1529542"/>
          <a:ext cx="10735271" cy="3740728"/>
        </p:xfrm>
        <a:graphic>
          <a:graphicData uri="http://schemas.openxmlformats.org/drawingml/2006/table">
            <a:tbl>
              <a:tblPr firstRow="1" firstCol="1" bandRow="1">
                <a:tableStyleId>{5C22544A-7EE6-4342-B048-85BDC9FD1C3A}</a:tableStyleId>
              </a:tblPr>
              <a:tblGrid>
                <a:gridCol w="1229677">
                  <a:extLst>
                    <a:ext uri="{9D8B030D-6E8A-4147-A177-3AD203B41FA5}">
                      <a16:colId xmlns:a16="http://schemas.microsoft.com/office/drawing/2014/main" val="104770979"/>
                    </a:ext>
                  </a:extLst>
                </a:gridCol>
                <a:gridCol w="7082982">
                  <a:extLst>
                    <a:ext uri="{9D8B030D-6E8A-4147-A177-3AD203B41FA5}">
                      <a16:colId xmlns:a16="http://schemas.microsoft.com/office/drawing/2014/main" val="1482544246"/>
                    </a:ext>
                  </a:extLst>
                </a:gridCol>
                <a:gridCol w="2422612">
                  <a:extLst>
                    <a:ext uri="{9D8B030D-6E8A-4147-A177-3AD203B41FA5}">
                      <a16:colId xmlns:a16="http://schemas.microsoft.com/office/drawing/2014/main" val="520975038"/>
                    </a:ext>
                  </a:extLst>
                </a:gridCol>
              </a:tblGrid>
              <a:tr h="374073">
                <a:tc>
                  <a:txBody>
                    <a:bodyPr/>
                    <a:lstStyle/>
                    <a:p>
                      <a:pPr marL="0" marR="0">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TOBACCO USE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Justification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4595439"/>
                  </a:ext>
                </a:extLst>
              </a:tr>
              <a:tr h="374073">
                <a:tc>
                  <a:txBody>
                    <a:bodyPr/>
                    <a:lstStyle/>
                    <a:p>
                      <a:pPr marL="0" marR="0">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Have you smoked at least 100 cigarettes (approximately 5 packs) in your entire life?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7">
                  <a:txBody>
                    <a:bodyPr/>
                    <a:lstStyle/>
                    <a:p>
                      <a:pPr marL="0" marR="0" algn="ctr">
                        <a:spcBef>
                          <a:spcPts val="0"/>
                        </a:spcBef>
                        <a:spcAft>
                          <a:spcPts val="0"/>
                        </a:spcAft>
                      </a:pPr>
                      <a:r>
                        <a:rPr lang="en-US" sz="1600" dirty="0">
                          <a:effectLst/>
                        </a:rPr>
                        <a:t>Tobacco exposure</a:t>
                      </a:r>
                      <a:endParaRPr lang="en-US" sz="1600" dirty="0">
                        <a:effectLst/>
                        <a:latin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32665588"/>
                  </a:ext>
                </a:extLst>
              </a:tr>
              <a:tr h="374073">
                <a:tc>
                  <a:txBody>
                    <a:bodyPr/>
                    <a:lstStyle/>
                    <a:p>
                      <a:pPr marL="0" marR="0">
                        <a:spcBef>
                          <a:spcPts val="0"/>
                        </a:spcBef>
                        <a:spcAft>
                          <a:spcPts val="0"/>
                        </a:spcAft>
                      </a:pPr>
                      <a:r>
                        <a:rPr lang="en-US" sz="16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spc="-20" dirty="0">
                          <a:effectLst/>
                        </a:rPr>
                        <a:t>Do you now smoke cigarettes every day, some days, or not at all?</a:t>
                      </a:r>
                      <a:endParaRPr lang="en-US" sz="1600" spc="-20"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tc vMerge="1">
                  <a:txBody>
                    <a:bodyPr/>
                    <a:lstStyle/>
                    <a:p>
                      <a:pPr marL="0" marR="0">
                        <a:spcBef>
                          <a:spcPts val="0"/>
                        </a:spcBef>
                        <a:spcAft>
                          <a:spcPts val="0"/>
                        </a:spcAft>
                      </a:pPr>
                      <a:r>
                        <a:rPr lang="en-US" sz="1100" dirty="0">
                          <a:effectLst/>
                        </a:rPr>
                        <a:t>Tobacco exposure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8438093"/>
                  </a:ext>
                </a:extLst>
              </a:tr>
              <a:tr h="374073">
                <a:tc>
                  <a:txBody>
                    <a:bodyPr/>
                    <a:lstStyle/>
                    <a:p>
                      <a:pPr marL="0" marR="0">
                        <a:spcBef>
                          <a:spcPts val="0"/>
                        </a:spcBef>
                        <a:spcAft>
                          <a:spcPts val="0"/>
                        </a:spcAft>
                      </a:pPr>
                      <a:r>
                        <a:rPr lang="en-US" sz="1600">
                          <a:effectLst/>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Currently, when you smoke cigarettes, how often do you smoke menthol cigarettes?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marL="0" marR="0">
                        <a:spcBef>
                          <a:spcPts val="0"/>
                        </a:spcBef>
                        <a:spcAft>
                          <a:spcPts val="0"/>
                        </a:spcAft>
                      </a:pPr>
                      <a:r>
                        <a:rPr lang="en-US" sz="1100" dirty="0">
                          <a:effectLst/>
                        </a:rPr>
                        <a:t>Tobacco exposure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3965655"/>
                  </a:ext>
                </a:extLst>
              </a:tr>
              <a:tr h="748145">
                <a:tc>
                  <a:txBody>
                    <a:bodyPr/>
                    <a:lstStyle/>
                    <a:p>
                      <a:pPr marL="0" marR="0">
                        <a:spcBef>
                          <a:spcPts val="0"/>
                        </a:spcBef>
                        <a:spcAft>
                          <a:spcPts val="0"/>
                        </a:spcAft>
                      </a:pPr>
                      <a:r>
                        <a:rPr lang="en-US" sz="1600">
                          <a:effectLst/>
                        </a:rPr>
                        <a:t>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During the past 12 months, have you stopped smoking for one day or longer because you were trying to quit smoking?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marL="0" marR="0">
                        <a:spcBef>
                          <a:spcPts val="0"/>
                        </a:spcBef>
                        <a:spcAft>
                          <a:spcPts val="0"/>
                        </a:spcAft>
                      </a:pPr>
                      <a:r>
                        <a:rPr lang="en-US" sz="1100" dirty="0">
                          <a:effectLst/>
                        </a:rPr>
                        <a:t>Tobacco exposure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2443110"/>
                  </a:ext>
                </a:extLst>
              </a:tr>
              <a:tr h="374073">
                <a:tc>
                  <a:txBody>
                    <a:bodyPr/>
                    <a:lstStyle/>
                    <a:p>
                      <a:pPr marL="0" marR="0">
                        <a:spcBef>
                          <a:spcPts val="0"/>
                        </a:spcBef>
                        <a:spcAft>
                          <a:spcPts val="0"/>
                        </a:spcAft>
                      </a:pPr>
                      <a:r>
                        <a:rPr lang="en-US" sz="1600">
                          <a:effectLst/>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How long has it been since you last smoked a cigarette, even one or two puffs?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marL="0" marR="0">
                        <a:spcBef>
                          <a:spcPts val="0"/>
                        </a:spcBef>
                        <a:spcAft>
                          <a:spcPts val="0"/>
                        </a:spcAft>
                      </a:pPr>
                      <a:r>
                        <a:rPr lang="en-US" sz="1100" dirty="0">
                          <a:effectLst/>
                        </a:rPr>
                        <a:t>Tobacco exposure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9312301"/>
                  </a:ext>
                </a:extLst>
              </a:tr>
              <a:tr h="748145">
                <a:tc>
                  <a:txBody>
                    <a:bodyPr/>
                    <a:lstStyle/>
                    <a:p>
                      <a:pPr marL="0" marR="0">
                        <a:spcBef>
                          <a:spcPts val="0"/>
                        </a:spcBef>
                        <a:spcAft>
                          <a:spcPts val="0"/>
                        </a:spcAft>
                      </a:pPr>
                      <a:r>
                        <a:rPr lang="en-US" sz="1600">
                          <a:effectLst/>
                        </a:rPr>
                        <a:t>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Have you ever tried an e-cigarette or vaped, even one or two puffs? This would include products like JUUL, Blu, and NJOY.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marL="0" marR="0">
                        <a:spcBef>
                          <a:spcPts val="0"/>
                        </a:spcBef>
                        <a:spcAft>
                          <a:spcPts val="0"/>
                        </a:spcAft>
                      </a:pPr>
                      <a:r>
                        <a:rPr lang="en-US" sz="1100" dirty="0">
                          <a:effectLst/>
                        </a:rPr>
                        <a:t>Tobacco exposure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1086264"/>
                  </a:ext>
                </a:extLst>
              </a:tr>
              <a:tr h="374073">
                <a:tc>
                  <a:txBody>
                    <a:bodyPr/>
                    <a:lstStyle/>
                    <a:p>
                      <a:pPr marL="0" marR="0">
                        <a:spcBef>
                          <a:spcPts val="0"/>
                        </a:spcBef>
                        <a:spcAft>
                          <a:spcPts val="0"/>
                        </a:spcAft>
                      </a:pPr>
                      <a:r>
                        <a:rPr lang="en-US" sz="1600">
                          <a:effectLst/>
                        </a:rPr>
                        <a:t>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How often do you use e-cigarettes or vape now?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marL="0" marR="0">
                        <a:spcBef>
                          <a:spcPts val="0"/>
                        </a:spcBef>
                        <a:spcAft>
                          <a:spcPts val="0"/>
                        </a:spcAft>
                      </a:pPr>
                      <a:r>
                        <a:rPr lang="en-US" sz="1100" dirty="0">
                          <a:effectLst/>
                        </a:rPr>
                        <a:t>Tobacco exposure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1627147"/>
                  </a:ext>
                </a:extLst>
              </a:tr>
            </a:tbl>
          </a:graphicData>
        </a:graphic>
      </p:graphicFrame>
    </p:spTree>
    <p:extLst>
      <p:ext uri="{BB962C8B-B14F-4D97-AF65-F5344CB8AC3E}">
        <p14:creationId xmlns:p14="http://schemas.microsoft.com/office/powerpoint/2010/main" val="2976695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D55343A-2B1B-4C91-861A-597C390856FA}"/>
              </a:ext>
            </a:extLst>
          </p:cNvPr>
          <p:cNvSpPr>
            <a:spLocks noGrp="1"/>
          </p:cNvSpPr>
          <p:nvPr>
            <p:ph type="title"/>
          </p:nvPr>
        </p:nvSpPr>
        <p:spPr>
          <a:xfrm>
            <a:off x="844176" y="205036"/>
            <a:ext cx="3082895" cy="590931"/>
          </a:xfrm>
        </p:spPr>
        <p:txBody>
          <a:bodyPr/>
          <a:lstStyle/>
          <a:p>
            <a:r>
              <a:rPr lang="en-US" dirty="0"/>
              <a:t>Cannabis Use</a:t>
            </a:r>
          </a:p>
        </p:txBody>
      </p:sp>
      <p:sp>
        <p:nvSpPr>
          <p:cNvPr id="10" name="Text Placeholder 3">
            <a:extLst>
              <a:ext uri="{FF2B5EF4-FFF2-40B4-BE49-F238E27FC236}">
                <a16:creationId xmlns:a16="http://schemas.microsoft.com/office/drawing/2014/main" id="{193646B3-653A-4034-8562-C748021ADFAC}"/>
              </a:ext>
            </a:extLst>
          </p:cNvPr>
          <p:cNvSpPr>
            <a:spLocks noGrp="1"/>
          </p:cNvSpPr>
          <p:nvPr>
            <p:ph type="body" sz="quarter" idx="13"/>
          </p:nvPr>
        </p:nvSpPr>
        <p:spPr>
          <a:xfrm>
            <a:off x="971176" y="795967"/>
            <a:ext cx="1824282" cy="424732"/>
          </a:xfrm>
        </p:spPr>
        <p:txBody>
          <a:bodyPr/>
          <a:lstStyle/>
          <a:p>
            <a:r>
              <a:rPr lang="en-US" dirty="0"/>
              <a:t>5 Questions</a:t>
            </a:r>
          </a:p>
        </p:txBody>
      </p:sp>
      <p:graphicFrame>
        <p:nvGraphicFramePr>
          <p:cNvPr id="3" name="Table 2">
            <a:extLst>
              <a:ext uri="{FF2B5EF4-FFF2-40B4-BE49-F238E27FC236}">
                <a16:creationId xmlns:a16="http://schemas.microsoft.com/office/drawing/2014/main" id="{C78DB137-9695-4F4F-B181-C62D8A7911D4}"/>
              </a:ext>
            </a:extLst>
          </p:cNvPr>
          <p:cNvGraphicFramePr>
            <a:graphicFrameLocks noGrp="1"/>
          </p:cNvGraphicFramePr>
          <p:nvPr>
            <p:extLst>
              <p:ext uri="{D42A27DB-BD31-4B8C-83A1-F6EECF244321}">
                <p14:modId xmlns:p14="http://schemas.microsoft.com/office/powerpoint/2010/main" val="4275923555"/>
              </p:ext>
            </p:extLst>
          </p:nvPr>
        </p:nvGraphicFramePr>
        <p:xfrm>
          <a:off x="971176" y="1698951"/>
          <a:ext cx="10638988" cy="4036684"/>
        </p:xfrm>
        <a:graphic>
          <a:graphicData uri="http://schemas.openxmlformats.org/drawingml/2006/table">
            <a:tbl>
              <a:tblPr firstRow="1" firstCol="1" bandRow="1">
                <a:tableStyleId>{5C22544A-7EE6-4342-B048-85BDC9FD1C3A}</a:tableStyleId>
              </a:tblPr>
              <a:tblGrid>
                <a:gridCol w="624868">
                  <a:extLst>
                    <a:ext uri="{9D8B030D-6E8A-4147-A177-3AD203B41FA5}">
                      <a16:colId xmlns:a16="http://schemas.microsoft.com/office/drawing/2014/main" val="2964624753"/>
                    </a:ext>
                  </a:extLst>
                </a:gridCol>
                <a:gridCol w="7613236">
                  <a:extLst>
                    <a:ext uri="{9D8B030D-6E8A-4147-A177-3AD203B41FA5}">
                      <a16:colId xmlns:a16="http://schemas.microsoft.com/office/drawing/2014/main" val="1955675430"/>
                    </a:ext>
                  </a:extLst>
                </a:gridCol>
                <a:gridCol w="2400884">
                  <a:extLst>
                    <a:ext uri="{9D8B030D-6E8A-4147-A177-3AD203B41FA5}">
                      <a16:colId xmlns:a16="http://schemas.microsoft.com/office/drawing/2014/main" val="3740864300"/>
                    </a:ext>
                  </a:extLst>
                </a:gridCol>
              </a:tblGrid>
              <a:tr h="290872">
                <a:tc>
                  <a:txBody>
                    <a:bodyPr/>
                    <a:lstStyle/>
                    <a:p>
                      <a:pPr marL="0" marR="0">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spcBef>
                          <a:spcPts val="0"/>
                        </a:spcBef>
                        <a:spcAft>
                          <a:spcPts val="0"/>
                        </a:spcAft>
                      </a:pPr>
                      <a:r>
                        <a:rPr lang="en-US" sz="1400" kern="0">
                          <a:effectLst/>
                        </a:rPr>
                        <a:t>CANNABIS USE</a:t>
                      </a:r>
                      <a:endParaRPr lang="en-US" sz="1400" b="1" kern="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Justification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5195434"/>
                  </a:ext>
                </a:extLst>
              </a:tr>
              <a:tr h="290872">
                <a:tc>
                  <a:txBody>
                    <a:bodyPr/>
                    <a:lstStyle/>
                    <a:p>
                      <a:pPr marL="0" marR="0">
                        <a:spcBef>
                          <a:spcPts val="0"/>
                        </a:spcBef>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spcBef>
                          <a:spcPts val="0"/>
                        </a:spcBef>
                        <a:spcAft>
                          <a:spcPts val="0"/>
                        </a:spcAft>
                        <a:buClr>
                          <a:srgbClr val="7030A0"/>
                        </a:buClr>
                        <a:buFont typeface="+mj-lt"/>
                        <a:buNone/>
                      </a:pPr>
                      <a:r>
                        <a:rPr lang="en-US" sz="1400" spc="-20" dirty="0">
                          <a:effectLst/>
                        </a:rPr>
                        <a:t>Have you ever, even once, tried marijuana or cannabis?</a:t>
                      </a:r>
                      <a:endParaRPr lang="en-US" sz="1400" spc="-20"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tc rowSpan="5">
                  <a:txBody>
                    <a:bodyPr/>
                    <a:lstStyle/>
                    <a:p>
                      <a:pPr marL="0" marR="0" algn="ctr">
                        <a:spcBef>
                          <a:spcPts val="0"/>
                        </a:spcBef>
                        <a:spcAft>
                          <a:spcPts val="0"/>
                        </a:spcAft>
                      </a:pPr>
                      <a:r>
                        <a:rPr lang="en-US" sz="1400" dirty="0">
                          <a:effectLst/>
                        </a:rPr>
                        <a:t>Cannabis exposure</a:t>
                      </a:r>
                    </a:p>
                  </a:txBody>
                  <a:tcPr marL="68580" marR="68580" marT="0" marB="0" anchor="ctr"/>
                </a:tc>
                <a:extLst>
                  <a:ext uri="{0D108BD9-81ED-4DB2-BD59-A6C34878D82A}">
                    <a16:rowId xmlns:a16="http://schemas.microsoft.com/office/drawing/2014/main" val="2788327062"/>
                  </a:ext>
                </a:extLst>
              </a:tr>
              <a:tr h="290872">
                <a:tc>
                  <a:txBody>
                    <a:bodyPr/>
                    <a:lstStyle/>
                    <a:p>
                      <a:pPr marL="0" marR="0">
                        <a:spcBef>
                          <a:spcPts val="0"/>
                        </a:spcBef>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During the past 30 days, on how many days did you use marijuana or cannabis?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marL="0" marR="0">
                        <a:spcBef>
                          <a:spcPts val="0"/>
                        </a:spcBef>
                        <a:spcAft>
                          <a:spcPts val="0"/>
                        </a:spcAft>
                      </a:pPr>
                      <a:r>
                        <a:rPr lang="en-US" sz="1100">
                          <a:effectLst/>
                        </a:rPr>
                        <a:t>Cannabis exposure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6485659"/>
                  </a:ext>
                </a:extLst>
              </a:tr>
              <a:tr h="872616">
                <a:tc>
                  <a:txBody>
                    <a:bodyPr/>
                    <a:lstStyle/>
                    <a:p>
                      <a:pPr marL="0" marR="0">
                        <a:spcBef>
                          <a:spcPts val="0"/>
                        </a:spcBef>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When you used marijuana or cannabis during the past 30 days, was it usually for…? (Medical reasons (like to treat or decrease symptoms or health conditions), Non-medical reasons (like to have fun or fit in), Both medical and non-medical reasons)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marL="0" marR="0">
                        <a:spcBef>
                          <a:spcPts val="0"/>
                        </a:spcBef>
                        <a:spcAft>
                          <a:spcPts val="0"/>
                        </a:spcAft>
                      </a:pPr>
                      <a:r>
                        <a:rPr lang="en-US" sz="1100">
                          <a:effectLst/>
                        </a:rPr>
                        <a:t>Cannabis exposure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5532044"/>
                  </a:ext>
                </a:extLst>
              </a:tr>
              <a:tr h="1709708">
                <a:tc>
                  <a:txBody>
                    <a:bodyPr/>
                    <a:lstStyle/>
                    <a:p>
                      <a:pPr marL="0" marR="0">
                        <a:spcBef>
                          <a:spcPts val="0"/>
                        </a:spcBef>
                        <a:spcAft>
                          <a:spcPts val="0"/>
                        </a:spcAft>
                      </a:pPr>
                      <a:r>
                        <a:rPr lang="en-US" sz="1400">
                          <a:effectLst/>
                        </a:rPr>
                        <a:t>4</a:t>
                      </a:r>
                    </a:p>
                    <a:p>
                      <a:pPr marL="0" marR="0">
                        <a:spcBef>
                          <a:spcPts val="0"/>
                        </a:spcBef>
                        <a:spcAft>
                          <a:spcPts val="0"/>
                        </a:spcAft>
                      </a:pPr>
                      <a:r>
                        <a:rPr lang="en-US" sz="1400">
                          <a:effectLst/>
                        </a:rPr>
                        <a:t>(n=6)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spc="-20" dirty="0">
                          <a:effectLst/>
                        </a:rPr>
                        <a:t>During the past 30 days, how did you use marijuana? Did you …?</a:t>
                      </a:r>
                    </a:p>
                    <a:p>
                      <a:pPr marL="0" marR="0">
                        <a:spcBef>
                          <a:spcPts val="0"/>
                        </a:spcBef>
                        <a:spcAft>
                          <a:spcPts val="0"/>
                        </a:spcAft>
                      </a:pPr>
                      <a:r>
                        <a:rPr lang="en-US" sz="1400" spc="-20" dirty="0">
                          <a:effectLst/>
                        </a:rPr>
                        <a:t>A Smoke it (like in a joint, bong, pipe or blunt)</a:t>
                      </a:r>
                    </a:p>
                    <a:p>
                      <a:pPr marL="0" marR="0">
                        <a:spcBef>
                          <a:spcPts val="0"/>
                        </a:spcBef>
                        <a:spcAft>
                          <a:spcPts val="0"/>
                        </a:spcAft>
                      </a:pPr>
                      <a:r>
                        <a:rPr lang="en-US" sz="1400" spc="-20" dirty="0">
                          <a:effectLst/>
                        </a:rPr>
                        <a:t>B Eat it (like in brownies, cakes, cookies or candy)</a:t>
                      </a:r>
                    </a:p>
                    <a:p>
                      <a:pPr marL="0" marR="0">
                        <a:spcBef>
                          <a:spcPts val="0"/>
                        </a:spcBef>
                        <a:spcAft>
                          <a:spcPts val="0"/>
                        </a:spcAft>
                      </a:pPr>
                      <a:r>
                        <a:rPr lang="en-US" sz="1400" spc="-20" dirty="0">
                          <a:effectLst/>
                        </a:rPr>
                        <a:t>C Drink it (like in tea, cola or alcohol)</a:t>
                      </a:r>
                    </a:p>
                    <a:p>
                      <a:pPr marL="0" marR="0">
                        <a:spcBef>
                          <a:spcPts val="0"/>
                        </a:spcBef>
                        <a:spcAft>
                          <a:spcPts val="0"/>
                        </a:spcAft>
                      </a:pPr>
                      <a:r>
                        <a:rPr lang="en-US" sz="1400" spc="-20" dirty="0">
                          <a:effectLst/>
                        </a:rPr>
                        <a:t>D Vape it (like in an e-cigarette-like vaporizer)</a:t>
                      </a:r>
                    </a:p>
                    <a:p>
                      <a:pPr marL="0" marR="0">
                        <a:spcBef>
                          <a:spcPts val="0"/>
                        </a:spcBef>
                        <a:spcAft>
                          <a:spcPts val="0"/>
                        </a:spcAft>
                      </a:pPr>
                      <a:r>
                        <a:rPr lang="en-US" sz="1400" spc="-20" dirty="0">
                          <a:effectLst/>
                        </a:rPr>
                        <a:t>E Dab it (like using butane hash oil, wax or concentrates)</a:t>
                      </a:r>
                    </a:p>
                    <a:p>
                      <a:pPr marL="0" marR="0">
                        <a:spcBef>
                          <a:spcPts val="0"/>
                        </a:spcBef>
                        <a:spcAft>
                          <a:spcPts val="0"/>
                        </a:spcAft>
                      </a:pPr>
                      <a:r>
                        <a:rPr lang="en-US" sz="1400" dirty="0">
                          <a:effectLst/>
                        </a:rPr>
                        <a:t>F Other (please specify):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marL="0" marR="0">
                        <a:spcBef>
                          <a:spcPts val="0"/>
                        </a:spcBef>
                        <a:spcAft>
                          <a:spcPts val="0"/>
                        </a:spcAft>
                      </a:pPr>
                      <a:r>
                        <a:rPr lang="en-US" sz="1100">
                          <a:effectLst/>
                        </a:rPr>
                        <a:t>Cannabis exposure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4638716"/>
                  </a:ext>
                </a:extLst>
              </a:tr>
              <a:tr h="581744">
                <a:tc>
                  <a:txBody>
                    <a:bodyPr/>
                    <a:lstStyle/>
                    <a:p>
                      <a:pPr marL="0" marR="0">
                        <a:spcBef>
                          <a:spcPts val="0"/>
                        </a:spcBef>
                        <a:spcAft>
                          <a:spcPts val="0"/>
                        </a:spcAft>
                      </a:pPr>
                      <a:r>
                        <a:rPr lang="en-US" sz="1400">
                          <a:effectLst/>
                        </a:rPr>
                        <a:t>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In the past 12 months, have you started or increased using cannabis to cope with stress or emotions related to COVID-19?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marL="0" marR="0">
                        <a:spcBef>
                          <a:spcPts val="0"/>
                        </a:spcBef>
                        <a:spcAft>
                          <a:spcPts val="0"/>
                        </a:spcAft>
                      </a:pPr>
                      <a:r>
                        <a:rPr lang="en-US" sz="1100" dirty="0">
                          <a:effectLst/>
                        </a:rPr>
                        <a:t>Cannabis exposure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64067948"/>
                  </a:ext>
                </a:extLst>
              </a:tr>
            </a:tbl>
          </a:graphicData>
        </a:graphic>
      </p:graphicFrame>
    </p:spTree>
    <p:extLst>
      <p:ext uri="{BB962C8B-B14F-4D97-AF65-F5344CB8AC3E}">
        <p14:creationId xmlns:p14="http://schemas.microsoft.com/office/powerpoint/2010/main" val="2371825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D55343A-2B1B-4C91-861A-597C390856FA}"/>
              </a:ext>
            </a:extLst>
          </p:cNvPr>
          <p:cNvSpPr>
            <a:spLocks noGrp="1"/>
          </p:cNvSpPr>
          <p:nvPr>
            <p:ph type="title"/>
          </p:nvPr>
        </p:nvSpPr>
        <p:spPr>
          <a:xfrm>
            <a:off x="844176" y="205036"/>
            <a:ext cx="4859022" cy="590931"/>
          </a:xfrm>
        </p:spPr>
        <p:txBody>
          <a:bodyPr/>
          <a:lstStyle/>
          <a:p>
            <a:r>
              <a:rPr lang="en-US" dirty="0"/>
              <a:t>Diet &amp; Physical Activity</a:t>
            </a:r>
          </a:p>
        </p:txBody>
      </p:sp>
      <p:sp>
        <p:nvSpPr>
          <p:cNvPr id="10" name="Text Placeholder 3">
            <a:extLst>
              <a:ext uri="{FF2B5EF4-FFF2-40B4-BE49-F238E27FC236}">
                <a16:creationId xmlns:a16="http://schemas.microsoft.com/office/drawing/2014/main" id="{193646B3-653A-4034-8562-C748021ADFAC}"/>
              </a:ext>
            </a:extLst>
          </p:cNvPr>
          <p:cNvSpPr>
            <a:spLocks noGrp="1"/>
          </p:cNvSpPr>
          <p:nvPr>
            <p:ph type="body" sz="quarter" idx="13"/>
          </p:nvPr>
        </p:nvSpPr>
        <p:spPr>
          <a:xfrm>
            <a:off x="971176" y="795967"/>
            <a:ext cx="2441438" cy="424732"/>
          </a:xfrm>
        </p:spPr>
        <p:txBody>
          <a:bodyPr/>
          <a:lstStyle/>
          <a:p>
            <a:r>
              <a:rPr lang="en-US" dirty="0"/>
              <a:t>12-17 Questions</a:t>
            </a:r>
          </a:p>
        </p:txBody>
      </p:sp>
      <p:graphicFrame>
        <p:nvGraphicFramePr>
          <p:cNvPr id="2" name="Table 1">
            <a:extLst>
              <a:ext uri="{FF2B5EF4-FFF2-40B4-BE49-F238E27FC236}">
                <a16:creationId xmlns:a16="http://schemas.microsoft.com/office/drawing/2014/main" id="{B2E6BF96-5367-423D-9AF9-F7361D33EB22}"/>
              </a:ext>
            </a:extLst>
          </p:cNvPr>
          <p:cNvGraphicFramePr>
            <a:graphicFrameLocks noGrp="1"/>
          </p:cNvGraphicFramePr>
          <p:nvPr>
            <p:extLst>
              <p:ext uri="{D42A27DB-BD31-4B8C-83A1-F6EECF244321}">
                <p14:modId xmlns:p14="http://schemas.microsoft.com/office/powerpoint/2010/main" val="927155215"/>
              </p:ext>
            </p:extLst>
          </p:nvPr>
        </p:nvGraphicFramePr>
        <p:xfrm>
          <a:off x="382772" y="1225364"/>
          <a:ext cx="11525693" cy="4075662"/>
        </p:xfrm>
        <a:graphic>
          <a:graphicData uri="http://schemas.openxmlformats.org/drawingml/2006/table">
            <a:tbl>
              <a:tblPr firstRow="1" firstCol="1" bandRow="1">
                <a:tableStyleId>{5C22544A-7EE6-4342-B048-85BDC9FD1C3A}</a:tableStyleId>
              </a:tblPr>
              <a:tblGrid>
                <a:gridCol w="343554">
                  <a:extLst>
                    <a:ext uri="{9D8B030D-6E8A-4147-A177-3AD203B41FA5}">
                      <a16:colId xmlns:a16="http://schemas.microsoft.com/office/drawing/2014/main" val="990976147"/>
                    </a:ext>
                  </a:extLst>
                </a:gridCol>
                <a:gridCol w="10267739">
                  <a:extLst>
                    <a:ext uri="{9D8B030D-6E8A-4147-A177-3AD203B41FA5}">
                      <a16:colId xmlns:a16="http://schemas.microsoft.com/office/drawing/2014/main" val="3565530084"/>
                    </a:ext>
                  </a:extLst>
                </a:gridCol>
                <a:gridCol w="914400">
                  <a:extLst>
                    <a:ext uri="{9D8B030D-6E8A-4147-A177-3AD203B41FA5}">
                      <a16:colId xmlns:a16="http://schemas.microsoft.com/office/drawing/2014/main" val="918757097"/>
                    </a:ext>
                  </a:extLst>
                </a:gridCol>
              </a:tblGrid>
              <a:tr h="202742">
                <a:tc>
                  <a:txBody>
                    <a:bodyPr/>
                    <a:lstStyle/>
                    <a:p>
                      <a:pPr marL="0" marR="0">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2383" marR="42383" marT="0" marB="0"/>
                </a:tc>
                <a:tc>
                  <a:txBody>
                    <a:bodyPr/>
                    <a:lstStyle/>
                    <a:p>
                      <a:pPr marL="0" marR="0" indent="0" algn="ctr">
                        <a:spcBef>
                          <a:spcPts val="0"/>
                        </a:spcBef>
                        <a:spcAft>
                          <a:spcPts val="0"/>
                        </a:spcAft>
                      </a:pPr>
                      <a:r>
                        <a:rPr lang="en-US" sz="1200" kern="0">
                          <a:effectLst/>
                        </a:rPr>
                        <a:t>DIET &amp; PHYSICAL ACTIVITY</a:t>
                      </a:r>
                      <a:endParaRPr lang="en-US" sz="1200" b="1" kern="0">
                        <a:effectLst/>
                        <a:latin typeface="Calibri" panose="020F0502020204030204" pitchFamily="34" charset="0"/>
                        <a:ea typeface="Times New Roman" panose="02020603050405020304" pitchFamily="18" charset="0"/>
                        <a:cs typeface="Times New Roman" panose="02020603050405020304" pitchFamily="18" charset="0"/>
                      </a:endParaRPr>
                    </a:p>
                  </a:txBody>
                  <a:tcPr marL="42383" marR="42383" marT="0" marB="0"/>
                </a:tc>
                <a:tc>
                  <a:txBody>
                    <a:bodyPr/>
                    <a:lstStyle/>
                    <a:p>
                      <a:pPr marL="0" marR="0" algn="ctr">
                        <a:spcBef>
                          <a:spcPts val="0"/>
                        </a:spcBef>
                        <a:spcAft>
                          <a:spcPts val="0"/>
                        </a:spcAft>
                      </a:pPr>
                      <a:r>
                        <a:rPr lang="en-US" sz="1200" dirty="0">
                          <a:effectLst/>
                        </a:rPr>
                        <a:t>Justification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2383" marR="42383" marT="0" marB="0"/>
                </a:tc>
                <a:extLst>
                  <a:ext uri="{0D108BD9-81ED-4DB2-BD59-A6C34878D82A}">
                    <a16:rowId xmlns:a16="http://schemas.microsoft.com/office/drawing/2014/main" val="959800780"/>
                  </a:ext>
                </a:extLst>
              </a:tr>
              <a:tr h="202742">
                <a:tc>
                  <a:txBody>
                    <a:bodyPr/>
                    <a:lstStyle/>
                    <a:p>
                      <a:pPr marL="0" marR="0">
                        <a:spcBef>
                          <a:spcPts val="0"/>
                        </a:spcBef>
                        <a:spcAft>
                          <a:spcPts val="0"/>
                        </a:spcAft>
                      </a:pPr>
                      <a:r>
                        <a:rPr lang="en-US" sz="1200">
                          <a:effectLst/>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383" marR="42383" marT="0" marB="0"/>
                </a:tc>
                <a:tc>
                  <a:txBody>
                    <a:bodyPr/>
                    <a:lstStyle/>
                    <a:p>
                      <a:pPr marL="0" marR="0" indent="0">
                        <a:spcBef>
                          <a:spcPts val="0"/>
                        </a:spcBef>
                        <a:spcAft>
                          <a:spcPts val="0"/>
                        </a:spcAft>
                      </a:pPr>
                      <a:r>
                        <a:rPr lang="en-US" sz="1200" kern="0" dirty="0">
                          <a:effectLst/>
                        </a:rPr>
                        <a:t>How many total servings of fruit did you eat yesterday?</a:t>
                      </a:r>
                      <a:endParaRPr lang="en-US" sz="1200" b="1" kern="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2383" marR="42383" marT="0" marB="0"/>
                </a:tc>
                <a:tc rowSpan="4">
                  <a:txBody>
                    <a:bodyPr/>
                    <a:lstStyle/>
                    <a:p>
                      <a:pPr marL="0" marR="0" algn="ctr">
                        <a:spcBef>
                          <a:spcPts val="0"/>
                        </a:spcBef>
                        <a:spcAft>
                          <a:spcPts val="0"/>
                        </a:spcAft>
                      </a:pPr>
                      <a:r>
                        <a:rPr lang="en-US" sz="1200" dirty="0">
                          <a:effectLst/>
                        </a:rPr>
                        <a:t>Fruit &amp; Vegetable intake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2383" marR="42383" marT="0" marB="0" anchor="ctr"/>
                </a:tc>
                <a:extLst>
                  <a:ext uri="{0D108BD9-81ED-4DB2-BD59-A6C34878D82A}">
                    <a16:rowId xmlns:a16="http://schemas.microsoft.com/office/drawing/2014/main" val="1158239195"/>
                  </a:ext>
                </a:extLst>
              </a:tr>
              <a:tr h="202742">
                <a:tc>
                  <a:txBody>
                    <a:bodyPr/>
                    <a:lstStyle/>
                    <a:p>
                      <a:pPr marL="0" marR="0">
                        <a:spcBef>
                          <a:spcPts val="0"/>
                        </a:spcBef>
                        <a:spcAft>
                          <a:spcPts val="0"/>
                        </a:spcAft>
                      </a:pPr>
                      <a:r>
                        <a:rPr lang="en-US" sz="1200">
                          <a:effectLst/>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383" marR="42383" marT="0" marB="0"/>
                </a:tc>
                <a:tc>
                  <a:txBody>
                    <a:bodyPr/>
                    <a:lstStyle/>
                    <a:p>
                      <a:pPr marL="0" marR="0" indent="0">
                        <a:spcBef>
                          <a:spcPts val="0"/>
                        </a:spcBef>
                        <a:spcAft>
                          <a:spcPts val="0"/>
                        </a:spcAft>
                      </a:pPr>
                      <a:r>
                        <a:rPr lang="en-US" sz="1200" kern="0" dirty="0">
                          <a:effectLst/>
                        </a:rPr>
                        <a:t>How many total servings of vegetables did you eat yesterday?</a:t>
                      </a:r>
                      <a:endParaRPr lang="en-US" sz="1200" b="1" kern="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2383" marR="42383" marT="0" marB="0"/>
                </a:tc>
                <a:tc vMerge="1">
                  <a:txBody>
                    <a:bodyPr/>
                    <a:lstStyle/>
                    <a:p>
                      <a:pPr marL="0" marR="0">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2383" marR="42383" marT="0" marB="0"/>
                </a:tc>
                <a:extLst>
                  <a:ext uri="{0D108BD9-81ED-4DB2-BD59-A6C34878D82A}">
                    <a16:rowId xmlns:a16="http://schemas.microsoft.com/office/drawing/2014/main" val="2203471314"/>
                  </a:ext>
                </a:extLst>
              </a:tr>
              <a:tr h="202742">
                <a:tc>
                  <a:txBody>
                    <a:bodyPr/>
                    <a:lstStyle/>
                    <a:p>
                      <a:pPr marL="0" marR="0">
                        <a:spcBef>
                          <a:spcPts val="0"/>
                        </a:spcBef>
                        <a:spcAft>
                          <a:spcPts val="0"/>
                        </a:spcAft>
                      </a:pPr>
                      <a:r>
                        <a:rPr lang="en-US" sz="12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383" marR="42383" marT="0" marB="0"/>
                </a:tc>
                <a:tc>
                  <a:txBody>
                    <a:bodyPr/>
                    <a:lstStyle/>
                    <a:p>
                      <a:pPr marL="0" marR="0" indent="0">
                        <a:spcBef>
                          <a:spcPts val="0"/>
                        </a:spcBef>
                        <a:spcAft>
                          <a:spcPts val="0"/>
                        </a:spcAft>
                      </a:pPr>
                      <a:r>
                        <a:rPr lang="en-US" sz="1200" kern="0" dirty="0">
                          <a:effectLst/>
                        </a:rPr>
                        <a:t>How easy or difficult is it for you to get fresh fruits and vegetables?</a:t>
                      </a:r>
                      <a:endParaRPr lang="en-US" sz="1200" b="1" kern="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2383" marR="42383" marT="0" marB="0"/>
                </a:tc>
                <a:tc vMerge="1">
                  <a:txBody>
                    <a:bodyPr/>
                    <a:lstStyle/>
                    <a:p>
                      <a:pPr marL="0" marR="0">
                        <a:spcBef>
                          <a:spcPts val="0"/>
                        </a:spcBef>
                        <a:spcAft>
                          <a:spcPts val="0"/>
                        </a:spcAft>
                      </a:pP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2383" marR="42383" marT="0" marB="0"/>
                </a:tc>
                <a:extLst>
                  <a:ext uri="{0D108BD9-81ED-4DB2-BD59-A6C34878D82A}">
                    <a16:rowId xmlns:a16="http://schemas.microsoft.com/office/drawing/2014/main" val="2970743847"/>
                  </a:ext>
                </a:extLst>
              </a:tr>
              <a:tr h="202742">
                <a:tc>
                  <a:txBody>
                    <a:bodyPr/>
                    <a:lstStyle/>
                    <a:p>
                      <a:pPr marL="0" marR="0">
                        <a:spcBef>
                          <a:spcPts val="0"/>
                        </a:spcBef>
                        <a:spcAft>
                          <a:spcPts val="0"/>
                        </a:spcAft>
                      </a:pPr>
                      <a:r>
                        <a:rPr lang="en-US" sz="1200">
                          <a:effectLst/>
                        </a:rPr>
                        <a:t>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383" marR="42383" marT="0" marB="0"/>
                </a:tc>
                <a:tc>
                  <a:txBody>
                    <a:bodyPr/>
                    <a:lstStyle/>
                    <a:p>
                      <a:pPr marL="0" marR="0" indent="0">
                        <a:spcBef>
                          <a:spcPts val="0"/>
                        </a:spcBef>
                        <a:spcAft>
                          <a:spcPts val="0"/>
                        </a:spcAft>
                      </a:pPr>
                      <a:r>
                        <a:rPr lang="en-US" sz="1200" kern="0" dirty="0">
                          <a:effectLst/>
                        </a:rPr>
                        <a:t>What are the reasons it is difficult to get fresh fruits and vegetables? Please select all that apply.</a:t>
                      </a:r>
                      <a:endParaRPr lang="en-US" sz="1200" b="1" kern="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2383" marR="42383" marT="0" marB="0"/>
                </a:tc>
                <a:tc vMerge="1">
                  <a:txBody>
                    <a:bodyPr/>
                    <a:lstStyle/>
                    <a:p>
                      <a:pPr marL="0" marR="0">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2383" marR="42383" marT="0" marB="0"/>
                </a:tc>
                <a:extLst>
                  <a:ext uri="{0D108BD9-81ED-4DB2-BD59-A6C34878D82A}">
                    <a16:rowId xmlns:a16="http://schemas.microsoft.com/office/drawing/2014/main" val="536534276"/>
                  </a:ext>
                </a:extLst>
              </a:tr>
              <a:tr h="153252">
                <a:tc>
                  <a:txBody>
                    <a:bodyPr/>
                    <a:lstStyle/>
                    <a:p>
                      <a:pPr marL="0" marR="0">
                        <a:spcBef>
                          <a:spcPts val="0"/>
                        </a:spcBef>
                        <a:spcAft>
                          <a:spcPts val="0"/>
                        </a:spcAft>
                      </a:pPr>
                      <a:r>
                        <a:rPr lang="en-US" sz="1200">
                          <a:effectLst/>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383" marR="42383" marT="0" marB="0"/>
                </a:tc>
                <a:tc>
                  <a:txBody>
                    <a:bodyPr/>
                    <a:lstStyle/>
                    <a:p>
                      <a:pPr marL="0" marR="0" indent="0">
                        <a:spcBef>
                          <a:spcPts val="0"/>
                        </a:spcBef>
                        <a:spcAft>
                          <a:spcPts val="0"/>
                        </a:spcAft>
                      </a:pPr>
                      <a:r>
                        <a:rPr lang="en-US" sz="1200" kern="0" dirty="0">
                          <a:effectLst/>
                        </a:rPr>
                        <a:t>In the past 12 months, have you received food stamps, also called SNAP, the Supplemental Nutrition Assistance Program on an EBT card?</a:t>
                      </a:r>
                      <a:endParaRPr lang="en-US" sz="1200" b="1" kern="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2383" marR="42383" marT="0" marB="0"/>
                </a:tc>
                <a:tc rowSpan="2">
                  <a:txBody>
                    <a:bodyPr/>
                    <a:lstStyle/>
                    <a:p>
                      <a:pPr marL="0" marR="0" algn="ctr">
                        <a:spcBef>
                          <a:spcPts val="0"/>
                        </a:spcBef>
                        <a:spcAft>
                          <a:spcPts val="0"/>
                        </a:spcAft>
                      </a:pPr>
                      <a:r>
                        <a:rPr lang="en-US" sz="1200" dirty="0">
                          <a:effectLst/>
                        </a:rPr>
                        <a:t>Food Access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2383" marR="42383" marT="0" marB="0" anchor="ctr"/>
                </a:tc>
                <a:extLst>
                  <a:ext uri="{0D108BD9-81ED-4DB2-BD59-A6C34878D82A}">
                    <a16:rowId xmlns:a16="http://schemas.microsoft.com/office/drawing/2014/main" val="2191330124"/>
                  </a:ext>
                </a:extLst>
              </a:tr>
              <a:tr h="124983">
                <a:tc>
                  <a:txBody>
                    <a:bodyPr/>
                    <a:lstStyle/>
                    <a:p>
                      <a:pPr marL="0" marR="0">
                        <a:spcBef>
                          <a:spcPts val="0"/>
                        </a:spcBef>
                        <a:spcAft>
                          <a:spcPts val="0"/>
                        </a:spcAft>
                      </a:pPr>
                      <a:r>
                        <a:rPr lang="en-US" sz="1200">
                          <a:effectLst/>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383" marR="42383" marT="0" marB="0"/>
                </a:tc>
                <a:tc>
                  <a:txBody>
                    <a:bodyPr/>
                    <a:lstStyle/>
                    <a:p>
                      <a:pPr marL="0" marR="0">
                        <a:spcBef>
                          <a:spcPts val="0"/>
                        </a:spcBef>
                        <a:spcAft>
                          <a:spcPts val="0"/>
                        </a:spcAft>
                      </a:pPr>
                      <a:r>
                        <a:rPr lang="en-US" sz="1200" dirty="0">
                          <a:effectLst/>
                        </a:rPr>
                        <a:t>How true is the following statement: “In the past 12 months, we worried whether our food would run out before we got money to buy more.”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2383" marR="42383" marT="0" marB="0"/>
                </a:tc>
                <a:tc vMerge="1">
                  <a:txBody>
                    <a:bodyPr/>
                    <a:lstStyle/>
                    <a:p>
                      <a:pPr marL="0" marR="0">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2383" marR="42383" marT="0" marB="0"/>
                </a:tc>
                <a:extLst>
                  <a:ext uri="{0D108BD9-81ED-4DB2-BD59-A6C34878D82A}">
                    <a16:rowId xmlns:a16="http://schemas.microsoft.com/office/drawing/2014/main" val="3109684482"/>
                  </a:ext>
                </a:extLst>
              </a:tr>
              <a:tr h="536816">
                <a:tc>
                  <a:txBody>
                    <a:bodyPr/>
                    <a:lstStyle/>
                    <a:p>
                      <a:pPr marL="0" marR="0">
                        <a:spcBef>
                          <a:spcPts val="0"/>
                        </a:spcBef>
                        <a:spcAft>
                          <a:spcPts val="0"/>
                        </a:spcAft>
                      </a:pPr>
                      <a:r>
                        <a:rPr lang="en-US" sz="1200">
                          <a:effectLst/>
                        </a:rPr>
                        <a:t>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383" marR="42383" marT="0" marB="0"/>
                </a:tc>
                <a:tc>
                  <a:txBody>
                    <a:bodyPr/>
                    <a:lstStyle/>
                    <a:p>
                      <a:pPr marL="0" marR="0">
                        <a:spcBef>
                          <a:spcPts val="0"/>
                        </a:spcBef>
                        <a:spcAft>
                          <a:spcPts val="0"/>
                        </a:spcAft>
                      </a:pPr>
                      <a:r>
                        <a:rPr lang="en-US" sz="1200" dirty="0">
                          <a:effectLst/>
                        </a:rPr>
                        <a:t>During the past 30 days, how many regular soda or pop or other sweetened drinks like sweetened iced tea, sports drinks, fruit punch or other fruit-flavored drinks have you had? </a:t>
                      </a:r>
                    </a:p>
                    <a:p>
                      <a:pPr marL="0" marR="0" indent="0">
                        <a:spcBef>
                          <a:spcPts val="0"/>
                        </a:spcBef>
                        <a:spcAft>
                          <a:spcPts val="0"/>
                        </a:spcAft>
                      </a:pPr>
                      <a:r>
                        <a:rPr lang="en-US" sz="1200" kern="0" dirty="0">
                          <a:effectLst/>
                        </a:rPr>
                        <a:t>Select the period of time (per day/week/month):</a:t>
                      </a:r>
                      <a:endParaRPr lang="en-US" sz="1200" b="1" kern="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2383" marR="42383" marT="0" marB="0"/>
                </a:tc>
                <a:tc>
                  <a:txBody>
                    <a:bodyPr/>
                    <a:lstStyle/>
                    <a:p>
                      <a:pPr marL="0" marR="0" algn="ctr">
                        <a:spcBef>
                          <a:spcPts val="0"/>
                        </a:spcBef>
                        <a:spcAft>
                          <a:spcPts val="0"/>
                        </a:spcAft>
                      </a:pPr>
                      <a:r>
                        <a:rPr lang="en-US" sz="1200" dirty="0">
                          <a:effectLst/>
                        </a:rPr>
                        <a:t>Sweet Beverages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2383" marR="42383" marT="0" marB="0" anchor="ctr"/>
                </a:tc>
                <a:extLst>
                  <a:ext uri="{0D108BD9-81ED-4DB2-BD59-A6C34878D82A}">
                    <a16:rowId xmlns:a16="http://schemas.microsoft.com/office/drawing/2014/main" val="469174260"/>
                  </a:ext>
                </a:extLst>
              </a:tr>
              <a:tr h="202742">
                <a:tc>
                  <a:txBody>
                    <a:bodyPr/>
                    <a:lstStyle/>
                    <a:p>
                      <a:pPr marL="0" marR="0">
                        <a:spcBef>
                          <a:spcPts val="0"/>
                        </a:spcBef>
                        <a:spcAft>
                          <a:spcPts val="0"/>
                        </a:spcAft>
                      </a:pPr>
                      <a:r>
                        <a:rPr lang="en-US" sz="1200">
                          <a:effectLst/>
                        </a:rPr>
                        <a:t>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383" marR="42383" marT="0" marB="0"/>
                </a:tc>
                <a:tc>
                  <a:txBody>
                    <a:bodyPr/>
                    <a:lstStyle/>
                    <a:p>
                      <a:pPr marL="0" marR="0" indent="0">
                        <a:spcBef>
                          <a:spcPts val="0"/>
                        </a:spcBef>
                        <a:spcAft>
                          <a:spcPts val="0"/>
                        </a:spcAft>
                      </a:pPr>
                      <a:r>
                        <a:rPr lang="en-US" sz="1200" kern="0" dirty="0">
                          <a:effectLst/>
                        </a:rPr>
                        <a:t>Which of the following best describes the water that you most often drink at home?</a:t>
                      </a:r>
                      <a:endParaRPr lang="en-US" sz="1200" b="1" kern="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2383" marR="42383" marT="0" marB="0"/>
                </a:tc>
                <a:tc>
                  <a:txBody>
                    <a:bodyPr/>
                    <a:lstStyle/>
                    <a:p>
                      <a:pPr marL="0" marR="0" algn="ctr">
                        <a:spcBef>
                          <a:spcPts val="0"/>
                        </a:spcBef>
                        <a:spcAft>
                          <a:spcPts val="0"/>
                        </a:spcAft>
                      </a:pPr>
                      <a:r>
                        <a:rPr lang="en-US" sz="1200">
                          <a:effectLst/>
                        </a:rPr>
                        <a:t>Water intake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383" marR="42383" marT="0" marB="0" anchor="ctr"/>
                </a:tc>
                <a:extLst>
                  <a:ext uri="{0D108BD9-81ED-4DB2-BD59-A6C34878D82A}">
                    <a16:rowId xmlns:a16="http://schemas.microsoft.com/office/drawing/2014/main" val="3894740785"/>
                  </a:ext>
                </a:extLst>
              </a:tr>
              <a:tr h="405482">
                <a:tc>
                  <a:txBody>
                    <a:bodyPr/>
                    <a:lstStyle/>
                    <a:p>
                      <a:pPr marL="0" marR="0">
                        <a:spcBef>
                          <a:spcPts val="0"/>
                        </a:spcBef>
                        <a:spcAft>
                          <a:spcPts val="0"/>
                        </a:spcAft>
                      </a:pPr>
                      <a:r>
                        <a:rPr lang="en-US" sz="1200">
                          <a:effectLst/>
                        </a:rPr>
                        <a:t>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383" marR="42383" marT="0" marB="0"/>
                </a:tc>
                <a:tc>
                  <a:txBody>
                    <a:bodyPr/>
                    <a:lstStyle/>
                    <a:p>
                      <a:pPr marL="0" marR="0" indent="0">
                        <a:spcBef>
                          <a:spcPts val="0"/>
                        </a:spcBef>
                        <a:spcAft>
                          <a:spcPts val="0"/>
                        </a:spcAft>
                      </a:pPr>
                      <a:r>
                        <a:rPr lang="en-US" sz="1200" kern="0" dirty="0">
                          <a:effectLst/>
                        </a:rPr>
                        <a:t>During the past month, other than your regular job, did you participate in any physical activities or exercises such as running, dance, playing basketball, taking an exercise class, gardening, or walking for exercise?</a:t>
                      </a:r>
                      <a:endParaRPr lang="en-US" sz="1200" b="1" kern="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2383" marR="42383" marT="0" marB="0"/>
                </a:tc>
                <a:tc rowSpan="4">
                  <a:txBody>
                    <a:bodyPr/>
                    <a:lstStyle/>
                    <a:p>
                      <a:pPr marL="0" marR="0" algn="ctr">
                        <a:spcBef>
                          <a:spcPts val="0"/>
                        </a:spcBef>
                        <a:spcAft>
                          <a:spcPts val="0"/>
                        </a:spcAft>
                      </a:pPr>
                      <a:r>
                        <a:rPr lang="en-US" sz="1200" dirty="0">
                          <a:effectLst/>
                        </a:rPr>
                        <a:t>Exercise</a:t>
                      </a:r>
                    </a:p>
                  </a:txBody>
                  <a:tcPr marL="42383" marR="42383" marT="0" marB="0" anchor="ctr"/>
                </a:tc>
                <a:extLst>
                  <a:ext uri="{0D108BD9-81ED-4DB2-BD59-A6C34878D82A}">
                    <a16:rowId xmlns:a16="http://schemas.microsoft.com/office/drawing/2014/main" val="3258784087"/>
                  </a:ext>
                </a:extLst>
              </a:tr>
              <a:tr h="141329">
                <a:tc>
                  <a:txBody>
                    <a:bodyPr/>
                    <a:lstStyle/>
                    <a:p>
                      <a:pPr marL="0" marR="0">
                        <a:spcBef>
                          <a:spcPts val="0"/>
                        </a:spcBef>
                        <a:spcAft>
                          <a:spcPts val="0"/>
                        </a:spcAft>
                      </a:pPr>
                      <a:r>
                        <a:rPr lang="en-US" sz="1200">
                          <a:effectLst/>
                        </a:rPr>
                        <a:t>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383" marR="42383" marT="0" marB="0"/>
                </a:tc>
                <a:tc>
                  <a:txBody>
                    <a:bodyPr/>
                    <a:lstStyle/>
                    <a:p>
                      <a:pPr marL="0" marR="0" indent="0">
                        <a:spcBef>
                          <a:spcPts val="0"/>
                        </a:spcBef>
                        <a:spcAft>
                          <a:spcPts val="0"/>
                        </a:spcAft>
                      </a:pPr>
                      <a:r>
                        <a:rPr lang="en-US" sz="1200" kern="0" dirty="0">
                          <a:effectLst/>
                        </a:rPr>
                        <a:t>In the past 12 months, how often did you or someone in your household use the parks, playgrounds, and/or sport fields in your neighborhood?</a:t>
                      </a:r>
                      <a:endParaRPr lang="en-US" sz="1200" b="1" kern="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2383" marR="42383" marT="0" marB="0"/>
                </a:tc>
                <a:tc vMerge="1">
                  <a:txBody>
                    <a:bodyPr/>
                    <a:lstStyle/>
                    <a:p>
                      <a:pPr marL="0" marR="0">
                        <a:spcBef>
                          <a:spcPts val="0"/>
                        </a:spcBef>
                        <a:spcAft>
                          <a:spcPts val="0"/>
                        </a:spcAft>
                      </a:pPr>
                      <a:r>
                        <a:rPr lang="en-US" sz="1000" dirty="0">
                          <a:effectLst/>
                        </a:rPr>
                        <a:t>Exercise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2383" marR="42383" marT="0" marB="0"/>
                </a:tc>
                <a:extLst>
                  <a:ext uri="{0D108BD9-81ED-4DB2-BD59-A6C34878D82A}">
                    <a16:rowId xmlns:a16="http://schemas.microsoft.com/office/drawing/2014/main" val="2435117699"/>
                  </a:ext>
                </a:extLst>
              </a:tr>
              <a:tr h="202742">
                <a:tc>
                  <a:txBody>
                    <a:bodyPr/>
                    <a:lstStyle/>
                    <a:p>
                      <a:pPr marL="0" marR="0">
                        <a:spcBef>
                          <a:spcPts val="0"/>
                        </a:spcBef>
                        <a:spcAft>
                          <a:spcPts val="0"/>
                        </a:spcAft>
                      </a:pPr>
                      <a:r>
                        <a:rPr lang="en-US" sz="1200" dirty="0">
                          <a:effectLst/>
                        </a:rPr>
                        <a:t>11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2383" marR="42383" marT="0" marB="0"/>
                </a:tc>
                <a:tc>
                  <a:txBody>
                    <a:bodyPr/>
                    <a:lstStyle/>
                    <a:p>
                      <a:pPr marL="0" marR="0">
                        <a:spcBef>
                          <a:spcPts val="0"/>
                        </a:spcBef>
                        <a:spcAft>
                          <a:spcPts val="0"/>
                        </a:spcAft>
                      </a:pPr>
                      <a:r>
                        <a:rPr lang="en-US" sz="1200" dirty="0">
                          <a:effectLst/>
                        </a:rPr>
                        <a:t>In the past 12 months, how often have you ridden a bicycle, adult tricycle, or adaptive bicycle in your city?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2383" marR="42383" marT="0" marB="0"/>
                </a:tc>
                <a:tc vMerge="1">
                  <a:txBody>
                    <a:bodyPr/>
                    <a:lstStyle/>
                    <a:p>
                      <a:pPr marL="0" marR="0">
                        <a:spcBef>
                          <a:spcPts val="0"/>
                        </a:spcBef>
                        <a:spcAft>
                          <a:spcPts val="0"/>
                        </a:spcAft>
                      </a:pPr>
                      <a:r>
                        <a:rPr lang="en-US" sz="1000" dirty="0">
                          <a:effectLst/>
                        </a:rPr>
                        <a:t>Exercise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2383" marR="42383" marT="0" marB="0"/>
                </a:tc>
                <a:extLst>
                  <a:ext uri="{0D108BD9-81ED-4DB2-BD59-A6C34878D82A}">
                    <a16:rowId xmlns:a16="http://schemas.microsoft.com/office/drawing/2014/main" val="2397418127"/>
                  </a:ext>
                </a:extLst>
              </a:tr>
              <a:tr h="197398">
                <a:tc>
                  <a:txBody>
                    <a:bodyPr/>
                    <a:lstStyle/>
                    <a:p>
                      <a:pPr marL="0" marR="0">
                        <a:spcBef>
                          <a:spcPts val="0"/>
                        </a:spcBef>
                        <a:spcAft>
                          <a:spcPts val="0"/>
                        </a:spcAft>
                      </a:pPr>
                      <a:r>
                        <a:rPr lang="en-US" sz="1200">
                          <a:effectLst/>
                        </a:rPr>
                        <a:t>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383" marR="42383" marT="0" marB="0"/>
                </a:tc>
                <a:tc>
                  <a:txBody>
                    <a:bodyPr/>
                    <a:lstStyle/>
                    <a:p>
                      <a:pPr marL="0" marR="0">
                        <a:spcBef>
                          <a:spcPts val="0"/>
                        </a:spcBef>
                        <a:spcAft>
                          <a:spcPts val="0"/>
                        </a:spcAft>
                      </a:pPr>
                      <a:r>
                        <a:rPr lang="en-US" sz="1200" dirty="0">
                          <a:effectLst/>
                        </a:rPr>
                        <a:t>During the past 7 days, did you ever walk or use a wheelchair or scooter to get to and from places such as work, shopping or other activities?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2383" marR="42383" marT="0" marB="0"/>
                </a:tc>
                <a:tc vMerge="1">
                  <a:txBody>
                    <a:bodyPr/>
                    <a:lstStyle/>
                    <a:p>
                      <a:pPr marL="0" marR="0">
                        <a:spcBef>
                          <a:spcPts val="0"/>
                        </a:spcBef>
                        <a:spcAft>
                          <a:spcPts val="0"/>
                        </a:spcAft>
                      </a:pPr>
                      <a:r>
                        <a:rPr lang="en-US" sz="1000" dirty="0">
                          <a:effectLst/>
                        </a:rPr>
                        <a:t>Exercise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2383" marR="42383" marT="0" marB="0"/>
                </a:tc>
                <a:extLst>
                  <a:ext uri="{0D108BD9-81ED-4DB2-BD59-A6C34878D82A}">
                    <a16:rowId xmlns:a16="http://schemas.microsoft.com/office/drawing/2014/main" val="2371155264"/>
                  </a:ext>
                </a:extLst>
              </a:tr>
              <a:tr h="178939">
                <a:tc>
                  <a:txBody>
                    <a:bodyPr/>
                    <a:lstStyle/>
                    <a:p>
                      <a:pPr marL="0" marR="0">
                        <a:spcBef>
                          <a:spcPts val="0"/>
                        </a:spcBef>
                        <a:spcAft>
                          <a:spcPts val="0"/>
                        </a:spcAft>
                      </a:pPr>
                      <a:r>
                        <a:rPr lang="en-US" sz="1200" dirty="0">
                          <a:effectLst/>
                        </a:rPr>
                        <a:t>13*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2383" marR="42383" marT="0" marB="0"/>
                </a:tc>
                <a:tc>
                  <a:txBody>
                    <a:bodyPr/>
                    <a:lstStyle/>
                    <a:p>
                      <a:pPr marL="0" marR="0">
                        <a:spcBef>
                          <a:spcPts val="0"/>
                        </a:spcBef>
                        <a:spcAft>
                          <a:spcPts val="0"/>
                        </a:spcAft>
                      </a:pPr>
                      <a:r>
                        <a:rPr lang="en-US" sz="1200" dirty="0">
                          <a:effectLst/>
                        </a:rPr>
                        <a:t>About how tall are you without shoes?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2383" marR="42383" marT="0" marB="0"/>
                </a:tc>
                <a:tc>
                  <a:txBody>
                    <a:bodyPr/>
                    <a:lstStyle/>
                    <a:p>
                      <a:pPr marL="0" marR="0" algn="ctr">
                        <a:spcBef>
                          <a:spcPts val="0"/>
                        </a:spcBef>
                        <a:spcAft>
                          <a:spcPts val="0"/>
                        </a:spcAft>
                      </a:pPr>
                      <a:r>
                        <a:rPr lang="en-US" sz="1200" dirty="0">
                          <a:effectLst/>
                        </a:rPr>
                        <a:t>Height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2383" marR="42383" marT="0" marB="0" anchor="ctr"/>
                </a:tc>
                <a:extLst>
                  <a:ext uri="{0D108BD9-81ED-4DB2-BD59-A6C34878D82A}">
                    <a16:rowId xmlns:a16="http://schemas.microsoft.com/office/drawing/2014/main" val="1606388087"/>
                  </a:ext>
                </a:extLst>
              </a:tr>
              <a:tr h="202742">
                <a:tc>
                  <a:txBody>
                    <a:bodyPr/>
                    <a:lstStyle/>
                    <a:p>
                      <a:pPr marL="0" marR="0">
                        <a:spcBef>
                          <a:spcPts val="0"/>
                        </a:spcBef>
                        <a:spcAft>
                          <a:spcPts val="0"/>
                        </a:spcAft>
                      </a:pPr>
                      <a:r>
                        <a:rPr lang="en-US" sz="1200" dirty="0">
                          <a:effectLst/>
                        </a:rPr>
                        <a:t>14*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2383" marR="42383" marT="0" marB="0"/>
                </a:tc>
                <a:tc>
                  <a:txBody>
                    <a:bodyPr/>
                    <a:lstStyle/>
                    <a:p>
                      <a:pPr marL="0" marR="0">
                        <a:spcBef>
                          <a:spcPts val="0"/>
                        </a:spcBef>
                        <a:spcAft>
                          <a:spcPts val="0"/>
                        </a:spcAft>
                      </a:pPr>
                      <a:r>
                        <a:rPr lang="en-US" sz="1200" dirty="0">
                          <a:effectLst/>
                        </a:rPr>
                        <a:t>About how much do you weigh without shoes?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2383" marR="42383" marT="0" marB="0"/>
                </a:tc>
                <a:tc>
                  <a:txBody>
                    <a:bodyPr/>
                    <a:lstStyle/>
                    <a:p>
                      <a:pPr marL="0" marR="0" algn="ctr">
                        <a:spcBef>
                          <a:spcPts val="0"/>
                        </a:spcBef>
                        <a:spcAft>
                          <a:spcPts val="0"/>
                        </a:spcAft>
                      </a:pPr>
                      <a:r>
                        <a:rPr lang="en-US" sz="1200" dirty="0">
                          <a:effectLst/>
                        </a:rPr>
                        <a:t>Weight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2383" marR="42383" marT="0" marB="0" anchor="ctr"/>
                </a:tc>
                <a:extLst>
                  <a:ext uri="{0D108BD9-81ED-4DB2-BD59-A6C34878D82A}">
                    <a16:rowId xmlns:a16="http://schemas.microsoft.com/office/drawing/2014/main" val="1764319483"/>
                  </a:ext>
                </a:extLst>
              </a:tr>
              <a:tr h="178939">
                <a:tc>
                  <a:txBody>
                    <a:bodyPr/>
                    <a:lstStyle/>
                    <a:p>
                      <a:pPr marL="0" marR="0">
                        <a:spcBef>
                          <a:spcPts val="0"/>
                        </a:spcBef>
                        <a:spcAft>
                          <a:spcPts val="0"/>
                        </a:spcAft>
                      </a:pPr>
                      <a:r>
                        <a:rPr lang="en-US" sz="1200" dirty="0">
                          <a:effectLst/>
                        </a:rPr>
                        <a:t>15*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2383" marR="42383" marT="0" marB="0"/>
                </a:tc>
                <a:tc>
                  <a:txBody>
                    <a:bodyPr/>
                    <a:lstStyle/>
                    <a:p>
                      <a:pPr marL="0" marR="0">
                        <a:spcBef>
                          <a:spcPts val="0"/>
                        </a:spcBef>
                        <a:spcAft>
                          <a:spcPts val="0"/>
                        </a:spcAft>
                      </a:pPr>
                      <a:r>
                        <a:rPr lang="en-US" sz="1200" dirty="0">
                          <a:effectLst/>
                        </a:rPr>
                        <a:t>What is your gender?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2383" marR="42383" marT="0" marB="0"/>
                </a:tc>
                <a:tc>
                  <a:txBody>
                    <a:bodyPr/>
                    <a:lstStyle/>
                    <a:p>
                      <a:pPr marL="0" marR="0" algn="ctr">
                        <a:spcBef>
                          <a:spcPts val="0"/>
                        </a:spcBef>
                        <a:spcAft>
                          <a:spcPts val="0"/>
                        </a:spcAft>
                      </a:pPr>
                      <a:r>
                        <a:rPr lang="en-US" sz="1200" dirty="0">
                          <a:effectLst/>
                        </a:rPr>
                        <a:t>Gender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2383" marR="42383" marT="0" marB="0" anchor="ctr"/>
                </a:tc>
                <a:extLst>
                  <a:ext uri="{0D108BD9-81ED-4DB2-BD59-A6C34878D82A}">
                    <a16:rowId xmlns:a16="http://schemas.microsoft.com/office/drawing/2014/main" val="1535287946"/>
                  </a:ext>
                </a:extLst>
              </a:tr>
              <a:tr h="178939">
                <a:tc>
                  <a:txBody>
                    <a:bodyPr/>
                    <a:lstStyle/>
                    <a:p>
                      <a:pPr marL="0" marR="0">
                        <a:spcBef>
                          <a:spcPts val="0"/>
                        </a:spcBef>
                        <a:spcAft>
                          <a:spcPts val="0"/>
                        </a:spcAft>
                      </a:pPr>
                      <a:r>
                        <a:rPr lang="en-US" sz="1200" dirty="0">
                          <a:effectLst/>
                        </a:rPr>
                        <a:t>16*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2383" marR="42383" marT="0" marB="0"/>
                </a:tc>
                <a:tc>
                  <a:txBody>
                    <a:bodyPr/>
                    <a:lstStyle/>
                    <a:p>
                      <a:pPr marL="0" marR="0">
                        <a:spcBef>
                          <a:spcPts val="0"/>
                        </a:spcBef>
                        <a:spcAft>
                          <a:spcPts val="0"/>
                        </a:spcAft>
                      </a:pPr>
                      <a:r>
                        <a:rPr lang="en-US" sz="1200" dirty="0">
                          <a:effectLst/>
                        </a:rPr>
                        <a:t>Are you currently pregnant?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2383" marR="42383" marT="0" marB="0"/>
                </a:tc>
                <a:tc rowSpan="2">
                  <a:txBody>
                    <a:bodyPr/>
                    <a:lstStyle/>
                    <a:p>
                      <a:pPr marL="0" marR="0" algn="ctr">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Pregnant</a:t>
                      </a:r>
                    </a:p>
                  </a:txBody>
                  <a:tcPr marL="42383" marR="42383" marT="0" marB="0" anchor="ctr"/>
                </a:tc>
                <a:extLst>
                  <a:ext uri="{0D108BD9-81ED-4DB2-BD59-A6C34878D82A}">
                    <a16:rowId xmlns:a16="http://schemas.microsoft.com/office/drawing/2014/main" val="2233035765"/>
                  </a:ext>
                </a:extLst>
              </a:tr>
              <a:tr h="204926">
                <a:tc>
                  <a:txBody>
                    <a:bodyPr/>
                    <a:lstStyle/>
                    <a:p>
                      <a:pPr marL="0" marR="0">
                        <a:spcBef>
                          <a:spcPts val="0"/>
                        </a:spcBef>
                        <a:spcAft>
                          <a:spcPts val="0"/>
                        </a:spcAft>
                      </a:pPr>
                      <a:r>
                        <a:rPr lang="en-US" sz="1200" dirty="0">
                          <a:effectLst/>
                        </a:rPr>
                        <a:t>17*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2383" marR="42383" marT="0" marB="0"/>
                </a:tc>
                <a:tc>
                  <a:txBody>
                    <a:bodyPr/>
                    <a:lstStyle/>
                    <a:p>
                      <a:pPr marL="0" marR="0">
                        <a:spcBef>
                          <a:spcPts val="0"/>
                        </a:spcBef>
                        <a:spcAft>
                          <a:spcPts val="0"/>
                        </a:spcAft>
                      </a:pPr>
                      <a:r>
                        <a:rPr lang="en-US" sz="1200" dirty="0">
                          <a:effectLst/>
                        </a:rPr>
                        <a:t>Have you been pregnant in the past 12 months?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2383" marR="42383" marT="0" marB="0"/>
                </a:tc>
                <a:tc vMerge="1">
                  <a:txBody>
                    <a:bodyPr/>
                    <a:lstStyle/>
                    <a:p>
                      <a:pPr marL="0" marR="0">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2383" marR="42383" marT="0" marB="0"/>
                </a:tc>
                <a:extLst>
                  <a:ext uri="{0D108BD9-81ED-4DB2-BD59-A6C34878D82A}">
                    <a16:rowId xmlns:a16="http://schemas.microsoft.com/office/drawing/2014/main" val="3301904471"/>
                  </a:ext>
                </a:extLst>
              </a:tr>
            </a:tbl>
          </a:graphicData>
        </a:graphic>
      </p:graphicFrame>
    </p:spTree>
    <p:extLst>
      <p:ext uri="{BB962C8B-B14F-4D97-AF65-F5344CB8AC3E}">
        <p14:creationId xmlns:p14="http://schemas.microsoft.com/office/powerpoint/2010/main" val="403157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D55343A-2B1B-4C91-861A-597C390856FA}"/>
              </a:ext>
            </a:extLst>
          </p:cNvPr>
          <p:cNvSpPr>
            <a:spLocks noGrp="1"/>
          </p:cNvSpPr>
          <p:nvPr>
            <p:ph type="title"/>
          </p:nvPr>
        </p:nvSpPr>
        <p:spPr>
          <a:xfrm>
            <a:off x="844176" y="205036"/>
            <a:ext cx="6046079" cy="590931"/>
          </a:xfrm>
        </p:spPr>
        <p:txBody>
          <a:bodyPr/>
          <a:lstStyle/>
          <a:p>
            <a:r>
              <a:rPr lang="en-US" dirty="0"/>
              <a:t>Alcohol &amp; Prescription Drugs</a:t>
            </a:r>
          </a:p>
        </p:txBody>
      </p:sp>
      <p:sp>
        <p:nvSpPr>
          <p:cNvPr id="10" name="Text Placeholder 3">
            <a:extLst>
              <a:ext uri="{FF2B5EF4-FFF2-40B4-BE49-F238E27FC236}">
                <a16:creationId xmlns:a16="http://schemas.microsoft.com/office/drawing/2014/main" id="{193646B3-653A-4034-8562-C748021ADFAC}"/>
              </a:ext>
            </a:extLst>
          </p:cNvPr>
          <p:cNvSpPr>
            <a:spLocks noGrp="1"/>
          </p:cNvSpPr>
          <p:nvPr>
            <p:ph type="body" sz="quarter" idx="13"/>
          </p:nvPr>
        </p:nvSpPr>
        <p:spPr>
          <a:xfrm>
            <a:off x="971176" y="795967"/>
            <a:ext cx="1824282" cy="424732"/>
          </a:xfrm>
        </p:spPr>
        <p:txBody>
          <a:bodyPr/>
          <a:lstStyle/>
          <a:p>
            <a:r>
              <a:rPr lang="en-US" dirty="0"/>
              <a:t>9 Questions</a:t>
            </a:r>
          </a:p>
        </p:txBody>
      </p:sp>
      <p:graphicFrame>
        <p:nvGraphicFramePr>
          <p:cNvPr id="5" name="Table 4">
            <a:extLst>
              <a:ext uri="{FF2B5EF4-FFF2-40B4-BE49-F238E27FC236}">
                <a16:creationId xmlns:a16="http://schemas.microsoft.com/office/drawing/2014/main" id="{8F03B3E5-46BC-4E78-A5E3-16D1ACEF21ED}"/>
              </a:ext>
            </a:extLst>
          </p:cNvPr>
          <p:cNvGraphicFramePr>
            <a:graphicFrameLocks noGrp="1"/>
          </p:cNvGraphicFramePr>
          <p:nvPr>
            <p:extLst>
              <p:ext uri="{D42A27DB-BD31-4B8C-83A1-F6EECF244321}">
                <p14:modId xmlns:p14="http://schemas.microsoft.com/office/powerpoint/2010/main" val="1040868170"/>
              </p:ext>
            </p:extLst>
          </p:nvPr>
        </p:nvGraphicFramePr>
        <p:xfrm>
          <a:off x="844176" y="1821974"/>
          <a:ext cx="10979229" cy="2556583"/>
        </p:xfrm>
        <a:graphic>
          <a:graphicData uri="http://schemas.openxmlformats.org/drawingml/2006/table">
            <a:tbl>
              <a:tblPr firstRow="1" firstCol="1" bandRow="1">
                <a:tableStyleId>{5C22544A-7EE6-4342-B048-85BDC9FD1C3A}</a:tableStyleId>
              </a:tblPr>
              <a:tblGrid>
                <a:gridCol w="761340">
                  <a:extLst>
                    <a:ext uri="{9D8B030D-6E8A-4147-A177-3AD203B41FA5}">
                      <a16:colId xmlns:a16="http://schemas.microsoft.com/office/drawing/2014/main" val="931724793"/>
                    </a:ext>
                  </a:extLst>
                </a:gridCol>
                <a:gridCol w="8580475">
                  <a:extLst>
                    <a:ext uri="{9D8B030D-6E8A-4147-A177-3AD203B41FA5}">
                      <a16:colId xmlns:a16="http://schemas.microsoft.com/office/drawing/2014/main" val="20279211"/>
                    </a:ext>
                  </a:extLst>
                </a:gridCol>
                <a:gridCol w="1637414">
                  <a:extLst>
                    <a:ext uri="{9D8B030D-6E8A-4147-A177-3AD203B41FA5}">
                      <a16:colId xmlns:a16="http://schemas.microsoft.com/office/drawing/2014/main" val="4154223165"/>
                    </a:ext>
                  </a:extLst>
                </a:gridCol>
              </a:tblGrid>
              <a:tr h="309716">
                <a:tc>
                  <a:txBody>
                    <a:bodyPr/>
                    <a:lstStyle/>
                    <a:p>
                      <a:pPr marL="0" marR="0">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465" marR="68465" marT="0" marB="0"/>
                </a:tc>
                <a:tc>
                  <a:txBody>
                    <a:bodyPr/>
                    <a:lstStyle/>
                    <a:p>
                      <a:pPr marL="0" marR="0" indent="0" algn="ctr">
                        <a:spcBef>
                          <a:spcPts val="0"/>
                        </a:spcBef>
                        <a:spcAft>
                          <a:spcPts val="0"/>
                        </a:spcAft>
                      </a:pPr>
                      <a:r>
                        <a:rPr lang="en-US" sz="1100" kern="0">
                          <a:effectLst/>
                        </a:rPr>
                        <a:t>ALCOHOL &amp; PRESCRIPTION DRUGS</a:t>
                      </a:r>
                      <a:endParaRPr lang="en-US" sz="1100" b="1" kern="0">
                        <a:effectLst/>
                        <a:latin typeface="Calibri" panose="020F0502020204030204" pitchFamily="34" charset="0"/>
                        <a:ea typeface="Times New Roman" panose="02020603050405020304" pitchFamily="18" charset="0"/>
                        <a:cs typeface="Times New Roman" panose="02020603050405020304" pitchFamily="18" charset="0"/>
                      </a:endParaRPr>
                    </a:p>
                  </a:txBody>
                  <a:tcPr marL="68465" marR="68465" marT="0" marB="0"/>
                </a:tc>
                <a:tc>
                  <a:txBody>
                    <a:bodyPr/>
                    <a:lstStyle/>
                    <a:p>
                      <a:pPr marL="0" marR="0">
                        <a:spcBef>
                          <a:spcPts val="0"/>
                        </a:spcBef>
                        <a:spcAft>
                          <a:spcPts val="0"/>
                        </a:spcAft>
                      </a:pPr>
                      <a:r>
                        <a:rPr lang="en-US" sz="1100" dirty="0">
                          <a:effectLst/>
                        </a:rPr>
                        <a:t>Justification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465" marR="68465" marT="0" marB="0"/>
                </a:tc>
                <a:extLst>
                  <a:ext uri="{0D108BD9-81ED-4DB2-BD59-A6C34878D82A}">
                    <a16:rowId xmlns:a16="http://schemas.microsoft.com/office/drawing/2014/main" val="3163441286"/>
                  </a:ext>
                </a:extLst>
              </a:tr>
              <a:tr h="309716">
                <a:tc>
                  <a:txBody>
                    <a:bodyPr/>
                    <a:lstStyle/>
                    <a:p>
                      <a:pPr marL="0" marR="0">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465" marR="68465" marT="0" marB="0"/>
                </a:tc>
                <a:tc>
                  <a:txBody>
                    <a:bodyPr/>
                    <a:lstStyle/>
                    <a:p>
                      <a:pPr marL="0" marR="0">
                        <a:spcBef>
                          <a:spcPts val="0"/>
                        </a:spcBef>
                        <a:spcAft>
                          <a:spcPts val="0"/>
                        </a:spcAft>
                      </a:pPr>
                      <a:r>
                        <a:rPr lang="en-US" sz="1100" dirty="0">
                          <a:effectLst/>
                        </a:rPr>
                        <a:t>During the past 30 days, how many days did you have at least one drink of any alcoholic beverage?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465" marR="68465" marT="0" marB="0"/>
                </a:tc>
                <a:tc rowSpan="4">
                  <a:txBody>
                    <a:bodyPr/>
                    <a:lstStyle/>
                    <a:p>
                      <a:pPr marL="0" marR="0" algn="ctr">
                        <a:spcBef>
                          <a:spcPts val="0"/>
                        </a:spcBef>
                        <a:spcAft>
                          <a:spcPts val="0"/>
                        </a:spcAft>
                      </a:pPr>
                      <a:r>
                        <a:rPr lang="en-US" sz="1100" dirty="0">
                          <a:effectLst/>
                        </a:rPr>
                        <a:t>Alcohol exposure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465" marR="68465" marT="0" marB="0" anchor="ctr"/>
                </a:tc>
                <a:extLst>
                  <a:ext uri="{0D108BD9-81ED-4DB2-BD59-A6C34878D82A}">
                    <a16:rowId xmlns:a16="http://schemas.microsoft.com/office/drawing/2014/main" val="3924078730"/>
                  </a:ext>
                </a:extLst>
              </a:tr>
              <a:tr h="193629">
                <a:tc>
                  <a:txBody>
                    <a:bodyPr/>
                    <a:lstStyle/>
                    <a:p>
                      <a:pPr marL="0" marR="0">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465" marR="68465" marT="0" marB="0"/>
                </a:tc>
                <a:tc>
                  <a:txBody>
                    <a:bodyPr/>
                    <a:lstStyle/>
                    <a:p>
                      <a:pPr marL="0" marR="0">
                        <a:spcBef>
                          <a:spcPts val="0"/>
                        </a:spcBef>
                        <a:spcAft>
                          <a:spcPts val="0"/>
                        </a:spcAft>
                      </a:pPr>
                      <a:r>
                        <a:rPr lang="en-US" sz="1100" dirty="0">
                          <a:effectLst/>
                        </a:rPr>
                        <a:t>Considering all types of alcoholic beverages, how many times during the past 30 days did you have 5 or more drinks on one occasion?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465" marR="68465" marT="0" marB="0"/>
                </a:tc>
                <a:tc vMerge="1">
                  <a:txBody>
                    <a:bodyPr/>
                    <a:lstStyle/>
                    <a:p>
                      <a:pPr marL="0" marR="0">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465" marR="68465" marT="0" marB="0"/>
                </a:tc>
                <a:extLst>
                  <a:ext uri="{0D108BD9-81ED-4DB2-BD59-A6C34878D82A}">
                    <a16:rowId xmlns:a16="http://schemas.microsoft.com/office/drawing/2014/main" val="936143806"/>
                  </a:ext>
                </a:extLst>
              </a:tr>
              <a:tr h="260326">
                <a:tc>
                  <a:txBody>
                    <a:bodyPr/>
                    <a:lstStyle/>
                    <a:p>
                      <a:pPr marL="0" marR="0">
                        <a:spcBef>
                          <a:spcPts val="0"/>
                        </a:spcBef>
                        <a:spcAft>
                          <a:spcPts val="0"/>
                        </a:spcAft>
                      </a:pPr>
                      <a:r>
                        <a:rPr lang="en-US" sz="11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465" marR="68465" marT="0" marB="0"/>
                </a:tc>
                <a:tc>
                  <a:txBody>
                    <a:bodyPr/>
                    <a:lstStyle/>
                    <a:p>
                      <a:pPr marL="0" marR="0">
                        <a:spcBef>
                          <a:spcPts val="0"/>
                        </a:spcBef>
                        <a:spcAft>
                          <a:spcPts val="0"/>
                        </a:spcAft>
                      </a:pPr>
                      <a:r>
                        <a:rPr lang="en-US" sz="1100" dirty="0">
                          <a:effectLst/>
                        </a:rPr>
                        <a:t>Considering all types of alcoholic beverages, how many times during the past 30 days did you have 4 or more drinks on one occasion?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465" marR="68465" marT="0" marB="0"/>
                </a:tc>
                <a:tc vMerge="1">
                  <a:txBody>
                    <a:bodyPr/>
                    <a:lstStyle/>
                    <a:p>
                      <a:pPr marL="0" marR="0">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465" marR="68465" marT="0" marB="0"/>
                </a:tc>
                <a:extLst>
                  <a:ext uri="{0D108BD9-81ED-4DB2-BD59-A6C34878D82A}">
                    <a16:rowId xmlns:a16="http://schemas.microsoft.com/office/drawing/2014/main" val="231125285"/>
                  </a:ext>
                </a:extLst>
              </a:tr>
              <a:tr h="159771">
                <a:tc>
                  <a:txBody>
                    <a:bodyPr/>
                    <a:lstStyle/>
                    <a:p>
                      <a:pPr marL="0" marR="0">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465" marR="68465" marT="0" marB="0"/>
                </a:tc>
                <a:tc>
                  <a:txBody>
                    <a:bodyPr/>
                    <a:lstStyle/>
                    <a:p>
                      <a:pPr marL="0" marR="0">
                        <a:spcBef>
                          <a:spcPts val="0"/>
                        </a:spcBef>
                        <a:spcAft>
                          <a:spcPts val="0"/>
                        </a:spcAft>
                      </a:pPr>
                      <a:r>
                        <a:rPr lang="en-US" sz="1100" dirty="0">
                          <a:effectLst/>
                        </a:rPr>
                        <a:t>In the past 12 months, have you started or increased drinking alcohol to cope with stress or emotions related to COVID-19?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465" marR="68465" marT="0" marB="0"/>
                </a:tc>
                <a:tc vMerge="1">
                  <a:txBody>
                    <a:bodyPr/>
                    <a:lstStyle/>
                    <a:p>
                      <a:pPr marL="0" marR="0">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465" marR="68465" marT="0" marB="0"/>
                </a:tc>
                <a:extLst>
                  <a:ext uri="{0D108BD9-81ED-4DB2-BD59-A6C34878D82A}">
                    <a16:rowId xmlns:a16="http://schemas.microsoft.com/office/drawing/2014/main" val="3558137276"/>
                  </a:ext>
                </a:extLst>
              </a:tr>
              <a:tr h="155118">
                <a:tc>
                  <a:txBody>
                    <a:bodyPr/>
                    <a:lstStyle/>
                    <a:p>
                      <a:pPr marL="0" marR="0">
                        <a:spcBef>
                          <a:spcPts val="0"/>
                        </a:spcBef>
                        <a:spcAft>
                          <a:spcPts val="0"/>
                        </a:spcAft>
                      </a:pPr>
                      <a:r>
                        <a:rPr lang="en-US" sz="1100" dirty="0">
                          <a:effectLst/>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465" marR="68465" marT="0" marB="0"/>
                </a:tc>
                <a:tc>
                  <a:txBody>
                    <a:bodyPr/>
                    <a:lstStyle/>
                    <a:p>
                      <a:pPr marL="0" marR="0">
                        <a:spcBef>
                          <a:spcPts val="0"/>
                        </a:spcBef>
                        <a:spcAft>
                          <a:spcPts val="0"/>
                        </a:spcAft>
                      </a:pPr>
                      <a:r>
                        <a:rPr lang="en-US" sz="1100" dirty="0">
                          <a:effectLst/>
                        </a:rPr>
                        <a:t>In the past 12 months, have you ever taken a prescription pain reliever such as oxycodone or hydrocodone that was prescribed to you?</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465" marR="68465" marT="0" marB="0"/>
                </a:tc>
                <a:tc rowSpan="3">
                  <a:txBody>
                    <a:bodyPr/>
                    <a:lstStyle/>
                    <a:p>
                      <a:pPr marL="0" marR="0" algn="ctr">
                        <a:spcBef>
                          <a:spcPts val="0"/>
                        </a:spcBef>
                        <a:spcAft>
                          <a:spcPts val="0"/>
                        </a:spcAft>
                      </a:pPr>
                      <a:r>
                        <a:rPr lang="en-US" sz="1100" dirty="0">
                          <a:effectLst/>
                        </a:rPr>
                        <a:t>Prescription Drugs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465" marR="68465" marT="0" marB="0" anchor="ctr"/>
                </a:tc>
                <a:extLst>
                  <a:ext uri="{0D108BD9-81ED-4DB2-BD59-A6C34878D82A}">
                    <a16:rowId xmlns:a16="http://schemas.microsoft.com/office/drawing/2014/main" val="2113323233"/>
                  </a:ext>
                </a:extLst>
              </a:tr>
              <a:tr h="310236">
                <a:tc>
                  <a:txBody>
                    <a:bodyPr/>
                    <a:lstStyle/>
                    <a:p>
                      <a:pPr marL="0" marR="0">
                        <a:spcBef>
                          <a:spcPts val="0"/>
                        </a:spcBef>
                        <a:spcAft>
                          <a:spcPts val="0"/>
                        </a:spcAft>
                      </a:pPr>
                      <a:r>
                        <a:rPr lang="en-US" sz="11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465" marR="68465" marT="0" marB="0"/>
                </a:tc>
                <a:tc>
                  <a:txBody>
                    <a:bodyPr/>
                    <a:lstStyle/>
                    <a:p>
                      <a:pPr marL="0" marR="0">
                        <a:spcBef>
                          <a:spcPts val="0"/>
                        </a:spcBef>
                        <a:spcAft>
                          <a:spcPts val="0"/>
                        </a:spcAft>
                      </a:pPr>
                      <a:r>
                        <a:rPr lang="en-US" sz="1100" dirty="0">
                          <a:effectLst/>
                        </a:rPr>
                        <a:t>When you took prescription pain relievers in the past 12 months, did you ever, even once, take more than was prescribed for you? This includes taking a higher dosage or taking it more often than directed.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465" marR="68465" marT="0" marB="0"/>
                </a:tc>
                <a:tc vMerge="1">
                  <a:txBody>
                    <a:bodyPr/>
                    <a:lstStyle/>
                    <a:p>
                      <a:pPr marL="0" marR="0">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465" marR="68465" marT="0" marB="0"/>
                </a:tc>
                <a:extLst>
                  <a:ext uri="{0D108BD9-81ED-4DB2-BD59-A6C34878D82A}">
                    <a16:rowId xmlns:a16="http://schemas.microsoft.com/office/drawing/2014/main" val="963646401"/>
                  </a:ext>
                </a:extLst>
              </a:tr>
              <a:tr h="310236">
                <a:tc>
                  <a:txBody>
                    <a:bodyPr/>
                    <a:lstStyle/>
                    <a:p>
                      <a:pPr marL="0" marR="0">
                        <a:spcBef>
                          <a:spcPts val="0"/>
                        </a:spcBef>
                        <a:spcAft>
                          <a:spcPts val="0"/>
                        </a:spcAft>
                      </a:pPr>
                      <a:r>
                        <a:rPr lang="en-US" sz="11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465" marR="68465" marT="0" marB="0"/>
                </a:tc>
                <a:tc>
                  <a:txBody>
                    <a:bodyPr/>
                    <a:lstStyle/>
                    <a:p>
                      <a:pPr marL="0" marR="0">
                        <a:spcBef>
                          <a:spcPts val="0"/>
                        </a:spcBef>
                        <a:spcAft>
                          <a:spcPts val="0"/>
                        </a:spcAft>
                      </a:pPr>
                      <a:r>
                        <a:rPr lang="en-US" sz="1100" dirty="0">
                          <a:effectLst/>
                        </a:rPr>
                        <a:t>In the past 12 months, have you ever, even once, taken a prescription pain reliever such as oxycodone or hydrocodone that was not prescribed for you?</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465" marR="68465" marT="0" marB="0"/>
                </a:tc>
                <a:tc vMerge="1">
                  <a:txBody>
                    <a:bodyPr/>
                    <a:lstStyle/>
                    <a:p>
                      <a:pPr marL="0" marR="0">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465" marR="68465" marT="0" marB="0"/>
                </a:tc>
                <a:extLst>
                  <a:ext uri="{0D108BD9-81ED-4DB2-BD59-A6C34878D82A}">
                    <a16:rowId xmlns:a16="http://schemas.microsoft.com/office/drawing/2014/main" val="3904657111"/>
                  </a:ext>
                </a:extLst>
              </a:tr>
              <a:tr h="155118">
                <a:tc>
                  <a:txBody>
                    <a:bodyPr/>
                    <a:lstStyle/>
                    <a:p>
                      <a:pPr marL="0" marR="0">
                        <a:spcBef>
                          <a:spcPts val="0"/>
                        </a:spcBef>
                        <a:spcAft>
                          <a:spcPts val="0"/>
                        </a:spcAft>
                      </a:pPr>
                      <a:r>
                        <a:rPr lang="en-US" sz="11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465" marR="68465" marT="0" marB="0"/>
                </a:tc>
                <a:tc>
                  <a:txBody>
                    <a:bodyPr/>
                    <a:lstStyle/>
                    <a:p>
                      <a:pPr marL="0" marR="0">
                        <a:spcBef>
                          <a:spcPts val="0"/>
                        </a:spcBef>
                        <a:spcAft>
                          <a:spcPts val="0"/>
                        </a:spcAft>
                      </a:pPr>
                      <a:r>
                        <a:rPr lang="en-US" sz="1100" dirty="0">
                          <a:effectLst/>
                        </a:rPr>
                        <a:t>Have you ever, even once, used any form of heroin?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465" marR="68465" marT="0" marB="0"/>
                </a:tc>
                <a:tc rowSpan="2">
                  <a:txBody>
                    <a:bodyPr/>
                    <a:lstStyle/>
                    <a:p>
                      <a:pPr marL="0" marR="0" algn="ctr">
                        <a:spcBef>
                          <a:spcPts val="0"/>
                        </a:spcBef>
                        <a:spcAft>
                          <a:spcPts val="0"/>
                        </a:spcAft>
                      </a:pPr>
                      <a:r>
                        <a:rPr lang="en-US" sz="1100" dirty="0">
                          <a:effectLst/>
                        </a:rPr>
                        <a:t>Illicit Drugs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465" marR="68465" marT="0" marB="0" anchor="ctr"/>
                </a:tc>
                <a:extLst>
                  <a:ext uri="{0D108BD9-81ED-4DB2-BD59-A6C34878D82A}">
                    <a16:rowId xmlns:a16="http://schemas.microsoft.com/office/drawing/2014/main" val="629440851"/>
                  </a:ext>
                </a:extLst>
              </a:tr>
              <a:tr h="309716">
                <a:tc>
                  <a:txBody>
                    <a:bodyPr/>
                    <a:lstStyle/>
                    <a:p>
                      <a:pPr marL="0" marR="0">
                        <a:spcBef>
                          <a:spcPts val="0"/>
                        </a:spcBef>
                        <a:spcAft>
                          <a:spcPts val="0"/>
                        </a:spcAft>
                      </a:pPr>
                      <a:r>
                        <a:rPr lang="en-US" sz="1100" dirty="0">
                          <a:effectLst/>
                        </a:rPr>
                        <a:t>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465" marR="68465" marT="0" marB="0"/>
                </a:tc>
                <a:tc>
                  <a:txBody>
                    <a:bodyPr/>
                    <a:lstStyle/>
                    <a:p>
                      <a:pPr marL="0" marR="0">
                        <a:spcBef>
                          <a:spcPts val="0"/>
                        </a:spcBef>
                        <a:spcAft>
                          <a:spcPts val="0"/>
                        </a:spcAft>
                      </a:pPr>
                      <a:r>
                        <a:rPr lang="en-US" sz="1100" dirty="0">
                          <a:effectLst/>
                        </a:rPr>
                        <a:t>How long has it been since you last used any form of heroin?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465" marR="68465" marT="0" marB="0"/>
                </a:tc>
                <a:tc vMerge="1">
                  <a:txBody>
                    <a:bodyPr/>
                    <a:lstStyle/>
                    <a:p>
                      <a:pPr marL="0" marR="0">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465" marR="68465" marT="0" marB="0"/>
                </a:tc>
                <a:extLst>
                  <a:ext uri="{0D108BD9-81ED-4DB2-BD59-A6C34878D82A}">
                    <a16:rowId xmlns:a16="http://schemas.microsoft.com/office/drawing/2014/main" val="3906028223"/>
                  </a:ext>
                </a:extLst>
              </a:tr>
            </a:tbl>
          </a:graphicData>
        </a:graphic>
      </p:graphicFrame>
    </p:spTree>
    <p:extLst>
      <p:ext uri="{BB962C8B-B14F-4D97-AF65-F5344CB8AC3E}">
        <p14:creationId xmlns:p14="http://schemas.microsoft.com/office/powerpoint/2010/main" val="1967147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053EF-74BB-480B-B084-3CCC4F83BD6C}"/>
              </a:ext>
            </a:extLst>
          </p:cNvPr>
          <p:cNvSpPr>
            <a:spLocks noGrp="1"/>
          </p:cNvSpPr>
          <p:nvPr>
            <p:ph type="title"/>
          </p:nvPr>
        </p:nvSpPr>
        <p:spPr>
          <a:xfrm>
            <a:off x="838200" y="692935"/>
            <a:ext cx="10148932" cy="590931"/>
          </a:xfrm>
        </p:spPr>
        <p:txBody>
          <a:bodyPr/>
          <a:lstStyle/>
          <a:p>
            <a:r>
              <a:rPr lang="en-US" dirty="0">
                <a:latin typeface="Times New Roman" panose="02020603050405020304" pitchFamily="18" charset="0"/>
              </a:rPr>
              <a:t>Nexus of the Healthy Suburban Cook County Survey</a:t>
            </a:r>
            <a:endParaRPr lang="en-US" dirty="0"/>
          </a:p>
        </p:txBody>
      </p:sp>
      <p:sp>
        <p:nvSpPr>
          <p:cNvPr id="3" name="Content Placeholder 2">
            <a:extLst>
              <a:ext uri="{FF2B5EF4-FFF2-40B4-BE49-F238E27FC236}">
                <a16:creationId xmlns:a16="http://schemas.microsoft.com/office/drawing/2014/main" id="{B39AAD1D-AEDD-49A9-BFE0-2F4B7C3FBC68}"/>
              </a:ext>
            </a:extLst>
          </p:cNvPr>
          <p:cNvSpPr>
            <a:spLocks noGrp="1"/>
          </p:cNvSpPr>
          <p:nvPr>
            <p:ph idx="1"/>
          </p:nvPr>
        </p:nvSpPr>
        <p:spPr>
          <a:xfrm>
            <a:off x="832224" y="1846474"/>
            <a:ext cx="10515600" cy="4473019"/>
          </a:xfrm>
        </p:spPr>
        <p:txBody>
          <a:bodyPr/>
          <a:lstStyle/>
          <a:p>
            <a:r>
              <a:rPr lang="en-US" dirty="0">
                <a:latin typeface="Times New Roman" panose="02020603050405020304" pitchFamily="18" charset="0"/>
              </a:rPr>
              <a:t>CCDPH was asked to participate in the review and drafting of House Bill 3504 that called for the state health department to conduct a Healthy Illinois Survey. The partners included the Illinois Public Health Institute, University of Illinois Chicago, Alliance of Health Equity, and the Chicago Department of Public Health.</a:t>
            </a:r>
          </a:p>
          <a:p>
            <a:r>
              <a:rPr lang="en-US" dirty="0">
                <a:latin typeface="Times New Roman" panose="02020603050405020304" pitchFamily="18" charset="0"/>
              </a:rPr>
              <a:t>In February 2021, House Bill 3504 was sent the Illinois Assembly asking that IDPH conduct the survey which would provide much needed granular level of data for local health departments.</a:t>
            </a:r>
          </a:p>
          <a:p>
            <a:r>
              <a:rPr lang="en-US" dirty="0">
                <a:latin typeface="Times New Roman" panose="02020603050405020304" pitchFamily="18" charset="0"/>
              </a:rPr>
              <a:t>Although the bill was passed by both houses of congress on May 29, 2021 and approved by the Governor on August 20, 2021, funding for survey was not appropriated. </a:t>
            </a:r>
          </a:p>
          <a:p>
            <a:r>
              <a:rPr lang="en-US" dirty="0">
                <a:latin typeface="Times New Roman" panose="02020603050405020304" pitchFamily="18" charset="0"/>
              </a:rPr>
              <a:t>Knowing that there was no funding earmarked for the survey, UIC, CDPH, and CCDPH discussed conducting this survey at the Cook County level. These conversations led to the concept but neither health department had funding for which a collaboration could occur. CDPH  had funding for the Healthy Chicago Survey and was in starting the new cycle for their 2022 survey. Even though CCDPH had never conducted an adult behavior survey, there was an avenue to complete the Healthy Suburban Cook County Survey using the CDC Health Equity grant funds. </a:t>
            </a:r>
          </a:p>
          <a:p>
            <a:endParaRPr lang="en-US" dirty="0">
              <a:latin typeface="Times New Roman" panose="02020603050405020304" pitchFamily="18" charset="0"/>
            </a:endParaRPr>
          </a:p>
          <a:p>
            <a:endParaRPr lang="en-US" dirty="0"/>
          </a:p>
        </p:txBody>
      </p:sp>
      <p:sp>
        <p:nvSpPr>
          <p:cNvPr id="4" name="Text Placeholder 3">
            <a:extLst>
              <a:ext uri="{FF2B5EF4-FFF2-40B4-BE49-F238E27FC236}">
                <a16:creationId xmlns:a16="http://schemas.microsoft.com/office/drawing/2014/main" id="{A2774931-B469-42F9-8084-823E71C1B5C9}"/>
              </a:ext>
            </a:extLst>
          </p:cNvPr>
          <p:cNvSpPr>
            <a:spLocks noGrp="1"/>
          </p:cNvSpPr>
          <p:nvPr>
            <p:ph type="body" sz="quarter" idx="13"/>
          </p:nvPr>
        </p:nvSpPr>
        <p:spPr>
          <a:xfrm>
            <a:off x="844176" y="1303798"/>
            <a:ext cx="2855590" cy="424732"/>
          </a:xfrm>
        </p:spPr>
        <p:txBody>
          <a:bodyPr/>
          <a:lstStyle/>
          <a:p>
            <a:r>
              <a:rPr lang="en-US" dirty="0"/>
              <a:t>HB3504 Legislation</a:t>
            </a:r>
          </a:p>
        </p:txBody>
      </p:sp>
    </p:spTree>
    <p:extLst>
      <p:ext uri="{BB962C8B-B14F-4D97-AF65-F5344CB8AC3E}">
        <p14:creationId xmlns:p14="http://schemas.microsoft.com/office/powerpoint/2010/main" val="3416589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D55343A-2B1B-4C91-861A-597C390856FA}"/>
              </a:ext>
            </a:extLst>
          </p:cNvPr>
          <p:cNvSpPr>
            <a:spLocks noGrp="1"/>
          </p:cNvSpPr>
          <p:nvPr>
            <p:ph type="title"/>
          </p:nvPr>
        </p:nvSpPr>
        <p:spPr>
          <a:xfrm>
            <a:off x="844176" y="205036"/>
            <a:ext cx="3871894" cy="590931"/>
          </a:xfrm>
        </p:spPr>
        <p:txBody>
          <a:bodyPr/>
          <a:lstStyle/>
          <a:p>
            <a:r>
              <a:rPr lang="en-US" dirty="0"/>
              <a:t>Cancer Screening</a:t>
            </a:r>
          </a:p>
        </p:txBody>
      </p:sp>
      <p:sp>
        <p:nvSpPr>
          <p:cNvPr id="10" name="Text Placeholder 3">
            <a:extLst>
              <a:ext uri="{FF2B5EF4-FFF2-40B4-BE49-F238E27FC236}">
                <a16:creationId xmlns:a16="http://schemas.microsoft.com/office/drawing/2014/main" id="{193646B3-653A-4034-8562-C748021ADFAC}"/>
              </a:ext>
            </a:extLst>
          </p:cNvPr>
          <p:cNvSpPr>
            <a:spLocks noGrp="1"/>
          </p:cNvSpPr>
          <p:nvPr>
            <p:ph type="body" sz="quarter" idx="13"/>
          </p:nvPr>
        </p:nvSpPr>
        <p:spPr>
          <a:xfrm>
            <a:off x="971176" y="795967"/>
            <a:ext cx="1995803" cy="424732"/>
          </a:xfrm>
        </p:spPr>
        <p:txBody>
          <a:bodyPr/>
          <a:lstStyle/>
          <a:p>
            <a:r>
              <a:rPr lang="en-US" dirty="0"/>
              <a:t>10 Questions</a:t>
            </a:r>
          </a:p>
        </p:txBody>
      </p:sp>
      <p:graphicFrame>
        <p:nvGraphicFramePr>
          <p:cNvPr id="2" name="Table 1">
            <a:extLst>
              <a:ext uri="{FF2B5EF4-FFF2-40B4-BE49-F238E27FC236}">
                <a16:creationId xmlns:a16="http://schemas.microsoft.com/office/drawing/2014/main" id="{2C8734E0-310D-474A-847E-4F4F212E67E0}"/>
              </a:ext>
            </a:extLst>
          </p:cNvPr>
          <p:cNvGraphicFramePr>
            <a:graphicFrameLocks noGrp="1"/>
          </p:cNvGraphicFramePr>
          <p:nvPr>
            <p:extLst>
              <p:ext uri="{D42A27DB-BD31-4B8C-83A1-F6EECF244321}">
                <p14:modId xmlns:p14="http://schemas.microsoft.com/office/powerpoint/2010/main" val="1500314123"/>
              </p:ext>
            </p:extLst>
          </p:nvPr>
        </p:nvGraphicFramePr>
        <p:xfrm>
          <a:off x="844176" y="1959133"/>
          <a:ext cx="10787843" cy="2287786"/>
        </p:xfrm>
        <a:graphic>
          <a:graphicData uri="http://schemas.openxmlformats.org/drawingml/2006/table">
            <a:tbl>
              <a:tblPr firstRow="1" firstCol="1" bandRow="1">
                <a:tableStyleId>{5C22544A-7EE6-4342-B048-85BDC9FD1C3A}</a:tableStyleId>
              </a:tblPr>
              <a:tblGrid>
                <a:gridCol w="314773">
                  <a:extLst>
                    <a:ext uri="{9D8B030D-6E8A-4147-A177-3AD203B41FA5}">
                      <a16:colId xmlns:a16="http://schemas.microsoft.com/office/drawing/2014/main" val="4151641425"/>
                    </a:ext>
                  </a:extLst>
                </a:gridCol>
                <a:gridCol w="8038594">
                  <a:extLst>
                    <a:ext uri="{9D8B030D-6E8A-4147-A177-3AD203B41FA5}">
                      <a16:colId xmlns:a16="http://schemas.microsoft.com/office/drawing/2014/main" val="2023261443"/>
                    </a:ext>
                  </a:extLst>
                </a:gridCol>
                <a:gridCol w="2434476">
                  <a:extLst>
                    <a:ext uri="{9D8B030D-6E8A-4147-A177-3AD203B41FA5}">
                      <a16:colId xmlns:a16="http://schemas.microsoft.com/office/drawing/2014/main" val="1470631583"/>
                    </a:ext>
                  </a:extLst>
                </a:gridCol>
              </a:tblGrid>
              <a:tr h="177004">
                <a:tc>
                  <a:txBody>
                    <a:bodyPr/>
                    <a:lstStyle/>
                    <a:p>
                      <a:pPr marL="0" marR="0">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CANCER SCREENING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dirty="0">
                          <a:effectLst/>
                        </a:rPr>
                        <a:t>Justification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7634505"/>
                  </a:ext>
                </a:extLst>
              </a:tr>
              <a:tr h="177004">
                <a:tc>
                  <a:txBody>
                    <a:bodyPr/>
                    <a:lstStyle/>
                    <a:p>
                      <a:pPr marL="0" marR="0">
                        <a:spcBef>
                          <a:spcPts val="0"/>
                        </a:spcBef>
                        <a:spcAft>
                          <a:spcPts val="0"/>
                        </a:spcAft>
                      </a:pPr>
                      <a:r>
                        <a:rPr lang="en-US" sz="1200">
                          <a:effectLst/>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A mammogram is an x-ray of each breast to look for breast cancer. Have you ever had a mammogram?</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10">
                  <a:txBody>
                    <a:bodyPr/>
                    <a:lstStyle/>
                    <a:p>
                      <a:pPr marL="0" marR="0" algn="ctr">
                        <a:spcBef>
                          <a:spcPts val="0"/>
                        </a:spcBef>
                        <a:spcAft>
                          <a:spcPts val="0"/>
                        </a:spcAft>
                      </a:pPr>
                      <a:r>
                        <a:rPr lang="en-US" sz="1200" dirty="0">
                          <a:effectLst/>
                        </a:rPr>
                        <a:t>Screening</a:t>
                      </a:r>
                      <a:endParaRPr lang="en-US" sz="1200" dirty="0">
                        <a:effectLst/>
                        <a:latin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45925199"/>
                  </a:ext>
                </a:extLst>
              </a:tr>
              <a:tr h="177004">
                <a:tc>
                  <a:txBody>
                    <a:bodyPr/>
                    <a:lstStyle/>
                    <a:p>
                      <a:pPr marL="0" marR="0">
                        <a:spcBef>
                          <a:spcPts val="0"/>
                        </a:spcBef>
                        <a:spcAft>
                          <a:spcPts val="0"/>
                        </a:spcAft>
                      </a:pPr>
                      <a:r>
                        <a:rPr lang="en-US" sz="1200">
                          <a:effectLst/>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How long has it been since you had your last mammogram?</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marL="0" marR="0">
                        <a:spcBef>
                          <a:spcPts val="0"/>
                        </a:spcBef>
                        <a:spcAft>
                          <a:spcPts val="0"/>
                        </a:spcAft>
                      </a:pPr>
                      <a:r>
                        <a:rPr lang="en-US" sz="1100">
                          <a:effectLst/>
                        </a:rPr>
                        <a:t>Breast Cancer Screening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1027035"/>
                  </a:ext>
                </a:extLst>
              </a:tr>
              <a:tr h="177004">
                <a:tc>
                  <a:txBody>
                    <a:bodyPr/>
                    <a:lstStyle/>
                    <a:p>
                      <a:pPr marL="0" marR="0">
                        <a:spcBef>
                          <a:spcPts val="0"/>
                        </a:spcBef>
                        <a:spcAft>
                          <a:spcPts val="0"/>
                        </a:spcAft>
                      </a:pPr>
                      <a:r>
                        <a:rPr lang="en-US" sz="12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A Pap test is a test for cancer of the cervix. Have you ever had a Pap test?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marL="0" marR="0">
                        <a:spcBef>
                          <a:spcPts val="0"/>
                        </a:spcBef>
                        <a:spcAft>
                          <a:spcPts val="0"/>
                        </a:spcAft>
                      </a:pPr>
                      <a:r>
                        <a:rPr lang="en-US" sz="1100" dirty="0">
                          <a:effectLst/>
                        </a:rPr>
                        <a:t>Cervical Cancer Screening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8766146"/>
                  </a:ext>
                </a:extLst>
              </a:tr>
              <a:tr h="177004">
                <a:tc>
                  <a:txBody>
                    <a:bodyPr/>
                    <a:lstStyle/>
                    <a:p>
                      <a:pPr marL="0" marR="0">
                        <a:spcBef>
                          <a:spcPts val="0"/>
                        </a:spcBef>
                        <a:spcAft>
                          <a:spcPts val="0"/>
                        </a:spcAft>
                      </a:pPr>
                      <a:r>
                        <a:rPr lang="en-US" sz="1200">
                          <a:effectLst/>
                        </a:rPr>
                        <a:t>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How long has it been since your last Pap test?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marL="0" marR="0">
                        <a:spcBef>
                          <a:spcPts val="0"/>
                        </a:spcBef>
                        <a:spcAft>
                          <a:spcPts val="0"/>
                        </a:spcAft>
                      </a:pPr>
                      <a:r>
                        <a:rPr lang="en-US" sz="1100">
                          <a:effectLst/>
                        </a:rPr>
                        <a:t>Cervical Cancer Screening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6805181"/>
                  </a:ext>
                </a:extLst>
              </a:tr>
              <a:tr h="177004">
                <a:tc>
                  <a:txBody>
                    <a:bodyPr/>
                    <a:lstStyle/>
                    <a:p>
                      <a:pPr marL="0" marR="0">
                        <a:spcBef>
                          <a:spcPts val="0"/>
                        </a:spcBef>
                        <a:spcAft>
                          <a:spcPts val="0"/>
                        </a:spcAft>
                      </a:pPr>
                      <a:r>
                        <a:rPr lang="en-US" sz="1200">
                          <a:effectLst/>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Have you had a hysterectomy?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marL="0" marR="0">
                        <a:spcBef>
                          <a:spcPts val="0"/>
                        </a:spcBef>
                        <a:spcAft>
                          <a:spcPts val="0"/>
                        </a:spcAft>
                      </a:pPr>
                      <a:r>
                        <a:rPr lang="en-US" sz="1100">
                          <a:effectLst/>
                        </a:rPr>
                        <a:t>Cervical Cancer Screening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4477101"/>
                  </a:ext>
                </a:extLst>
              </a:tr>
              <a:tr h="177004">
                <a:tc>
                  <a:txBody>
                    <a:bodyPr/>
                    <a:lstStyle/>
                    <a:p>
                      <a:pPr marL="0" marR="0">
                        <a:spcBef>
                          <a:spcPts val="0"/>
                        </a:spcBef>
                        <a:spcAft>
                          <a:spcPts val="0"/>
                        </a:spcAft>
                      </a:pPr>
                      <a:r>
                        <a:rPr lang="en-US" sz="1200">
                          <a:effectLst/>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50" spc="-20" dirty="0">
                          <a:effectLst/>
                        </a:rPr>
                        <a:t>A stool blood test is a test that may use a special kit at home to determine whether the stool contains blood. Have you ever had this test using a home kit</a:t>
                      </a:r>
                      <a:r>
                        <a:rPr lang="en-US" sz="900" spc="-20" dirty="0">
                          <a:effectLst/>
                        </a:rPr>
                        <a:t> </a:t>
                      </a:r>
                      <a:r>
                        <a:rPr lang="en-US" sz="1050" spc="-20" dirty="0">
                          <a:effectLst/>
                        </a:rPr>
                        <a:t>?  </a:t>
                      </a:r>
                      <a:endParaRPr lang="en-US" sz="1050" spc="-20"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tc vMerge="1">
                  <a:txBody>
                    <a:bodyPr/>
                    <a:lstStyle/>
                    <a:p>
                      <a:pPr marL="0" marR="0">
                        <a:spcBef>
                          <a:spcPts val="0"/>
                        </a:spcBef>
                        <a:spcAft>
                          <a:spcPts val="0"/>
                        </a:spcAft>
                      </a:pPr>
                      <a:r>
                        <a:rPr lang="en-US" sz="1100" dirty="0">
                          <a:effectLst/>
                        </a:rPr>
                        <a:t>Colorectal Cancer Screening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1275695"/>
                  </a:ext>
                </a:extLst>
              </a:tr>
              <a:tr h="177004">
                <a:tc>
                  <a:txBody>
                    <a:bodyPr/>
                    <a:lstStyle/>
                    <a:p>
                      <a:pPr marL="0" marR="0">
                        <a:spcBef>
                          <a:spcPts val="0"/>
                        </a:spcBef>
                        <a:spcAft>
                          <a:spcPts val="0"/>
                        </a:spcAft>
                      </a:pPr>
                      <a:r>
                        <a:rPr lang="en-US" sz="1200">
                          <a:effectLst/>
                        </a:rPr>
                        <a:t>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How long has it been since you had your last stool blood test using a home kit</a:t>
                      </a:r>
                      <a:r>
                        <a:rPr lang="en-US" sz="900" dirty="0">
                          <a:effectLst/>
                        </a:rPr>
                        <a:t> </a:t>
                      </a:r>
                      <a:r>
                        <a:rPr lang="en-US" sz="1200" dirty="0">
                          <a:effectLst/>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marL="0" marR="0">
                        <a:spcBef>
                          <a:spcPts val="0"/>
                        </a:spcBef>
                        <a:spcAft>
                          <a:spcPts val="0"/>
                        </a:spcAft>
                      </a:pPr>
                      <a:r>
                        <a:rPr lang="en-US" sz="1100" dirty="0">
                          <a:effectLst/>
                        </a:rPr>
                        <a:t>Colorectal Cancer Screening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87614228"/>
                  </a:ext>
                </a:extLst>
              </a:tr>
              <a:tr h="321826">
                <a:tc>
                  <a:txBody>
                    <a:bodyPr/>
                    <a:lstStyle/>
                    <a:p>
                      <a:pPr marL="0" marR="0">
                        <a:spcBef>
                          <a:spcPts val="0"/>
                        </a:spcBef>
                        <a:spcAft>
                          <a:spcPts val="0"/>
                        </a:spcAft>
                      </a:pPr>
                      <a:r>
                        <a:rPr lang="en-US" sz="1200">
                          <a:effectLst/>
                        </a:rPr>
                        <a:t>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50" spc="-20" dirty="0">
                          <a:effectLst/>
                        </a:rPr>
                        <a:t>Sigmoidoscopy and colonoscopy are exams in which a tube is inserted in the rectum to view the colon for signs of cancer or other health problems. Have you ever had either of these exams?</a:t>
                      </a:r>
                      <a:endParaRPr lang="en-US" sz="1050" spc="-20"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tc vMerge="1">
                  <a:txBody>
                    <a:bodyPr/>
                    <a:lstStyle/>
                    <a:p>
                      <a:pPr marL="0" marR="0">
                        <a:spcBef>
                          <a:spcPts val="0"/>
                        </a:spcBef>
                        <a:spcAft>
                          <a:spcPts val="0"/>
                        </a:spcAft>
                      </a:pPr>
                      <a:r>
                        <a:rPr lang="en-US" sz="1100">
                          <a:effectLst/>
                        </a:rPr>
                        <a:t>Colorectal Cancer Screening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4593459"/>
                  </a:ext>
                </a:extLst>
              </a:tr>
              <a:tr h="177004">
                <a:tc>
                  <a:txBody>
                    <a:bodyPr/>
                    <a:lstStyle/>
                    <a:p>
                      <a:pPr marL="0" marR="0">
                        <a:spcBef>
                          <a:spcPts val="0"/>
                        </a:spcBef>
                        <a:spcAft>
                          <a:spcPts val="0"/>
                        </a:spcAft>
                      </a:pPr>
                      <a:r>
                        <a:rPr lang="en-US" sz="1200">
                          <a:effectLst/>
                        </a:rPr>
                        <a:t>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Was your most recent exam a sigmoidoscopy or a colonoscopy?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marL="0" marR="0">
                        <a:spcBef>
                          <a:spcPts val="0"/>
                        </a:spcBef>
                        <a:spcAft>
                          <a:spcPts val="0"/>
                        </a:spcAft>
                      </a:pPr>
                      <a:r>
                        <a:rPr lang="en-US" sz="1100" dirty="0">
                          <a:effectLst/>
                        </a:rPr>
                        <a:t>Colorectal Cancer Screening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60381741"/>
                  </a:ext>
                </a:extLst>
              </a:tr>
              <a:tr h="177004">
                <a:tc>
                  <a:txBody>
                    <a:bodyPr/>
                    <a:lstStyle/>
                    <a:p>
                      <a:pPr marL="0" marR="0">
                        <a:spcBef>
                          <a:spcPts val="0"/>
                        </a:spcBef>
                        <a:spcAft>
                          <a:spcPts val="0"/>
                        </a:spcAft>
                      </a:pPr>
                      <a:r>
                        <a:rPr lang="en-US" sz="1200">
                          <a:effectLst/>
                        </a:rPr>
                        <a:t>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How long has it been since you had your last sigmoidoscopy or colonoscopy?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marL="0" marR="0">
                        <a:spcBef>
                          <a:spcPts val="0"/>
                        </a:spcBef>
                        <a:spcAft>
                          <a:spcPts val="0"/>
                        </a:spcAft>
                      </a:pPr>
                      <a:r>
                        <a:rPr lang="en-US" sz="1100" dirty="0">
                          <a:effectLst/>
                        </a:rPr>
                        <a:t>Colorectal Cancer Screening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1888471"/>
                  </a:ext>
                </a:extLst>
              </a:tr>
            </a:tbl>
          </a:graphicData>
        </a:graphic>
      </p:graphicFrame>
    </p:spTree>
    <p:extLst>
      <p:ext uri="{BB962C8B-B14F-4D97-AF65-F5344CB8AC3E}">
        <p14:creationId xmlns:p14="http://schemas.microsoft.com/office/powerpoint/2010/main" val="2792676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D55343A-2B1B-4C91-861A-597C390856FA}"/>
              </a:ext>
            </a:extLst>
          </p:cNvPr>
          <p:cNvSpPr>
            <a:spLocks noGrp="1"/>
          </p:cNvSpPr>
          <p:nvPr>
            <p:ph type="title"/>
          </p:nvPr>
        </p:nvSpPr>
        <p:spPr>
          <a:xfrm>
            <a:off x="844176" y="205036"/>
            <a:ext cx="3021661" cy="590931"/>
          </a:xfrm>
        </p:spPr>
        <p:txBody>
          <a:bodyPr/>
          <a:lstStyle/>
          <a:p>
            <a:r>
              <a:rPr lang="en-US" dirty="0"/>
              <a:t>Mental Health</a:t>
            </a:r>
          </a:p>
        </p:txBody>
      </p:sp>
      <p:sp>
        <p:nvSpPr>
          <p:cNvPr id="10" name="Text Placeholder 3">
            <a:extLst>
              <a:ext uri="{FF2B5EF4-FFF2-40B4-BE49-F238E27FC236}">
                <a16:creationId xmlns:a16="http://schemas.microsoft.com/office/drawing/2014/main" id="{193646B3-653A-4034-8562-C748021ADFAC}"/>
              </a:ext>
            </a:extLst>
          </p:cNvPr>
          <p:cNvSpPr>
            <a:spLocks noGrp="1"/>
          </p:cNvSpPr>
          <p:nvPr>
            <p:ph type="body" sz="quarter" idx="13"/>
          </p:nvPr>
        </p:nvSpPr>
        <p:spPr>
          <a:xfrm>
            <a:off x="971176" y="795967"/>
            <a:ext cx="1824282" cy="424732"/>
          </a:xfrm>
        </p:spPr>
        <p:txBody>
          <a:bodyPr/>
          <a:lstStyle/>
          <a:p>
            <a:r>
              <a:rPr lang="en-US" dirty="0"/>
              <a:t>9 Questions</a:t>
            </a:r>
          </a:p>
        </p:txBody>
      </p:sp>
      <p:graphicFrame>
        <p:nvGraphicFramePr>
          <p:cNvPr id="2" name="Table 1">
            <a:extLst>
              <a:ext uri="{FF2B5EF4-FFF2-40B4-BE49-F238E27FC236}">
                <a16:creationId xmlns:a16="http://schemas.microsoft.com/office/drawing/2014/main" id="{18540E98-D691-4A82-B9FD-3D35811D140F}"/>
              </a:ext>
            </a:extLst>
          </p:cNvPr>
          <p:cNvGraphicFramePr>
            <a:graphicFrameLocks noGrp="1"/>
          </p:cNvGraphicFramePr>
          <p:nvPr>
            <p:extLst>
              <p:ext uri="{D42A27DB-BD31-4B8C-83A1-F6EECF244321}">
                <p14:modId xmlns:p14="http://schemas.microsoft.com/office/powerpoint/2010/main" val="3852024865"/>
              </p:ext>
            </p:extLst>
          </p:nvPr>
        </p:nvGraphicFramePr>
        <p:xfrm>
          <a:off x="971176" y="1386898"/>
          <a:ext cx="9888279" cy="4692662"/>
        </p:xfrm>
        <a:graphic>
          <a:graphicData uri="http://schemas.openxmlformats.org/drawingml/2006/table">
            <a:tbl>
              <a:tblPr firstRow="1" firstCol="1" bandRow="1">
                <a:tableStyleId>{5C22544A-7EE6-4342-B048-85BDC9FD1C3A}</a:tableStyleId>
              </a:tblPr>
              <a:tblGrid>
                <a:gridCol w="1132658">
                  <a:extLst>
                    <a:ext uri="{9D8B030D-6E8A-4147-A177-3AD203B41FA5}">
                      <a16:colId xmlns:a16="http://schemas.microsoft.com/office/drawing/2014/main" val="3149855265"/>
                    </a:ext>
                  </a:extLst>
                </a:gridCol>
                <a:gridCol w="6524149">
                  <a:extLst>
                    <a:ext uri="{9D8B030D-6E8A-4147-A177-3AD203B41FA5}">
                      <a16:colId xmlns:a16="http://schemas.microsoft.com/office/drawing/2014/main" val="3275186266"/>
                    </a:ext>
                  </a:extLst>
                </a:gridCol>
                <a:gridCol w="2231472">
                  <a:extLst>
                    <a:ext uri="{9D8B030D-6E8A-4147-A177-3AD203B41FA5}">
                      <a16:colId xmlns:a16="http://schemas.microsoft.com/office/drawing/2014/main" val="1582577855"/>
                    </a:ext>
                  </a:extLst>
                </a:gridCol>
              </a:tblGrid>
              <a:tr h="200691">
                <a:tc>
                  <a:txBody>
                    <a:bodyPr/>
                    <a:lstStyle/>
                    <a:p>
                      <a:pPr marL="0" marR="0">
                        <a:spcBef>
                          <a:spcPts val="0"/>
                        </a:spcBef>
                        <a:spcAft>
                          <a:spcPts val="0"/>
                        </a:spcAft>
                      </a:pPr>
                      <a:r>
                        <a:rPr lang="en-US" sz="1000">
                          <a:effectLst/>
                        </a:rPr>
                        <a:t>Number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1050" marR="41050" marT="0" marB="0"/>
                </a:tc>
                <a:tc>
                  <a:txBody>
                    <a:bodyPr/>
                    <a:lstStyle/>
                    <a:p>
                      <a:pPr marL="0" marR="0" indent="0" algn="ctr">
                        <a:spcBef>
                          <a:spcPts val="0"/>
                        </a:spcBef>
                        <a:spcAft>
                          <a:spcPts val="0"/>
                        </a:spcAft>
                      </a:pPr>
                      <a:r>
                        <a:rPr lang="en-US" sz="1000" kern="0">
                          <a:effectLst/>
                        </a:rPr>
                        <a:t>MENTAL HEALTH</a:t>
                      </a:r>
                      <a:endParaRPr lang="en-US" sz="1000" b="1" kern="0">
                        <a:effectLst/>
                        <a:latin typeface="Calibri" panose="020F0502020204030204" pitchFamily="34" charset="0"/>
                        <a:ea typeface="Times New Roman" panose="02020603050405020304" pitchFamily="18" charset="0"/>
                        <a:cs typeface="Times New Roman" panose="02020603050405020304" pitchFamily="18" charset="0"/>
                      </a:endParaRPr>
                    </a:p>
                  </a:txBody>
                  <a:tcPr marL="41050" marR="41050" marT="0" marB="0"/>
                </a:tc>
                <a:tc>
                  <a:txBody>
                    <a:bodyPr/>
                    <a:lstStyle/>
                    <a:p>
                      <a:pPr marL="0" marR="0">
                        <a:spcBef>
                          <a:spcPts val="0"/>
                        </a:spcBef>
                        <a:spcAft>
                          <a:spcPts val="0"/>
                        </a:spcAft>
                      </a:pPr>
                      <a:r>
                        <a:rPr lang="en-US" sz="1000" dirty="0">
                          <a:effectLst/>
                        </a:rPr>
                        <a:t>Justification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050" marR="41050" marT="0" marB="0"/>
                </a:tc>
                <a:extLst>
                  <a:ext uri="{0D108BD9-81ED-4DB2-BD59-A6C34878D82A}">
                    <a16:rowId xmlns:a16="http://schemas.microsoft.com/office/drawing/2014/main" val="261660814"/>
                  </a:ext>
                </a:extLst>
              </a:tr>
              <a:tr h="656806">
                <a:tc>
                  <a:txBody>
                    <a:bodyPr/>
                    <a:lstStyle/>
                    <a:p>
                      <a:pPr marL="0" marR="0">
                        <a:spcBef>
                          <a:spcPts val="0"/>
                        </a:spcBef>
                        <a:spcAft>
                          <a:spcPts val="0"/>
                        </a:spcAft>
                      </a:pPr>
                      <a:r>
                        <a:rPr lang="en-US" sz="1000">
                          <a:effectLst/>
                        </a:rPr>
                        <a:t>1</a:t>
                      </a:r>
                    </a:p>
                    <a:p>
                      <a:pPr marL="0" marR="0">
                        <a:spcBef>
                          <a:spcPts val="0"/>
                        </a:spcBef>
                        <a:spcAft>
                          <a:spcPts val="0"/>
                        </a:spcAft>
                      </a:pPr>
                      <a:r>
                        <a:rPr lang="en-US" sz="1000">
                          <a:effectLst/>
                        </a:rPr>
                        <a:t>(n=6)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1050" marR="41050" marT="0" marB="0"/>
                </a:tc>
                <a:tc>
                  <a:txBody>
                    <a:bodyPr/>
                    <a:lstStyle/>
                    <a:p>
                      <a:pPr marL="0" marR="0">
                        <a:spcBef>
                          <a:spcPts val="0"/>
                        </a:spcBef>
                        <a:spcAft>
                          <a:spcPts val="0"/>
                        </a:spcAft>
                      </a:pPr>
                      <a:r>
                        <a:rPr lang="en-US" sz="1000">
                          <a:effectLst/>
                        </a:rPr>
                        <a:t>During the past 30 days, how often did you feel…</a:t>
                      </a:r>
                    </a:p>
                    <a:p>
                      <a:pPr marL="0" marR="0">
                        <a:spcBef>
                          <a:spcPts val="0"/>
                        </a:spcBef>
                        <a:spcAft>
                          <a:spcPts val="0"/>
                        </a:spcAft>
                      </a:pPr>
                      <a:r>
                        <a:rPr lang="en-US" sz="900" spc="-20">
                          <a:effectLst/>
                        </a:rPr>
                        <a:t>S1 / 79…nervous?</a:t>
                      </a:r>
                    </a:p>
                    <a:p>
                      <a:pPr marL="0" marR="0">
                        <a:spcBef>
                          <a:spcPts val="0"/>
                        </a:spcBef>
                        <a:spcAft>
                          <a:spcPts val="0"/>
                        </a:spcAft>
                      </a:pPr>
                      <a:r>
                        <a:rPr lang="en-US" sz="900" spc="-20">
                          <a:effectLst/>
                        </a:rPr>
                        <a:t>S2 / 80…hopeless?</a:t>
                      </a:r>
                    </a:p>
                    <a:p>
                      <a:pPr marL="0" marR="0">
                        <a:spcBef>
                          <a:spcPts val="0"/>
                        </a:spcBef>
                        <a:spcAft>
                          <a:spcPts val="0"/>
                        </a:spcAft>
                      </a:pPr>
                      <a:r>
                        <a:rPr lang="en-US" sz="900" spc="-20">
                          <a:effectLst/>
                        </a:rPr>
                        <a:t>S3 / 81…restless or fidgety?</a:t>
                      </a:r>
                    </a:p>
                    <a:p>
                      <a:pPr marL="0" marR="0">
                        <a:spcBef>
                          <a:spcPts val="0"/>
                        </a:spcBef>
                        <a:spcAft>
                          <a:spcPts val="0"/>
                        </a:spcAft>
                      </a:pPr>
                      <a:r>
                        <a:rPr lang="en-US" sz="900" spc="-20">
                          <a:effectLst/>
                        </a:rPr>
                        <a:t>S4 / 82…so depressed that nothing could cheer you up?</a:t>
                      </a:r>
                    </a:p>
                    <a:p>
                      <a:pPr marL="0" marR="0">
                        <a:spcBef>
                          <a:spcPts val="0"/>
                        </a:spcBef>
                        <a:spcAft>
                          <a:spcPts val="0"/>
                        </a:spcAft>
                      </a:pPr>
                      <a:r>
                        <a:rPr lang="en-US" sz="900" spc="-20">
                          <a:effectLst/>
                        </a:rPr>
                        <a:t>S5 / 83…everything was an effort?</a:t>
                      </a:r>
                    </a:p>
                    <a:p>
                      <a:pPr marL="0" marR="0">
                        <a:spcBef>
                          <a:spcPts val="0"/>
                        </a:spcBef>
                        <a:spcAft>
                          <a:spcPts val="0"/>
                        </a:spcAft>
                      </a:pPr>
                      <a:r>
                        <a:rPr lang="en-US" sz="1000">
                          <a:effectLst/>
                        </a:rPr>
                        <a:t>S6 / 84 …worthless?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1050" marR="41050" marT="0" marB="0"/>
                </a:tc>
                <a:tc rowSpan="5">
                  <a:txBody>
                    <a:bodyPr/>
                    <a:lstStyle/>
                    <a:p>
                      <a:pPr marL="0" marR="0">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Status</a:t>
                      </a:r>
                    </a:p>
                  </a:txBody>
                  <a:tcPr marL="41050" marR="41050" marT="0" marB="0"/>
                </a:tc>
                <a:extLst>
                  <a:ext uri="{0D108BD9-81ED-4DB2-BD59-A6C34878D82A}">
                    <a16:rowId xmlns:a16="http://schemas.microsoft.com/office/drawing/2014/main" val="2201340668"/>
                  </a:ext>
                </a:extLst>
              </a:tr>
              <a:tr h="200691">
                <a:tc>
                  <a:txBody>
                    <a:bodyPr/>
                    <a:lstStyle/>
                    <a:p>
                      <a:pPr marL="0" marR="0">
                        <a:spcBef>
                          <a:spcPts val="0"/>
                        </a:spcBef>
                        <a:spcAft>
                          <a:spcPts val="0"/>
                        </a:spcAft>
                      </a:pPr>
                      <a:r>
                        <a:rPr lang="en-US" sz="1000">
                          <a:effectLst/>
                        </a:rPr>
                        <a:t>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1050" marR="41050" marT="0" marB="0"/>
                </a:tc>
                <a:tc>
                  <a:txBody>
                    <a:bodyPr/>
                    <a:lstStyle/>
                    <a:p>
                      <a:pPr marL="0" marR="0">
                        <a:spcBef>
                          <a:spcPts val="0"/>
                        </a:spcBef>
                        <a:spcAft>
                          <a:spcPts val="0"/>
                        </a:spcAft>
                      </a:pPr>
                      <a:r>
                        <a:rPr lang="en-US" sz="1000">
                          <a:effectLst/>
                        </a:rPr>
                        <a:t>Q135 / 85 How often do you feel that you lack companionship?</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1050" marR="41050" marT="0" marB="0"/>
                </a:tc>
                <a:tc vMerge="1">
                  <a:txBody>
                    <a:bodyPr/>
                    <a:lstStyle/>
                    <a:p>
                      <a:pPr marL="0" marR="0">
                        <a:spcBef>
                          <a:spcPts val="0"/>
                        </a:spcBef>
                        <a:spcAft>
                          <a:spcPts val="0"/>
                        </a:spcAft>
                      </a:pP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1050" marR="41050" marT="0" marB="0"/>
                </a:tc>
                <a:extLst>
                  <a:ext uri="{0D108BD9-81ED-4DB2-BD59-A6C34878D82A}">
                    <a16:rowId xmlns:a16="http://schemas.microsoft.com/office/drawing/2014/main" val="2920982785"/>
                  </a:ext>
                </a:extLst>
              </a:tr>
              <a:tr h="200691">
                <a:tc>
                  <a:txBody>
                    <a:bodyPr/>
                    <a:lstStyle/>
                    <a:p>
                      <a:pPr marL="0" marR="0">
                        <a:spcBef>
                          <a:spcPts val="0"/>
                        </a:spcBef>
                        <a:spcAft>
                          <a:spcPts val="0"/>
                        </a:spcAft>
                      </a:pPr>
                      <a:r>
                        <a:rPr lang="en-US" sz="1000">
                          <a:effectLst/>
                        </a:rPr>
                        <a:t>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1050" marR="41050" marT="0" marB="0"/>
                </a:tc>
                <a:tc>
                  <a:txBody>
                    <a:bodyPr/>
                    <a:lstStyle/>
                    <a:p>
                      <a:pPr marL="0" marR="0">
                        <a:spcBef>
                          <a:spcPts val="0"/>
                        </a:spcBef>
                        <a:spcAft>
                          <a:spcPts val="0"/>
                        </a:spcAft>
                      </a:pPr>
                      <a:r>
                        <a:rPr lang="en-US" sz="1000">
                          <a:effectLst/>
                        </a:rPr>
                        <a:t>Q136 / 86 How often do you feel left out?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1050" marR="41050" marT="0" marB="0"/>
                </a:tc>
                <a:tc vMerge="1">
                  <a:txBody>
                    <a:bodyPr/>
                    <a:lstStyle/>
                    <a:p>
                      <a:pPr marL="0" marR="0">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050" marR="41050" marT="0" marB="0"/>
                </a:tc>
                <a:extLst>
                  <a:ext uri="{0D108BD9-81ED-4DB2-BD59-A6C34878D82A}">
                    <a16:rowId xmlns:a16="http://schemas.microsoft.com/office/drawing/2014/main" val="1803454856"/>
                  </a:ext>
                </a:extLst>
              </a:tr>
              <a:tr h="200691">
                <a:tc>
                  <a:txBody>
                    <a:bodyPr/>
                    <a:lstStyle/>
                    <a:p>
                      <a:pPr marL="0" marR="0">
                        <a:spcBef>
                          <a:spcPts val="0"/>
                        </a:spcBef>
                        <a:spcAft>
                          <a:spcPts val="0"/>
                        </a:spcAft>
                      </a:pPr>
                      <a:r>
                        <a:rPr lang="en-US" sz="1000">
                          <a:effectLst/>
                        </a:rPr>
                        <a:t>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1050" marR="41050" marT="0" marB="0"/>
                </a:tc>
                <a:tc>
                  <a:txBody>
                    <a:bodyPr/>
                    <a:lstStyle/>
                    <a:p>
                      <a:pPr marL="0" marR="0">
                        <a:spcBef>
                          <a:spcPts val="0"/>
                        </a:spcBef>
                        <a:spcAft>
                          <a:spcPts val="0"/>
                        </a:spcAft>
                      </a:pPr>
                      <a:r>
                        <a:rPr lang="en-US" sz="1000">
                          <a:effectLst/>
                        </a:rPr>
                        <a:t>Q137 / 87 How often do you feel alone?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1050" marR="41050" marT="0" marB="0"/>
                </a:tc>
                <a:tc vMerge="1">
                  <a:txBody>
                    <a:bodyPr/>
                    <a:lstStyle/>
                    <a:p>
                      <a:pPr marL="0" marR="0">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050" marR="41050" marT="0" marB="0"/>
                </a:tc>
                <a:extLst>
                  <a:ext uri="{0D108BD9-81ED-4DB2-BD59-A6C34878D82A}">
                    <a16:rowId xmlns:a16="http://schemas.microsoft.com/office/drawing/2014/main" val="530430846"/>
                  </a:ext>
                </a:extLst>
              </a:tr>
              <a:tr h="200691">
                <a:tc>
                  <a:txBody>
                    <a:bodyPr/>
                    <a:lstStyle/>
                    <a:p>
                      <a:pPr marL="0" marR="0">
                        <a:spcBef>
                          <a:spcPts val="0"/>
                        </a:spcBef>
                        <a:spcAft>
                          <a:spcPts val="0"/>
                        </a:spcAft>
                      </a:pPr>
                      <a:r>
                        <a:rPr lang="en-US" sz="1000">
                          <a:effectLst/>
                        </a:rPr>
                        <a:t>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1050" marR="41050" marT="0" marB="0"/>
                </a:tc>
                <a:tc>
                  <a:txBody>
                    <a:bodyPr/>
                    <a:lstStyle/>
                    <a:p>
                      <a:pPr marL="0" marR="0">
                        <a:spcBef>
                          <a:spcPts val="0"/>
                        </a:spcBef>
                        <a:spcAft>
                          <a:spcPts val="0"/>
                        </a:spcAft>
                      </a:pPr>
                      <a:r>
                        <a:rPr lang="en-US" sz="1000">
                          <a:effectLst/>
                        </a:rPr>
                        <a:t>Q138 / 88 How would you describe your mental health compared to before the COVID-19 pandemic?</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1050" marR="41050" marT="0" marB="0"/>
                </a:tc>
                <a:tc vMerge="1">
                  <a:txBody>
                    <a:bodyPr/>
                    <a:lstStyle/>
                    <a:p>
                      <a:pPr marL="0" marR="0">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050" marR="41050" marT="0" marB="0"/>
                </a:tc>
                <a:extLst>
                  <a:ext uri="{0D108BD9-81ED-4DB2-BD59-A6C34878D82A}">
                    <a16:rowId xmlns:a16="http://schemas.microsoft.com/office/drawing/2014/main" val="612911505"/>
                  </a:ext>
                </a:extLst>
              </a:tr>
              <a:tr h="301036">
                <a:tc>
                  <a:txBody>
                    <a:bodyPr/>
                    <a:lstStyle/>
                    <a:p>
                      <a:pPr marL="0" marR="0">
                        <a:spcBef>
                          <a:spcPts val="0"/>
                        </a:spcBef>
                        <a:spcAft>
                          <a:spcPts val="0"/>
                        </a:spcAft>
                      </a:pPr>
                      <a:r>
                        <a:rPr lang="en-US" sz="1000">
                          <a:effectLst/>
                        </a:rPr>
                        <a:t>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1050" marR="41050" marT="0" marB="0"/>
                </a:tc>
                <a:tc>
                  <a:txBody>
                    <a:bodyPr/>
                    <a:lstStyle/>
                    <a:p>
                      <a:pPr marL="0" marR="0">
                        <a:spcBef>
                          <a:spcPts val="0"/>
                        </a:spcBef>
                        <a:spcAft>
                          <a:spcPts val="0"/>
                        </a:spcAft>
                      </a:pPr>
                      <a:r>
                        <a:rPr lang="en-US" sz="1000">
                          <a:effectLst/>
                        </a:rPr>
                        <a:t>S7 / 89 Are you now taking medicine or receiving treatment from a doctor or other health professional for any type of mental health condition or emotional problem?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1050" marR="41050" marT="0" marB="0"/>
                </a:tc>
                <a:tc>
                  <a:txBody>
                    <a:bodyPr/>
                    <a:lstStyle/>
                    <a:p>
                      <a:pPr marL="0" marR="0">
                        <a:spcBef>
                          <a:spcPts val="0"/>
                        </a:spcBef>
                        <a:spcAft>
                          <a:spcPts val="0"/>
                        </a:spcAft>
                      </a:pPr>
                      <a:r>
                        <a:rPr lang="en-US" sz="1000">
                          <a:effectLst/>
                        </a:rPr>
                        <a:t>Mental Health treatment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1050" marR="41050" marT="0" marB="0"/>
                </a:tc>
                <a:extLst>
                  <a:ext uri="{0D108BD9-81ED-4DB2-BD59-A6C34878D82A}">
                    <a16:rowId xmlns:a16="http://schemas.microsoft.com/office/drawing/2014/main" val="3041681943"/>
                  </a:ext>
                </a:extLst>
              </a:tr>
              <a:tr h="301036">
                <a:tc>
                  <a:txBody>
                    <a:bodyPr/>
                    <a:lstStyle/>
                    <a:p>
                      <a:pPr marL="0" marR="0">
                        <a:spcBef>
                          <a:spcPts val="0"/>
                        </a:spcBef>
                        <a:spcAft>
                          <a:spcPts val="0"/>
                        </a:spcAft>
                      </a:pPr>
                      <a:r>
                        <a:rPr lang="en-US" sz="1000">
                          <a:effectLst/>
                        </a:rPr>
                        <a:t>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1050" marR="41050" marT="0" marB="0"/>
                </a:tc>
                <a:tc>
                  <a:txBody>
                    <a:bodyPr/>
                    <a:lstStyle/>
                    <a:p>
                      <a:pPr marL="0" marR="0">
                        <a:spcBef>
                          <a:spcPts val="0"/>
                        </a:spcBef>
                        <a:spcAft>
                          <a:spcPts val="0"/>
                        </a:spcAft>
                      </a:pPr>
                      <a:r>
                        <a:rPr lang="en-US" sz="1000">
                          <a:effectLst/>
                        </a:rPr>
                        <a:t>S8 / 90 During the past 12 months, was there any time when you needed mental health treatment or counseling for yourself but didn’t get it?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1050" marR="41050" marT="0" marB="0"/>
                </a:tc>
                <a:tc>
                  <a:txBody>
                    <a:bodyPr/>
                    <a:lstStyle/>
                    <a:p>
                      <a:pPr marL="0" marR="0">
                        <a:spcBef>
                          <a:spcPts val="0"/>
                        </a:spcBef>
                        <a:spcAft>
                          <a:spcPts val="0"/>
                        </a:spcAft>
                      </a:pPr>
                      <a:r>
                        <a:rPr lang="en-US" sz="1000">
                          <a:effectLst/>
                        </a:rPr>
                        <a:t>Mental Health treatment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1050" marR="41050" marT="0" marB="0"/>
                </a:tc>
                <a:extLst>
                  <a:ext uri="{0D108BD9-81ED-4DB2-BD59-A6C34878D82A}">
                    <a16:rowId xmlns:a16="http://schemas.microsoft.com/office/drawing/2014/main" val="175006341"/>
                  </a:ext>
                </a:extLst>
              </a:tr>
              <a:tr h="1888316">
                <a:tc>
                  <a:txBody>
                    <a:bodyPr/>
                    <a:lstStyle/>
                    <a:p>
                      <a:pPr marL="0" marR="0">
                        <a:spcBef>
                          <a:spcPts val="0"/>
                        </a:spcBef>
                        <a:spcAft>
                          <a:spcPts val="0"/>
                        </a:spcAft>
                      </a:pPr>
                      <a:r>
                        <a:rPr lang="en-US" sz="1000">
                          <a:effectLst/>
                        </a:rPr>
                        <a:t>8</a:t>
                      </a:r>
                    </a:p>
                    <a:p>
                      <a:pPr marL="0" marR="0">
                        <a:spcBef>
                          <a:spcPts val="0"/>
                        </a:spcBef>
                        <a:spcAft>
                          <a:spcPts val="0"/>
                        </a:spcAft>
                      </a:pPr>
                      <a:r>
                        <a:rPr lang="en-US" sz="1000">
                          <a:effectLst/>
                        </a:rPr>
                        <a:t>(n= 10)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1050" marR="41050" marT="0" marB="0"/>
                </a:tc>
                <a:tc>
                  <a:txBody>
                    <a:bodyPr/>
                    <a:lstStyle/>
                    <a:p>
                      <a:pPr marL="0" marR="0">
                        <a:spcBef>
                          <a:spcPts val="0"/>
                        </a:spcBef>
                        <a:spcAft>
                          <a:spcPts val="0"/>
                        </a:spcAft>
                      </a:pPr>
                      <a:r>
                        <a:rPr lang="en-US" sz="1000">
                          <a:effectLst/>
                        </a:rPr>
                        <a:t>S9 / 91 Was the following a reason why you did not get the mental health treatment or counseling you needed?</a:t>
                      </a:r>
                    </a:p>
                    <a:p>
                      <a:pPr marL="0" marR="0">
                        <a:spcBef>
                          <a:spcPts val="0"/>
                        </a:spcBef>
                        <a:spcAft>
                          <a:spcPts val="0"/>
                        </a:spcAft>
                      </a:pPr>
                      <a:r>
                        <a:rPr lang="en-US" sz="900" spc="-20">
                          <a:effectLst/>
                        </a:rPr>
                        <a:t>S9_1 / 91A You couldn’t afford the cost</a:t>
                      </a:r>
                    </a:p>
                    <a:p>
                      <a:pPr marL="0" marR="0">
                        <a:spcBef>
                          <a:spcPts val="0"/>
                        </a:spcBef>
                        <a:spcAft>
                          <a:spcPts val="0"/>
                        </a:spcAft>
                      </a:pPr>
                      <a:r>
                        <a:rPr lang="en-US" sz="900" spc="-20">
                          <a:effectLst/>
                        </a:rPr>
                        <a:t>S9_2 / 91B You were concerned that getting mental health treatment or counseling might cause your neighbors or community to have a negative opinion of you </a:t>
                      </a:r>
                    </a:p>
                    <a:p>
                      <a:pPr marL="0" marR="0">
                        <a:spcBef>
                          <a:spcPts val="0"/>
                        </a:spcBef>
                        <a:spcAft>
                          <a:spcPts val="0"/>
                        </a:spcAft>
                      </a:pPr>
                      <a:r>
                        <a:rPr lang="en-US" sz="900" spc="-20">
                          <a:effectLst/>
                        </a:rPr>
                        <a:t>S9_3 / 91C You were concerned that getting mental health treatment or counseling might have a negative effect on your job</a:t>
                      </a:r>
                    </a:p>
                    <a:p>
                      <a:pPr marL="0" marR="0">
                        <a:spcBef>
                          <a:spcPts val="0"/>
                        </a:spcBef>
                        <a:spcAft>
                          <a:spcPts val="0"/>
                        </a:spcAft>
                      </a:pPr>
                      <a:r>
                        <a:rPr lang="en-US" sz="900" spc="-20">
                          <a:effectLst/>
                        </a:rPr>
                        <a:t>S9_4a / 91D Your health insurance does not cover or pay enough for mental health treatment or counseling</a:t>
                      </a:r>
                    </a:p>
                    <a:p>
                      <a:pPr marL="0" marR="0">
                        <a:spcBef>
                          <a:spcPts val="0"/>
                        </a:spcBef>
                        <a:spcAft>
                          <a:spcPts val="0"/>
                        </a:spcAft>
                      </a:pPr>
                      <a:r>
                        <a:rPr lang="en-US" sz="900" spc="-20">
                          <a:effectLst/>
                        </a:rPr>
                        <a:t>S9_6 / 91E You did not know where to go to get services</a:t>
                      </a:r>
                    </a:p>
                    <a:p>
                      <a:pPr marL="0" marR="0">
                        <a:spcBef>
                          <a:spcPts val="0"/>
                        </a:spcBef>
                        <a:spcAft>
                          <a:spcPts val="0"/>
                        </a:spcAft>
                      </a:pPr>
                      <a:r>
                        <a:rPr lang="en-US" sz="900" spc="-20">
                          <a:effectLst/>
                        </a:rPr>
                        <a:t>S9_7 / 91F You were concerned that the information you gave the counselor might not be kept confidential</a:t>
                      </a:r>
                    </a:p>
                    <a:p>
                      <a:pPr marL="0" marR="0">
                        <a:spcBef>
                          <a:spcPts val="0"/>
                        </a:spcBef>
                        <a:spcAft>
                          <a:spcPts val="0"/>
                        </a:spcAft>
                      </a:pPr>
                      <a:r>
                        <a:rPr lang="en-US" sz="900" spc="-20">
                          <a:effectLst/>
                        </a:rPr>
                        <a:t>S9_8 / 91G You were concerned that you might be committed to a psychiatric hospital or might have to take medicine</a:t>
                      </a:r>
                    </a:p>
                    <a:p>
                      <a:pPr marL="0" marR="0">
                        <a:spcBef>
                          <a:spcPts val="0"/>
                        </a:spcBef>
                        <a:spcAft>
                          <a:spcPts val="0"/>
                        </a:spcAft>
                      </a:pPr>
                      <a:r>
                        <a:rPr lang="en-US" sz="1000">
                          <a:effectLst/>
                        </a:rPr>
                        <a:t>S9_10 / 91H You tried to get mental health treatment or counseling but were put on a waitlist</a:t>
                      </a:r>
                    </a:p>
                    <a:p>
                      <a:pPr marL="0" marR="0">
                        <a:spcBef>
                          <a:spcPts val="0"/>
                        </a:spcBef>
                        <a:spcAft>
                          <a:spcPts val="0"/>
                        </a:spcAft>
                      </a:pPr>
                      <a:r>
                        <a:rPr lang="en-US" sz="1000">
                          <a:effectLst/>
                        </a:rPr>
                        <a:t>S9_11 / 91i You could not find a therapist who was culturally or disability competent </a:t>
                      </a:r>
                    </a:p>
                    <a:p>
                      <a:pPr marL="0" marR="0">
                        <a:spcBef>
                          <a:spcPts val="0"/>
                        </a:spcBef>
                        <a:spcAft>
                          <a:spcPts val="0"/>
                        </a:spcAft>
                      </a:pPr>
                      <a:r>
                        <a:rPr lang="en-US" sz="1000">
                          <a:effectLst/>
                        </a:rPr>
                        <a:t>S9_9 / 91J Other (please specify):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1050" marR="41050" marT="0" marB="0"/>
                </a:tc>
                <a:tc>
                  <a:txBody>
                    <a:bodyPr/>
                    <a:lstStyle/>
                    <a:p>
                      <a:pPr marL="0" marR="0">
                        <a:spcBef>
                          <a:spcPts val="0"/>
                        </a:spcBef>
                        <a:spcAft>
                          <a:spcPts val="0"/>
                        </a:spcAft>
                      </a:pPr>
                      <a:r>
                        <a:rPr lang="en-US" sz="1000">
                          <a:effectLst/>
                        </a:rPr>
                        <a:t>Mental Health treatment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1050" marR="41050" marT="0" marB="0"/>
                </a:tc>
                <a:extLst>
                  <a:ext uri="{0D108BD9-81ED-4DB2-BD59-A6C34878D82A}">
                    <a16:rowId xmlns:a16="http://schemas.microsoft.com/office/drawing/2014/main" val="3372807945"/>
                  </a:ext>
                </a:extLst>
              </a:tr>
              <a:tr h="200691">
                <a:tc>
                  <a:txBody>
                    <a:bodyPr/>
                    <a:lstStyle/>
                    <a:p>
                      <a:pPr marL="0" marR="0">
                        <a:spcBef>
                          <a:spcPts val="0"/>
                        </a:spcBef>
                        <a:spcAft>
                          <a:spcPts val="0"/>
                        </a:spcAft>
                      </a:pPr>
                      <a:r>
                        <a:rPr lang="en-US" sz="1000" dirty="0">
                          <a:effectLst/>
                        </a:rPr>
                        <a:t> 9</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050" marR="41050" marT="0" marB="0"/>
                </a:tc>
                <a:tc>
                  <a:txBody>
                    <a:bodyPr/>
                    <a:lstStyle/>
                    <a:p>
                      <a:pPr marL="0" marR="0">
                        <a:spcBef>
                          <a:spcPts val="0"/>
                        </a:spcBef>
                        <a:spcAft>
                          <a:spcPts val="0"/>
                        </a:spcAft>
                      </a:pPr>
                      <a:r>
                        <a:rPr lang="en-US" sz="1000">
                          <a:effectLst/>
                        </a:rPr>
                        <a:t>Q46 / 92 On average, how many hours of sleep do you get in a 24-hour period?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1050" marR="41050" marT="0" marB="0"/>
                </a:tc>
                <a:tc>
                  <a:txBody>
                    <a:bodyPr/>
                    <a:lstStyle/>
                    <a:p>
                      <a:pPr marL="0" marR="0">
                        <a:spcBef>
                          <a:spcPts val="0"/>
                        </a:spcBef>
                        <a:spcAft>
                          <a:spcPts val="0"/>
                        </a:spcAft>
                      </a:pPr>
                      <a:r>
                        <a:rPr lang="en-US" sz="1000" dirty="0">
                          <a:effectLst/>
                        </a:rPr>
                        <a:t>Sleep Status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050" marR="41050" marT="0" marB="0"/>
                </a:tc>
                <a:extLst>
                  <a:ext uri="{0D108BD9-81ED-4DB2-BD59-A6C34878D82A}">
                    <a16:rowId xmlns:a16="http://schemas.microsoft.com/office/drawing/2014/main" val="1096965622"/>
                  </a:ext>
                </a:extLst>
              </a:tr>
            </a:tbl>
          </a:graphicData>
        </a:graphic>
      </p:graphicFrame>
    </p:spTree>
    <p:extLst>
      <p:ext uri="{BB962C8B-B14F-4D97-AF65-F5344CB8AC3E}">
        <p14:creationId xmlns:p14="http://schemas.microsoft.com/office/powerpoint/2010/main" val="1146948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4B050-0C57-4FAF-A671-DE9C2CD01B68}"/>
              </a:ext>
            </a:extLst>
          </p:cNvPr>
          <p:cNvSpPr>
            <a:spLocks noGrp="1"/>
          </p:cNvSpPr>
          <p:nvPr>
            <p:ph type="title"/>
          </p:nvPr>
        </p:nvSpPr>
        <p:spPr>
          <a:xfrm>
            <a:off x="838200" y="692935"/>
            <a:ext cx="4992713" cy="590931"/>
          </a:xfrm>
        </p:spPr>
        <p:txBody>
          <a:bodyPr/>
          <a:lstStyle/>
          <a:p>
            <a:r>
              <a:rPr lang="en-US" dirty="0"/>
              <a:t>Decisions &amp; Operations</a:t>
            </a:r>
          </a:p>
        </p:txBody>
      </p:sp>
      <p:sp>
        <p:nvSpPr>
          <p:cNvPr id="3" name="Content Placeholder 2">
            <a:extLst>
              <a:ext uri="{FF2B5EF4-FFF2-40B4-BE49-F238E27FC236}">
                <a16:creationId xmlns:a16="http://schemas.microsoft.com/office/drawing/2014/main" id="{C1AFA58A-AA86-48BB-BEDB-2874D0DAB388}"/>
              </a:ext>
            </a:extLst>
          </p:cNvPr>
          <p:cNvSpPr>
            <a:spLocks noGrp="1"/>
          </p:cNvSpPr>
          <p:nvPr>
            <p:ph idx="1"/>
          </p:nvPr>
        </p:nvSpPr>
        <p:spPr>
          <a:xfrm>
            <a:off x="832224" y="1846474"/>
            <a:ext cx="10515600" cy="341632"/>
          </a:xfrm>
        </p:spPr>
        <p:txBody>
          <a:bodyPr/>
          <a:lstStyle/>
          <a:p>
            <a:r>
              <a:rPr lang="en-US" dirty="0"/>
              <a:t>Healthy Sub Cook Survey for the URL</a:t>
            </a:r>
          </a:p>
        </p:txBody>
      </p:sp>
      <p:sp>
        <p:nvSpPr>
          <p:cNvPr id="4" name="Text Placeholder 3">
            <a:extLst>
              <a:ext uri="{FF2B5EF4-FFF2-40B4-BE49-F238E27FC236}">
                <a16:creationId xmlns:a16="http://schemas.microsoft.com/office/drawing/2014/main" id="{3CF4701E-88AD-4F12-9B7E-BB7D884AA42C}"/>
              </a:ext>
            </a:extLst>
          </p:cNvPr>
          <p:cNvSpPr>
            <a:spLocks noGrp="1"/>
          </p:cNvSpPr>
          <p:nvPr>
            <p:ph type="body" sz="quarter" idx="13"/>
          </p:nvPr>
        </p:nvSpPr>
        <p:spPr>
          <a:xfrm>
            <a:off x="844176" y="1303798"/>
            <a:ext cx="1984839" cy="424732"/>
          </a:xfrm>
        </p:spPr>
        <p:txBody>
          <a:bodyPr/>
          <a:lstStyle/>
          <a:p>
            <a:r>
              <a:rPr lang="en-US" dirty="0"/>
              <a:t>Help Needed</a:t>
            </a:r>
          </a:p>
        </p:txBody>
      </p:sp>
    </p:spTree>
    <p:extLst>
      <p:ext uri="{BB962C8B-B14F-4D97-AF65-F5344CB8AC3E}">
        <p14:creationId xmlns:p14="http://schemas.microsoft.com/office/powerpoint/2010/main" val="2198263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8974F-C50D-4435-B5AA-8E6D36E47F80}"/>
              </a:ext>
            </a:extLst>
          </p:cNvPr>
          <p:cNvSpPr>
            <a:spLocks noGrp="1"/>
          </p:cNvSpPr>
          <p:nvPr>
            <p:ph type="title"/>
          </p:nvPr>
        </p:nvSpPr>
        <p:spPr>
          <a:xfrm>
            <a:off x="264042" y="244405"/>
            <a:ext cx="5089855" cy="424732"/>
          </a:xfrm>
        </p:spPr>
        <p:txBody>
          <a:bodyPr/>
          <a:lstStyle/>
          <a:p>
            <a:r>
              <a:rPr lang="en-US" sz="2400" b="0" i="0" dirty="0">
                <a:effectLst/>
                <a:latin typeface="Times New Roman" panose="02020603050405020304" pitchFamily="18" charset="0"/>
              </a:rPr>
              <a:t>Healthy Suburban Cook County Survey</a:t>
            </a:r>
            <a:endParaRPr lang="en-US" sz="2400" dirty="0"/>
          </a:p>
        </p:txBody>
      </p:sp>
      <p:graphicFrame>
        <p:nvGraphicFramePr>
          <p:cNvPr id="5" name="Table 5">
            <a:extLst>
              <a:ext uri="{FF2B5EF4-FFF2-40B4-BE49-F238E27FC236}">
                <a16:creationId xmlns:a16="http://schemas.microsoft.com/office/drawing/2014/main" id="{51A8DFC9-798F-4903-8060-C63A101591D8}"/>
              </a:ext>
            </a:extLst>
          </p:cNvPr>
          <p:cNvGraphicFramePr>
            <a:graphicFrameLocks noGrp="1"/>
          </p:cNvGraphicFramePr>
          <p:nvPr>
            <p:ph idx="1"/>
            <p:extLst>
              <p:ext uri="{D42A27DB-BD31-4B8C-83A1-F6EECF244321}">
                <p14:modId xmlns:p14="http://schemas.microsoft.com/office/powerpoint/2010/main" val="3393031352"/>
              </p:ext>
            </p:extLst>
          </p:nvPr>
        </p:nvGraphicFramePr>
        <p:xfrm>
          <a:off x="411125" y="1678940"/>
          <a:ext cx="11369749" cy="3500120"/>
        </p:xfrm>
        <a:graphic>
          <a:graphicData uri="http://schemas.openxmlformats.org/drawingml/2006/table">
            <a:tbl>
              <a:tblPr firstRow="1" bandRow="1">
                <a:tableStyleId>{5C22544A-7EE6-4342-B048-85BDC9FD1C3A}</a:tableStyleId>
              </a:tblPr>
              <a:tblGrid>
                <a:gridCol w="9984126">
                  <a:extLst>
                    <a:ext uri="{9D8B030D-6E8A-4147-A177-3AD203B41FA5}">
                      <a16:colId xmlns:a16="http://schemas.microsoft.com/office/drawing/2014/main" val="849330774"/>
                    </a:ext>
                  </a:extLst>
                </a:gridCol>
                <a:gridCol w="1385623">
                  <a:extLst>
                    <a:ext uri="{9D8B030D-6E8A-4147-A177-3AD203B41FA5}">
                      <a16:colId xmlns:a16="http://schemas.microsoft.com/office/drawing/2014/main" val="882603930"/>
                    </a:ext>
                  </a:extLst>
                </a:gridCol>
              </a:tblGrid>
              <a:tr h="370840">
                <a:tc>
                  <a:txBody>
                    <a:bodyPr/>
                    <a:lstStyle/>
                    <a:p>
                      <a:pPr algn="l" rtl="0" fontAlgn="base"/>
                      <a:r>
                        <a:rPr lang="en-US" sz="1800" b="1" i="0" dirty="0">
                          <a:solidFill>
                            <a:schemeClr val="bg1"/>
                          </a:solidFill>
                          <a:effectLst/>
                          <a:latin typeface="Times New Roman" panose="02020603050405020304" pitchFamily="18" charset="0"/>
                        </a:rPr>
                        <a:t>Deliverable</a:t>
                      </a:r>
                      <a:r>
                        <a:rPr lang="en-US" sz="1800" b="0" i="0" dirty="0">
                          <a:solidFill>
                            <a:schemeClr val="bg1"/>
                          </a:solidFill>
                          <a:effectLst/>
                          <a:latin typeface="Times New Roman" panose="02020603050405020304" pitchFamily="18" charset="0"/>
                        </a:rPr>
                        <a:t> </a:t>
                      </a:r>
                      <a:endParaRPr lang="en-US" b="0" i="0" dirty="0">
                        <a:solidFill>
                          <a:schemeClr val="bg1"/>
                        </a:solidFill>
                        <a:effectLst/>
                      </a:endParaRPr>
                    </a:p>
                  </a:txBody>
                  <a:tcPr/>
                </a:tc>
                <a:tc>
                  <a:txBody>
                    <a:bodyPr/>
                    <a:lstStyle/>
                    <a:p>
                      <a:r>
                        <a:rPr lang="en-US" sz="1400" dirty="0">
                          <a:latin typeface="Times New Roman" panose="02020603050405020304" pitchFamily="18" charset="0"/>
                          <a:cs typeface="Times New Roman" panose="02020603050405020304" pitchFamily="18" charset="0"/>
                        </a:rPr>
                        <a:t>Completion</a:t>
                      </a:r>
                    </a:p>
                  </a:txBody>
                  <a:tcPr/>
                </a:tc>
                <a:extLst>
                  <a:ext uri="{0D108BD9-81ED-4DB2-BD59-A6C34878D82A}">
                    <a16:rowId xmlns:a16="http://schemas.microsoft.com/office/drawing/2014/main" val="2462418279"/>
                  </a:ext>
                </a:extLst>
              </a:tr>
              <a:tr h="0">
                <a:tc>
                  <a:txBody>
                    <a:bodyPr/>
                    <a:lstStyle/>
                    <a:p>
                      <a:pPr algn="l" rtl="0" fontAlgn="base"/>
                      <a:r>
                        <a:rPr lang="en-US" sz="1400" b="0" i="0">
                          <a:solidFill>
                            <a:srgbClr val="000000"/>
                          </a:solidFill>
                          <a:effectLst/>
                          <a:latin typeface="Times New Roman" panose="02020603050405020304" pitchFamily="18" charset="0"/>
                        </a:rPr>
                        <a:t>Sample of residential addresses obtained using RTI’s proprietary Enhanced ABS frame. </a:t>
                      </a:r>
                      <a:endParaRPr lang="en-US" sz="1400" b="0" i="0">
                        <a:solidFill>
                          <a:srgbClr val="000000"/>
                        </a:solidFill>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No</a:t>
                      </a: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114800479"/>
                  </a:ext>
                </a:extLst>
              </a:tr>
              <a:tr h="370840">
                <a:tc>
                  <a:txBody>
                    <a:bodyPr/>
                    <a:lstStyle/>
                    <a:p>
                      <a:pPr algn="l" rtl="0" fontAlgn="base"/>
                      <a:r>
                        <a:rPr lang="en-US" sz="1400" b="0" i="0">
                          <a:solidFill>
                            <a:srgbClr val="000000"/>
                          </a:solidFill>
                          <a:effectLst/>
                          <a:latin typeface="Times New Roman" panose="02020603050405020304" pitchFamily="18" charset="0"/>
                        </a:rPr>
                        <a:t>Programmed full survey instrument for computer-assisted web interviewing (CAWI) and format the same instrument for paper data collection in English and Spanish. </a:t>
                      </a:r>
                      <a:endParaRPr lang="en-US" sz="1400" b="0" i="0">
                        <a:solidFill>
                          <a:srgbClr val="000000"/>
                        </a:solidFill>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No</a:t>
                      </a:r>
                    </a:p>
                  </a:txBody>
                  <a:tcPr/>
                </a:tc>
                <a:extLst>
                  <a:ext uri="{0D108BD9-81ED-4DB2-BD59-A6C34878D82A}">
                    <a16:rowId xmlns:a16="http://schemas.microsoft.com/office/drawing/2014/main" val="13153178"/>
                  </a:ext>
                </a:extLst>
              </a:tr>
              <a:tr h="370840">
                <a:tc>
                  <a:txBody>
                    <a:bodyPr/>
                    <a:lstStyle/>
                    <a:p>
                      <a:pPr algn="l" rtl="0" fontAlgn="base"/>
                      <a:r>
                        <a:rPr lang="en-US" sz="1400" b="0" i="0">
                          <a:solidFill>
                            <a:srgbClr val="000000"/>
                          </a:solidFill>
                          <a:effectLst/>
                          <a:latin typeface="Times New Roman" panose="02020603050405020304" pitchFamily="18" charset="0"/>
                        </a:rPr>
                        <a:t>Report detailing usability pre-test results of English and Spanish questionnaire and CAWI and PAPI systems, no more than 10 pages. </a:t>
                      </a:r>
                      <a:endParaRPr lang="en-US" sz="1400" b="0" i="0">
                        <a:solidFill>
                          <a:srgbClr val="000000"/>
                        </a:solidFill>
                        <a:effectLst/>
                      </a:endParaRPr>
                    </a:p>
                  </a:txBody>
                  <a:tcPr/>
                </a:tc>
                <a:tc>
                  <a:txBody>
                    <a:bodyPr/>
                    <a:lstStyle/>
                    <a:p>
                      <a:r>
                        <a:rPr lang="en-US" sz="1400" dirty="0">
                          <a:latin typeface="Times New Roman" panose="02020603050405020304" pitchFamily="18" charset="0"/>
                          <a:cs typeface="Times New Roman" panose="02020603050405020304" pitchFamily="18" charset="0"/>
                        </a:rPr>
                        <a:t>No</a:t>
                      </a:r>
                    </a:p>
                  </a:txBody>
                  <a:tcPr/>
                </a:tc>
                <a:extLst>
                  <a:ext uri="{0D108BD9-81ED-4DB2-BD59-A6C34878D82A}">
                    <a16:rowId xmlns:a16="http://schemas.microsoft.com/office/drawing/2014/main" val="3679561345"/>
                  </a:ext>
                </a:extLst>
              </a:tr>
              <a:tr h="0">
                <a:tc>
                  <a:txBody>
                    <a:bodyPr/>
                    <a:lstStyle/>
                    <a:p>
                      <a:pPr algn="l" rtl="0" fontAlgn="base"/>
                      <a:r>
                        <a:rPr lang="en-US" sz="1400" b="0" i="0" dirty="0">
                          <a:solidFill>
                            <a:srgbClr val="000000"/>
                          </a:solidFill>
                          <a:effectLst/>
                          <a:latin typeface="Times New Roman" panose="02020603050405020304" pitchFamily="18" charset="0"/>
                        </a:rPr>
                        <a:t>Report detailing pilot test results of English and Spanish, no more than 10 pages. </a:t>
                      </a:r>
                      <a:endParaRPr lang="en-US" sz="1400" b="0" i="0" dirty="0">
                        <a:solidFill>
                          <a:srgbClr val="000000"/>
                        </a:solidFill>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No</a:t>
                      </a: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703509783"/>
                  </a:ext>
                </a:extLst>
              </a:tr>
              <a:tr h="370840">
                <a:tc>
                  <a:txBody>
                    <a:bodyPr/>
                    <a:lstStyle/>
                    <a:p>
                      <a:pPr algn="l" rtl="0" fontAlgn="base"/>
                      <a:r>
                        <a:rPr lang="en-US" sz="1400" b="0" i="0">
                          <a:solidFill>
                            <a:srgbClr val="000000"/>
                          </a:solidFill>
                          <a:effectLst/>
                          <a:latin typeface="Times New Roman" panose="02020603050405020304" pitchFamily="18" charset="0"/>
                        </a:rPr>
                        <a:t>Sample of residential addresses obtained using RTI’s proprietary Enhanced ABS frame. </a:t>
                      </a:r>
                      <a:endParaRPr lang="en-US" sz="1400" b="0" i="0">
                        <a:solidFill>
                          <a:srgbClr val="000000"/>
                        </a:solidFill>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No</a:t>
                      </a: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164332099"/>
                  </a:ext>
                </a:extLst>
              </a:tr>
              <a:tr h="370840">
                <a:tc>
                  <a:txBody>
                    <a:bodyPr/>
                    <a:lstStyle/>
                    <a:p>
                      <a:pPr algn="l" rtl="0" fontAlgn="base"/>
                      <a:r>
                        <a:rPr lang="en-US" sz="1400" b="0" i="0">
                          <a:solidFill>
                            <a:srgbClr val="000000"/>
                          </a:solidFill>
                          <a:effectLst/>
                          <a:latin typeface="Times New Roman" panose="02020603050405020304" pitchFamily="18" charset="0"/>
                        </a:rPr>
                        <a:t>Programmed full survey instrument for computer-assisted web interviewing (CAWI) and format the same instrument for paper data collection in English and Spanish. </a:t>
                      </a:r>
                      <a:endParaRPr lang="en-US" sz="1400" b="0" i="0">
                        <a:solidFill>
                          <a:srgbClr val="000000"/>
                        </a:solidFill>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No</a:t>
                      </a: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389942669"/>
                  </a:ext>
                </a:extLst>
              </a:tr>
              <a:tr h="370840">
                <a:tc>
                  <a:txBody>
                    <a:bodyPr/>
                    <a:lstStyle/>
                    <a:p>
                      <a:pPr algn="l" rtl="0" fontAlgn="base"/>
                      <a:r>
                        <a:rPr lang="en-US" sz="1400" b="0" i="0">
                          <a:solidFill>
                            <a:srgbClr val="000000"/>
                          </a:solidFill>
                          <a:effectLst/>
                          <a:latin typeface="Times New Roman" panose="02020603050405020304" pitchFamily="18" charset="0"/>
                        </a:rPr>
                        <a:t>Report detailing usability pre-test results of English and Spanish questionnaire and CAWI and PAPI systems, no more than 10 pages. </a:t>
                      </a:r>
                      <a:endParaRPr lang="en-US" sz="1400" b="0" i="0">
                        <a:solidFill>
                          <a:srgbClr val="000000"/>
                        </a:solidFill>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No</a:t>
                      </a: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525476966"/>
                  </a:ext>
                </a:extLst>
              </a:tr>
              <a:tr h="370840">
                <a:tc>
                  <a:txBody>
                    <a:bodyPr/>
                    <a:lstStyle/>
                    <a:p>
                      <a:pPr algn="l" rtl="0" fontAlgn="base"/>
                      <a:r>
                        <a:rPr lang="en-US" sz="1400" b="0" i="0" dirty="0">
                          <a:solidFill>
                            <a:srgbClr val="000000"/>
                          </a:solidFill>
                          <a:effectLst/>
                          <a:latin typeface="Times New Roman" panose="02020603050405020304" pitchFamily="18" charset="0"/>
                        </a:rPr>
                        <a:t>Report detailing pilot test results of English and Spanish, no more than 10 pages. </a:t>
                      </a:r>
                      <a:endParaRPr lang="en-US" sz="1400" b="0" i="0" dirty="0">
                        <a:solidFill>
                          <a:srgbClr val="000000"/>
                        </a:solidFill>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No</a:t>
                      </a:r>
                    </a:p>
                  </a:txBody>
                  <a:tcPr/>
                </a:tc>
                <a:extLst>
                  <a:ext uri="{0D108BD9-81ED-4DB2-BD59-A6C34878D82A}">
                    <a16:rowId xmlns:a16="http://schemas.microsoft.com/office/drawing/2014/main" val="3418226296"/>
                  </a:ext>
                </a:extLst>
              </a:tr>
            </a:tbl>
          </a:graphicData>
        </a:graphic>
      </p:graphicFrame>
      <p:sp>
        <p:nvSpPr>
          <p:cNvPr id="4" name="Text Placeholder 3">
            <a:extLst>
              <a:ext uri="{FF2B5EF4-FFF2-40B4-BE49-F238E27FC236}">
                <a16:creationId xmlns:a16="http://schemas.microsoft.com/office/drawing/2014/main" id="{A89EF554-803D-4CFE-B2EB-3B727B18F26F}"/>
              </a:ext>
            </a:extLst>
          </p:cNvPr>
          <p:cNvSpPr>
            <a:spLocks noGrp="1"/>
          </p:cNvSpPr>
          <p:nvPr>
            <p:ph type="body" sz="quarter" idx="13"/>
          </p:nvPr>
        </p:nvSpPr>
        <p:spPr>
          <a:xfrm>
            <a:off x="264042" y="832968"/>
            <a:ext cx="1660968" cy="424732"/>
          </a:xfrm>
        </p:spPr>
        <p:txBody>
          <a:bodyPr/>
          <a:lstStyle/>
          <a:p>
            <a:r>
              <a:rPr lang="en-US" dirty="0"/>
              <a:t>Milestone 2</a:t>
            </a:r>
          </a:p>
        </p:txBody>
      </p:sp>
    </p:spTree>
    <p:extLst>
      <p:ext uri="{BB962C8B-B14F-4D97-AF65-F5344CB8AC3E}">
        <p14:creationId xmlns:p14="http://schemas.microsoft.com/office/powerpoint/2010/main" val="1912200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8974F-C50D-4435-B5AA-8E6D36E47F80}"/>
              </a:ext>
            </a:extLst>
          </p:cNvPr>
          <p:cNvSpPr>
            <a:spLocks noGrp="1"/>
          </p:cNvSpPr>
          <p:nvPr>
            <p:ph type="title"/>
          </p:nvPr>
        </p:nvSpPr>
        <p:spPr>
          <a:xfrm>
            <a:off x="264042" y="244405"/>
            <a:ext cx="5089855" cy="424732"/>
          </a:xfrm>
        </p:spPr>
        <p:txBody>
          <a:bodyPr/>
          <a:lstStyle/>
          <a:p>
            <a:r>
              <a:rPr lang="en-US" sz="2400" b="0" i="0" dirty="0">
                <a:effectLst/>
                <a:latin typeface="Times New Roman" panose="02020603050405020304" pitchFamily="18" charset="0"/>
              </a:rPr>
              <a:t>Healthy Suburban Cook County Survey</a:t>
            </a:r>
            <a:endParaRPr lang="en-US" sz="2400" dirty="0"/>
          </a:p>
        </p:txBody>
      </p:sp>
      <p:graphicFrame>
        <p:nvGraphicFramePr>
          <p:cNvPr id="5" name="Table 5">
            <a:extLst>
              <a:ext uri="{FF2B5EF4-FFF2-40B4-BE49-F238E27FC236}">
                <a16:creationId xmlns:a16="http://schemas.microsoft.com/office/drawing/2014/main" id="{51A8DFC9-798F-4903-8060-C63A101591D8}"/>
              </a:ext>
            </a:extLst>
          </p:cNvPr>
          <p:cNvGraphicFramePr>
            <a:graphicFrameLocks noGrp="1"/>
          </p:cNvGraphicFramePr>
          <p:nvPr>
            <p:ph idx="1"/>
            <p:extLst>
              <p:ext uri="{D42A27DB-BD31-4B8C-83A1-F6EECF244321}">
                <p14:modId xmlns:p14="http://schemas.microsoft.com/office/powerpoint/2010/main" val="1435758428"/>
              </p:ext>
            </p:extLst>
          </p:nvPr>
        </p:nvGraphicFramePr>
        <p:xfrm>
          <a:off x="411125" y="1678940"/>
          <a:ext cx="11369749" cy="2489200"/>
        </p:xfrm>
        <a:graphic>
          <a:graphicData uri="http://schemas.openxmlformats.org/drawingml/2006/table">
            <a:tbl>
              <a:tblPr firstRow="1" bandRow="1">
                <a:tableStyleId>{5C22544A-7EE6-4342-B048-85BDC9FD1C3A}</a:tableStyleId>
              </a:tblPr>
              <a:tblGrid>
                <a:gridCol w="7425070">
                  <a:extLst>
                    <a:ext uri="{9D8B030D-6E8A-4147-A177-3AD203B41FA5}">
                      <a16:colId xmlns:a16="http://schemas.microsoft.com/office/drawing/2014/main" val="849330774"/>
                    </a:ext>
                  </a:extLst>
                </a:gridCol>
                <a:gridCol w="3944679">
                  <a:extLst>
                    <a:ext uri="{9D8B030D-6E8A-4147-A177-3AD203B41FA5}">
                      <a16:colId xmlns:a16="http://schemas.microsoft.com/office/drawing/2014/main" val="882603930"/>
                    </a:ext>
                  </a:extLst>
                </a:gridCol>
              </a:tblGrid>
              <a:tr h="370840">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1"/>
                          </a:solidFill>
                          <a:effectLst/>
                          <a:uLnTx/>
                          <a:uFillTx/>
                          <a:latin typeface="Times New Roman" panose="02020603050405020304" pitchFamily="18" charset="0"/>
                          <a:ea typeface="+mn-ea"/>
                          <a:cs typeface="+mn-cs"/>
                        </a:rPr>
                        <a:t>Total Compensation</a:t>
                      </a:r>
                    </a:p>
                  </a:txBody>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Times New Roman" panose="02020603050405020304" pitchFamily="18" charset="0"/>
                          <a:ea typeface="+mn-ea"/>
                          <a:cs typeface="+mn-cs"/>
                        </a:rPr>
                        <a:t>$269,551.87</a:t>
                      </a:r>
                      <a:r>
                        <a:rPr kumimoji="0" lang="en-US" sz="14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mn-cs"/>
                        </a:rPr>
                        <a:t> </a:t>
                      </a:r>
                      <a:endParaRPr kumimoji="0" lang="en-US" sz="3200" b="0" i="0" u="none" strike="noStrike" kern="1200" cap="none" spc="0" normalizeH="0" baseline="0" noProof="0" dirty="0">
                        <a:ln>
                          <a:noFill/>
                        </a:ln>
                        <a:solidFill>
                          <a:schemeClr val="bg1"/>
                        </a:solidFill>
                        <a:effectLst/>
                        <a:uLnTx/>
                        <a:uFillTx/>
                        <a:latin typeface="Segoe UI" panose="020B0502040204020203" pitchFamily="34" charset="0"/>
                        <a:ea typeface="+mn-ea"/>
                        <a:cs typeface="+mn-cs"/>
                      </a:endParaRPr>
                    </a:p>
                  </a:txBody>
                  <a:tcPr/>
                </a:tc>
                <a:extLst>
                  <a:ext uri="{0D108BD9-81ED-4DB2-BD59-A6C34878D82A}">
                    <a16:rowId xmlns:a16="http://schemas.microsoft.com/office/drawing/2014/main" val="2462418279"/>
                  </a:ext>
                </a:extLst>
              </a:tr>
              <a:tr h="0">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a:t>
                      </a:r>
                      <a:r>
                        <a:rPr kumimoji="0" lang="en-US" sz="18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Project Management (25%)</a:t>
                      </a:r>
                      <a:endPar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$25,409.60</a:t>
                      </a:r>
                      <a:r>
                        <a:rPr kumimoji="0" 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a:t>
                      </a: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114800479"/>
                  </a:ext>
                </a:extLst>
              </a:tr>
              <a:tr h="370840">
                <a:tc>
                  <a:txBody>
                    <a:bodyPr/>
                    <a:lstStyle/>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kumimoji="0" lang="en-US" sz="18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Labor (sampling, study design, data collection) (25%)</a:t>
                      </a:r>
                      <a:endPar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$29,542.27</a:t>
                      </a:r>
                      <a:r>
                        <a:rPr kumimoji="0" 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a:t>
                      </a: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3153178"/>
                  </a:ext>
                </a:extLst>
              </a:tr>
              <a:tr h="370840">
                <a:tc>
                  <a:txBody>
                    <a:bodyPr/>
                    <a:lstStyle/>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kumimoji="0" lang="en-US" sz="18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2022 Healthy Sub Cook Survey base surveys (50%)</a:t>
                      </a:r>
                      <a:endPar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txBody>
                  <a:tcPr/>
                </a:tc>
                <a:tc>
                  <a:txBody>
                    <a:bodyPr/>
                    <a:lstStyle/>
                    <a:p>
                      <a:r>
                        <a:rPr kumimoji="0" lang="en-US" sz="14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$150,000</a:t>
                      </a:r>
                      <a:r>
                        <a:rPr kumimoji="0" 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79561345"/>
                  </a:ext>
                </a:extLst>
              </a:tr>
              <a:tr h="0">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a:t>
                      </a:r>
                      <a:r>
                        <a:rPr kumimoji="0" lang="en-US" sz="18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Pilot pre- and post-incentives – due to the change in incentive prices, this may be higher</a:t>
                      </a:r>
                      <a:endPar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$600</a:t>
                      </a:r>
                      <a:r>
                        <a:rPr kumimoji="0" 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a:t>
                      </a: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703509783"/>
                  </a:ext>
                </a:extLst>
              </a:tr>
              <a:tr h="370840">
                <a:tc>
                  <a:txBody>
                    <a:bodyPr/>
                    <a:lstStyle/>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kumimoji="0" lang="en-US" sz="18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2022 Healthy Sub Cook Survey pre-incentives</a:t>
                      </a:r>
                      <a:endPar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$64,000</a:t>
                      </a:r>
                      <a:r>
                        <a:rPr kumimoji="0" 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a:t>
                      </a: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164332099"/>
                  </a:ext>
                </a:extLst>
              </a:tr>
            </a:tbl>
          </a:graphicData>
        </a:graphic>
      </p:graphicFrame>
      <p:sp>
        <p:nvSpPr>
          <p:cNvPr id="4" name="Text Placeholder 3">
            <a:extLst>
              <a:ext uri="{FF2B5EF4-FFF2-40B4-BE49-F238E27FC236}">
                <a16:creationId xmlns:a16="http://schemas.microsoft.com/office/drawing/2014/main" id="{A89EF554-803D-4CFE-B2EB-3B727B18F26F}"/>
              </a:ext>
            </a:extLst>
          </p:cNvPr>
          <p:cNvSpPr>
            <a:spLocks noGrp="1"/>
          </p:cNvSpPr>
          <p:nvPr>
            <p:ph type="body" sz="quarter" idx="13"/>
          </p:nvPr>
        </p:nvSpPr>
        <p:spPr>
          <a:xfrm>
            <a:off x="264042" y="832968"/>
            <a:ext cx="10713254" cy="424732"/>
          </a:xfrm>
        </p:spPr>
        <p:txBody>
          <a:bodyPr/>
          <a:lstStyle/>
          <a:p>
            <a:r>
              <a:rPr lang="en-US" dirty="0"/>
              <a:t>Milestone 2						Date for Completion July 1, 2022</a:t>
            </a:r>
          </a:p>
        </p:txBody>
      </p:sp>
    </p:spTree>
    <p:extLst>
      <p:ext uri="{BB962C8B-B14F-4D97-AF65-F5344CB8AC3E}">
        <p14:creationId xmlns:p14="http://schemas.microsoft.com/office/powerpoint/2010/main" val="3032466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8974F-C50D-4435-B5AA-8E6D36E47F80}"/>
              </a:ext>
            </a:extLst>
          </p:cNvPr>
          <p:cNvSpPr>
            <a:spLocks noGrp="1"/>
          </p:cNvSpPr>
          <p:nvPr>
            <p:ph type="title"/>
          </p:nvPr>
        </p:nvSpPr>
        <p:spPr>
          <a:xfrm>
            <a:off x="264042" y="244405"/>
            <a:ext cx="5089855" cy="424732"/>
          </a:xfrm>
        </p:spPr>
        <p:txBody>
          <a:bodyPr/>
          <a:lstStyle/>
          <a:p>
            <a:r>
              <a:rPr lang="en-US" sz="2400" b="0" i="0" dirty="0">
                <a:effectLst/>
                <a:latin typeface="Times New Roman" panose="02020603050405020304" pitchFamily="18" charset="0"/>
              </a:rPr>
              <a:t>Healthy Suburban Cook County Survey</a:t>
            </a:r>
            <a:endParaRPr lang="en-US" sz="2400" dirty="0"/>
          </a:p>
        </p:txBody>
      </p:sp>
      <p:graphicFrame>
        <p:nvGraphicFramePr>
          <p:cNvPr id="5" name="Table 5">
            <a:extLst>
              <a:ext uri="{FF2B5EF4-FFF2-40B4-BE49-F238E27FC236}">
                <a16:creationId xmlns:a16="http://schemas.microsoft.com/office/drawing/2014/main" id="{51A8DFC9-798F-4903-8060-C63A101591D8}"/>
              </a:ext>
            </a:extLst>
          </p:cNvPr>
          <p:cNvGraphicFramePr>
            <a:graphicFrameLocks noGrp="1"/>
          </p:cNvGraphicFramePr>
          <p:nvPr>
            <p:ph idx="1"/>
            <p:extLst>
              <p:ext uri="{D42A27DB-BD31-4B8C-83A1-F6EECF244321}">
                <p14:modId xmlns:p14="http://schemas.microsoft.com/office/powerpoint/2010/main" val="634888049"/>
              </p:ext>
            </p:extLst>
          </p:nvPr>
        </p:nvGraphicFramePr>
        <p:xfrm>
          <a:off x="411125" y="1678940"/>
          <a:ext cx="11369749" cy="1407160"/>
        </p:xfrm>
        <a:graphic>
          <a:graphicData uri="http://schemas.openxmlformats.org/drawingml/2006/table">
            <a:tbl>
              <a:tblPr firstRow="1" bandRow="1">
                <a:tableStyleId>{5C22544A-7EE6-4342-B048-85BDC9FD1C3A}</a:tableStyleId>
              </a:tblPr>
              <a:tblGrid>
                <a:gridCol w="9984126">
                  <a:extLst>
                    <a:ext uri="{9D8B030D-6E8A-4147-A177-3AD203B41FA5}">
                      <a16:colId xmlns:a16="http://schemas.microsoft.com/office/drawing/2014/main" val="849330774"/>
                    </a:ext>
                  </a:extLst>
                </a:gridCol>
                <a:gridCol w="1385623">
                  <a:extLst>
                    <a:ext uri="{9D8B030D-6E8A-4147-A177-3AD203B41FA5}">
                      <a16:colId xmlns:a16="http://schemas.microsoft.com/office/drawing/2014/main" val="882603930"/>
                    </a:ext>
                  </a:extLst>
                </a:gridCol>
              </a:tblGrid>
              <a:tr h="370840">
                <a:tc>
                  <a:txBody>
                    <a:bodyPr/>
                    <a:lstStyle/>
                    <a:p>
                      <a:pPr algn="l" rtl="0" fontAlgn="base"/>
                      <a:r>
                        <a:rPr lang="en-US" sz="1800" b="1" i="0" dirty="0">
                          <a:solidFill>
                            <a:schemeClr val="bg1"/>
                          </a:solidFill>
                          <a:effectLst/>
                          <a:latin typeface="Times New Roman" panose="02020603050405020304" pitchFamily="18" charset="0"/>
                        </a:rPr>
                        <a:t>Deliverable</a:t>
                      </a:r>
                      <a:r>
                        <a:rPr lang="en-US" sz="1800" b="0" i="0" dirty="0">
                          <a:solidFill>
                            <a:schemeClr val="bg1"/>
                          </a:solidFill>
                          <a:effectLst/>
                          <a:latin typeface="Times New Roman" panose="02020603050405020304" pitchFamily="18" charset="0"/>
                        </a:rPr>
                        <a:t> </a:t>
                      </a:r>
                      <a:endParaRPr lang="en-US" b="0" i="0" dirty="0">
                        <a:solidFill>
                          <a:schemeClr val="bg1"/>
                        </a:solidFill>
                        <a:effectLst/>
                      </a:endParaRPr>
                    </a:p>
                  </a:txBody>
                  <a:tcPr/>
                </a:tc>
                <a:tc>
                  <a:txBody>
                    <a:bodyPr/>
                    <a:lstStyle/>
                    <a:p>
                      <a:r>
                        <a:rPr lang="en-US" sz="1400" dirty="0">
                          <a:latin typeface="Times New Roman" panose="02020603050405020304" pitchFamily="18" charset="0"/>
                          <a:cs typeface="Times New Roman" panose="02020603050405020304" pitchFamily="18" charset="0"/>
                        </a:rPr>
                        <a:t>Completion</a:t>
                      </a:r>
                    </a:p>
                  </a:txBody>
                  <a:tcPr/>
                </a:tc>
                <a:extLst>
                  <a:ext uri="{0D108BD9-81ED-4DB2-BD59-A6C34878D82A}">
                    <a16:rowId xmlns:a16="http://schemas.microsoft.com/office/drawing/2014/main" val="2462418279"/>
                  </a:ext>
                </a:extLst>
              </a:tr>
              <a:tr h="0">
                <a:tc>
                  <a:txBody>
                    <a:bodyPr/>
                    <a:lstStyle/>
                    <a:p>
                      <a:pPr algn="l" rtl="0" fontAlgn="base"/>
                      <a:r>
                        <a:rPr lang="en-US" sz="1400" b="0" i="0" dirty="0">
                          <a:solidFill>
                            <a:srgbClr val="000000"/>
                          </a:solidFill>
                          <a:effectLst/>
                          <a:latin typeface="Times New Roman" panose="02020603050405020304" pitchFamily="18" charset="0"/>
                        </a:rPr>
                        <a:t>Weekly data collection reports, no longer than 2 pages, beginning when data collection starts and continuing throughout the data collection period to cumulative completes by mode and community area. </a:t>
                      </a:r>
                      <a:endParaRPr lang="en-US" sz="3200" b="0" i="0" dirty="0">
                        <a:solidFill>
                          <a:srgbClr val="000000"/>
                        </a:solidFill>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No</a:t>
                      </a: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114800479"/>
                  </a:ext>
                </a:extLst>
              </a:tr>
              <a:tr h="370840">
                <a:tc>
                  <a:txBody>
                    <a:bodyPr/>
                    <a:lstStyle/>
                    <a:p>
                      <a:pPr algn="l" rtl="0" fontAlgn="base"/>
                      <a:r>
                        <a:rPr lang="en-US" sz="1400" b="0" i="0" dirty="0">
                          <a:solidFill>
                            <a:srgbClr val="000000"/>
                          </a:solidFill>
                          <a:effectLst/>
                          <a:latin typeface="Times New Roman" panose="02020603050405020304" pitchFamily="18" charset="0"/>
                        </a:rPr>
                        <a:t>Interim dataset once half of total sample size has been collected posted on a secure Department </a:t>
                      </a:r>
                      <a:r>
                        <a:rPr lang="en-US" sz="1400" b="0" i="0" dirty="0" err="1">
                          <a:solidFill>
                            <a:srgbClr val="000000"/>
                          </a:solidFill>
                          <a:effectLst/>
                          <a:latin typeface="Times New Roman" panose="02020603050405020304" pitchFamily="18" charset="0"/>
                        </a:rPr>
                        <a:t>sFTP</a:t>
                      </a:r>
                      <a:r>
                        <a:rPr lang="en-US" sz="1400" b="0" i="0" dirty="0">
                          <a:solidFill>
                            <a:srgbClr val="000000"/>
                          </a:solidFill>
                          <a:effectLst/>
                          <a:latin typeface="Times New Roman" panose="02020603050405020304" pitchFamily="18" charset="0"/>
                        </a:rPr>
                        <a:t> site to include a codebook containing every variable in the dataset and all codes for assigning variable labels, formats, and linking variables to formats. </a:t>
                      </a:r>
                      <a:endParaRPr lang="en-US" sz="3200" b="0" i="0" dirty="0">
                        <a:solidFill>
                          <a:srgbClr val="000000"/>
                        </a:solidFill>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No</a:t>
                      </a:r>
                    </a:p>
                  </a:txBody>
                  <a:tcPr/>
                </a:tc>
                <a:extLst>
                  <a:ext uri="{0D108BD9-81ED-4DB2-BD59-A6C34878D82A}">
                    <a16:rowId xmlns:a16="http://schemas.microsoft.com/office/drawing/2014/main" val="13153178"/>
                  </a:ext>
                </a:extLst>
              </a:tr>
            </a:tbl>
          </a:graphicData>
        </a:graphic>
      </p:graphicFrame>
      <p:sp>
        <p:nvSpPr>
          <p:cNvPr id="4" name="Text Placeholder 3">
            <a:extLst>
              <a:ext uri="{FF2B5EF4-FFF2-40B4-BE49-F238E27FC236}">
                <a16:creationId xmlns:a16="http://schemas.microsoft.com/office/drawing/2014/main" id="{A89EF554-803D-4CFE-B2EB-3B727B18F26F}"/>
              </a:ext>
            </a:extLst>
          </p:cNvPr>
          <p:cNvSpPr>
            <a:spLocks noGrp="1"/>
          </p:cNvSpPr>
          <p:nvPr>
            <p:ph type="body" sz="quarter" idx="13"/>
          </p:nvPr>
        </p:nvSpPr>
        <p:spPr>
          <a:xfrm>
            <a:off x="264042" y="832968"/>
            <a:ext cx="1660968" cy="424732"/>
          </a:xfrm>
        </p:spPr>
        <p:txBody>
          <a:bodyPr/>
          <a:lstStyle/>
          <a:p>
            <a:r>
              <a:rPr lang="en-US" dirty="0"/>
              <a:t>Milestone 3</a:t>
            </a:r>
          </a:p>
        </p:txBody>
      </p:sp>
    </p:spTree>
    <p:extLst>
      <p:ext uri="{BB962C8B-B14F-4D97-AF65-F5344CB8AC3E}">
        <p14:creationId xmlns:p14="http://schemas.microsoft.com/office/powerpoint/2010/main" val="1769666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8974F-C50D-4435-B5AA-8E6D36E47F80}"/>
              </a:ext>
            </a:extLst>
          </p:cNvPr>
          <p:cNvSpPr>
            <a:spLocks noGrp="1"/>
          </p:cNvSpPr>
          <p:nvPr>
            <p:ph type="title"/>
          </p:nvPr>
        </p:nvSpPr>
        <p:spPr>
          <a:xfrm>
            <a:off x="264042" y="244405"/>
            <a:ext cx="5089855" cy="424732"/>
          </a:xfrm>
        </p:spPr>
        <p:txBody>
          <a:bodyPr/>
          <a:lstStyle/>
          <a:p>
            <a:r>
              <a:rPr lang="en-US" sz="2400" b="0" i="0" dirty="0">
                <a:effectLst/>
                <a:latin typeface="Times New Roman" panose="02020603050405020304" pitchFamily="18" charset="0"/>
              </a:rPr>
              <a:t>Healthy Suburban Cook County Survey</a:t>
            </a:r>
            <a:endParaRPr lang="en-US" sz="2400" dirty="0"/>
          </a:p>
        </p:txBody>
      </p:sp>
      <p:graphicFrame>
        <p:nvGraphicFramePr>
          <p:cNvPr id="5" name="Table 5">
            <a:extLst>
              <a:ext uri="{FF2B5EF4-FFF2-40B4-BE49-F238E27FC236}">
                <a16:creationId xmlns:a16="http://schemas.microsoft.com/office/drawing/2014/main" id="{51A8DFC9-798F-4903-8060-C63A101591D8}"/>
              </a:ext>
            </a:extLst>
          </p:cNvPr>
          <p:cNvGraphicFramePr>
            <a:graphicFrameLocks noGrp="1"/>
          </p:cNvGraphicFramePr>
          <p:nvPr>
            <p:ph idx="1"/>
            <p:extLst>
              <p:ext uri="{D42A27DB-BD31-4B8C-83A1-F6EECF244321}">
                <p14:modId xmlns:p14="http://schemas.microsoft.com/office/powerpoint/2010/main" val="1434663451"/>
              </p:ext>
            </p:extLst>
          </p:nvPr>
        </p:nvGraphicFramePr>
        <p:xfrm>
          <a:off x="411125" y="1678940"/>
          <a:ext cx="11369749" cy="1844040"/>
        </p:xfrm>
        <a:graphic>
          <a:graphicData uri="http://schemas.openxmlformats.org/drawingml/2006/table">
            <a:tbl>
              <a:tblPr firstRow="1" bandRow="1">
                <a:tableStyleId>{5C22544A-7EE6-4342-B048-85BDC9FD1C3A}</a:tableStyleId>
              </a:tblPr>
              <a:tblGrid>
                <a:gridCol w="7425070">
                  <a:extLst>
                    <a:ext uri="{9D8B030D-6E8A-4147-A177-3AD203B41FA5}">
                      <a16:colId xmlns:a16="http://schemas.microsoft.com/office/drawing/2014/main" val="849330774"/>
                    </a:ext>
                  </a:extLst>
                </a:gridCol>
                <a:gridCol w="3944679">
                  <a:extLst>
                    <a:ext uri="{9D8B030D-6E8A-4147-A177-3AD203B41FA5}">
                      <a16:colId xmlns:a16="http://schemas.microsoft.com/office/drawing/2014/main" val="882603930"/>
                    </a:ext>
                  </a:extLst>
                </a:gridCol>
              </a:tblGrid>
              <a:tr h="370840">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1"/>
                          </a:solidFill>
                          <a:effectLst/>
                          <a:uLnTx/>
                          <a:uFillTx/>
                          <a:latin typeface="Times New Roman" panose="02020603050405020304" pitchFamily="18" charset="0"/>
                          <a:ea typeface="+mn-ea"/>
                          <a:cs typeface="+mn-cs"/>
                        </a:rPr>
                        <a:t>Total Compensation</a:t>
                      </a:r>
                    </a:p>
                  </a:txBody>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Times New Roman" panose="02020603050405020304" pitchFamily="18" charset="0"/>
                          <a:ea typeface="+mn-ea"/>
                          <a:cs typeface="+mn-cs"/>
                        </a:rPr>
                        <a:t>$283,751.87</a:t>
                      </a:r>
                      <a:r>
                        <a:rPr kumimoji="0" lang="en-US" sz="14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mn-cs"/>
                        </a:rPr>
                        <a:t> </a:t>
                      </a:r>
                      <a:endParaRPr kumimoji="0" lang="en-US" sz="3200" b="0" i="0" u="none" strike="noStrike" kern="1200" cap="none" spc="0" normalizeH="0" baseline="0" noProof="0" dirty="0">
                        <a:ln>
                          <a:noFill/>
                        </a:ln>
                        <a:solidFill>
                          <a:schemeClr val="bg1"/>
                        </a:solidFill>
                        <a:effectLst/>
                        <a:uLnTx/>
                        <a:uFillTx/>
                        <a:latin typeface="Segoe UI" panose="020B0502040204020203" pitchFamily="34" charset="0"/>
                        <a:ea typeface="+mn-ea"/>
                        <a:cs typeface="+mn-cs"/>
                      </a:endParaRPr>
                    </a:p>
                  </a:txBody>
                  <a:tcPr/>
                </a:tc>
                <a:extLst>
                  <a:ext uri="{0D108BD9-81ED-4DB2-BD59-A6C34878D82A}">
                    <a16:rowId xmlns:a16="http://schemas.microsoft.com/office/drawing/2014/main" val="2462418279"/>
                  </a:ext>
                </a:extLst>
              </a:tr>
              <a:tr h="0">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a:t>
                      </a:r>
                      <a:r>
                        <a:rPr kumimoji="0" lang="en-US" sz="18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Project Management (25%)</a:t>
                      </a:r>
                      <a:endPar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$25,409.60</a:t>
                      </a:r>
                      <a:r>
                        <a:rPr kumimoji="0" 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a:t>
                      </a: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114800479"/>
                  </a:ext>
                </a:extLst>
              </a:tr>
              <a:tr h="370840">
                <a:tc>
                  <a:txBody>
                    <a:bodyPr/>
                    <a:lstStyle/>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kumimoji="0" lang="en-US" sz="18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Labor (sampling, study design, data collection) (25%)</a:t>
                      </a:r>
                      <a:endPar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$29,542.27</a:t>
                      </a:r>
                      <a:r>
                        <a:rPr kumimoji="0" 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a:t>
                      </a: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3153178"/>
                  </a:ext>
                </a:extLst>
              </a:tr>
              <a:tr h="370840">
                <a:tc>
                  <a:txBody>
                    <a:bodyPr/>
                    <a:lstStyle/>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kumimoji="0" lang="en-US" sz="18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2022 Healthy Sub Cook Survey base surveys (50%)</a:t>
                      </a:r>
                      <a:endPar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txBody>
                  <a:tcPr/>
                </a:tc>
                <a:tc>
                  <a:txBody>
                    <a:bodyPr/>
                    <a:lstStyle/>
                    <a:p>
                      <a:r>
                        <a:rPr kumimoji="0" lang="en-US" sz="14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$150,000</a:t>
                      </a:r>
                      <a:r>
                        <a:rPr kumimoji="0" 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79561345"/>
                  </a:ext>
                </a:extLst>
              </a:tr>
              <a:tr h="0">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800" b="0" i="1" dirty="0">
                          <a:solidFill>
                            <a:srgbClr val="000000"/>
                          </a:solidFill>
                          <a:effectLst/>
                          <a:latin typeface="Times New Roman" panose="02020603050405020304" pitchFamily="18" charset="0"/>
                        </a:rPr>
                        <a:t>Post-incentives (50%)</a:t>
                      </a:r>
                      <a:endPar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txBody>
                  <a:tcPr/>
                </a:tc>
                <a:tc>
                  <a:txBody>
                    <a:bodyPr/>
                    <a:lstStyle/>
                    <a:p>
                      <a:pPr algn="l" rtl="0" fontAlgn="base">
                        <a:buFont typeface="Arial" panose="020B0604020202020204" pitchFamily="34" charset="0"/>
                        <a:buNone/>
                      </a:pPr>
                      <a:r>
                        <a:rPr lang="en-US" sz="1400" b="0" i="1" dirty="0">
                          <a:solidFill>
                            <a:srgbClr val="000000"/>
                          </a:solidFill>
                          <a:effectLst/>
                          <a:latin typeface="Times New Roman" panose="02020603050405020304" pitchFamily="18" charset="0"/>
                        </a:rPr>
                        <a:t>$78,800</a:t>
                      </a:r>
                      <a:r>
                        <a:rPr lang="en-US" sz="1400" b="0" i="0" dirty="0">
                          <a:solidFill>
                            <a:srgbClr val="000000"/>
                          </a:solidFill>
                          <a:effectLst/>
                          <a:latin typeface="Times New Roman" panose="02020603050405020304" pitchFamily="18" charset="0"/>
                        </a:rPr>
                        <a:t> </a:t>
                      </a:r>
                    </a:p>
                  </a:txBody>
                  <a:tcPr/>
                </a:tc>
                <a:extLst>
                  <a:ext uri="{0D108BD9-81ED-4DB2-BD59-A6C34878D82A}">
                    <a16:rowId xmlns:a16="http://schemas.microsoft.com/office/drawing/2014/main" val="2703509783"/>
                  </a:ext>
                </a:extLst>
              </a:tr>
            </a:tbl>
          </a:graphicData>
        </a:graphic>
      </p:graphicFrame>
      <p:sp>
        <p:nvSpPr>
          <p:cNvPr id="4" name="Text Placeholder 3">
            <a:extLst>
              <a:ext uri="{FF2B5EF4-FFF2-40B4-BE49-F238E27FC236}">
                <a16:creationId xmlns:a16="http://schemas.microsoft.com/office/drawing/2014/main" id="{A89EF554-803D-4CFE-B2EB-3B727B18F26F}"/>
              </a:ext>
            </a:extLst>
          </p:cNvPr>
          <p:cNvSpPr>
            <a:spLocks noGrp="1"/>
          </p:cNvSpPr>
          <p:nvPr>
            <p:ph type="body" sz="quarter" idx="13"/>
          </p:nvPr>
        </p:nvSpPr>
        <p:spPr>
          <a:xfrm>
            <a:off x="264042" y="832968"/>
            <a:ext cx="11173380" cy="424732"/>
          </a:xfrm>
        </p:spPr>
        <p:txBody>
          <a:bodyPr/>
          <a:lstStyle/>
          <a:p>
            <a:r>
              <a:rPr lang="en-US" dirty="0"/>
              <a:t>Milestone 3						Date for Complete October 1, 2022</a:t>
            </a:r>
          </a:p>
        </p:txBody>
      </p:sp>
    </p:spTree>
    <p:extLst>
      <p:ext uri="{BB962C8B-B14F-4D97-AF65-F5344CB8AC3E}">
        <p14:creationId xmlns:p14="http://schemas.microsoft.com/office/powerpoint/2010/main" val="3884169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8974F-C50D-4435-B5AA-8E6D36E47F80}"/>
              </a:ext>
            </a:extLst>
          </p:cNvPr>
          <p:cNvSpPr>
            <a:spLocks noGrp="1"/>
          </p:cNvSpPr>
          <p:nvPr>
            <p:ph type="title"/>
          </p:nvPr>
        </p:nvSpPr>
        <p:spPr>
          <a:xfrm>
            <a:off x="264042" y="244405"/>
            <a:ext cx="5089855" cy="424732"/>
          </a:xfrm>
        </p:spPr>
        <p:txBody>
          <a:bodyPr/>
          <a:lstStyle/>
          <a:p>
            <a:r>
              <a:rPr lang="en-US" sz="2400" b="0" i="0" dirty="0">
                <a:effectLst/>
                <a:latin typeface="Times New Roman" panose="02020603050405020304" pitchFamily="18" charset="0"/>
              </a:rPr>
              <a:t>Healthy Suburban Cook County Survey</a:t>
            </a:r>
            <a:endParaRPr lang="en-US" sz="2400" dirty="0"/>
          </a:p>
        </p:txBody>
      </p:sp>
      <p:graphicFrame>
        <p:nvGraphicFramePr>
          <p:cNvPr id="5" name="Table 5">
            <a:extLst>
              <a:ext uri="{FF2B5EF4-FFF2-40B4-BE49-F238E27FC236}">
                <a16:creationId xmlns:a16="http://schemas.microsoft.com/office/drawing/2014/main" id="{51A8DFC9-798F-4903-8060-C63A101591D8}"/>
              </a:ext>
            </a:extLst>
          </p:cNvPr>
          <p:cNvGraphicFramePr>
            <a:graphicFrameLocks noGrp="1"/>
          </p:cNvGraphicFramePr>
          <p:nvPr>
            <p:ph idx="1"/>
            <p:extLst>
              <p:ext uri="{D42A27DB-BD31-4B8C-83A1-F6EECF244321}">
                <p14:modId xmlns:p14="http://schemas.microsoft.com/office/powerpoint/2010/main" val="1000794292"/>
              </p:ext>
            </p:extLst>
          </p:nvPr>
        </p:nvGraphicFramePr>
        <p:xfrm>
          <a:off x="411125" y="1678940"/>
          <a:ext cx="11369749" cy="1711960"/>
        </p:xfrm>
        <a:graphic>
          <a:graphicData uri="http://schemas.openxmlformats.org/drawingml/2006/table">
            <a:tbl>
              <a:tblPr firstRow="1" bandRow="1">
                <a:tableStyleId>{5C22544A-7EE6-4342-B048-85BDC9FD1C3A}</a:tableStyleId>
              </a:tblPr>
              <a:tblGrid>
                <a:gridCol w="9984126">
                  <a:extLst>
                    <a:ext uri="{9D8B030D-6E8A-4147-A177-3AD203B41FA5}">
                      <a16:colId xmlns:a16="http://schemas.microsoft.com/office/drawing/2014/main" val="849330774"/>
                    </a:ext>
                  </a:extLst>
                </a:gridCol>
                <a:gridCol w="1385623">
                  <a:extLst>
                    <a:ext uri="{9D8B030D-6E8A-4147-A177-3AD203B41FA5}">
                      <a16:colId xmlns:a16="http://schemas.microsoft.com/office/drawing/2014/main" val="882603930"/>
                    </a:ext>
                  </a:extLst>
                </a:gridCol>
              </a:tblGrid>
              <a:tr h="370840">
                <a:tc>
                  <a:txBody>
                    <a:bodyPr/>
                    <a:lstStyle/>
                    <a:p>
                      <a:pPr algn="l" rtl="0" fontAlgn="base"/>
                      <a:r>
                        <a:rPr lang="en-US" sz="1800" b="1" i="0" dirty="0">
                          <a:solidFill>
                            <a:schemeClr val="bg1"/>
                          </a:solidFill>
                          <a:effectLst/>
                          <a:latin typeface="Times New Roman" panose="02020603050405020304" pitchFamily="18" charset="0"/>
                        </a:rPr>
                        <a:t>Deliverable</a:t>
                      </a:r>
                      <a:r>
                        <a:rPr lang="en-US" sz="1800" b="0" i="0" dirty="0">
                          <a:solidFill>
                            <a:schemeClr val="bg1"/>
                          </a:solidFill>
                          <a:effectLst/>
                          <a:latin typeface="Times New Roman" panose="02020603050405020304" pitchFamily="18" charset="0"/>
                        </a:rPr>
                        <a:t> </a:t>
                      </a:r>
                      <a:endParaRPr lang="en-US" b="0" i="0" dirty="0">
                        <a:solidFill>
                          <a:schemeClr val="bg1"/>
                        </a:solidFill>
                        <a:effectLst/>
                      </a:endParaRPr>
                    </a:p>
                  </a:txBody>
                  <a:tcPr/>
                </a:tc>
                <a:tc>
                  <a:txBody>
                    <a:bodyPr/>
                    <a:lstStyle/>
                    <a:p>
                      <a:r>
                        <a:rPr lang="en-US" sz="1400" dirty="0">
                          <a:latin typeface="Times New Roman" panose="02020603050405020304" pitchFamily="18" charset="0"/>
                          <a:cs typeface="Times New Roman" panose="02020603050405020304" pitchFamily="18" charset="0"/>
                        </a:rPr>
                        <a:t>Completion</a:t>
                      </a:r>
                    </a:p>
                  </a:txBody>
                  <a:tcPr/>
                </a:tc>
                <a:extLst>
                  <a:ext uri="{0D108BD9-81ED-4DB2-BD59-A6C34878D82A}">
                    <a16:rowId xmlns:a16="http://schemas.microsoft.com/office/drawing/2014/main" val="2462418279"/>
                  </a:ext>
                </a:extLst>
              </a:tr>
              <a:tr h="0">
                <a:tc>
                  <a:txBody>
                    <a:bodyPr/>
                    <a:lstStyle/>
                    <a:p>
                      <a:pPr algn="l" rtl="0" fontAlgn="base"/>
                      <a:r>
                        <a:rPr lang="en-US" sz="1400" b="0" i="0" dirty="0">
                          <a:solidFill>
                            <a:srgbClr val="000000"/>
                          </a:solidFill>
                          <a:effectLst/>
                          <a:latin typeface="Times New Roman" panose="02020603050405020304" pitchFamily="18" charset="0"/>
                        </a:rPr>
                        <a:t>Final SAS datasets posted on a secure Department </a:t>
                      </a:r>
                      <a:r>
                        <a:rPr lang="en-US" sz="1400" b="0" i="0" dirty="0" err="1">
                          <a:solidFill>
                            <a:srgbClr val="000000"/>
                          </a:solidFill>
                          <a:effectLst/>
                          <a:latin typeface="Times New Roman" panose="02020603050405020304" pitchFamily="18" charset="0"/>
                        </a:rPr>
                        <a:t>sFTP</a:t>
                      </a:r>
                      <a:r>
                        <a:rPr lang="en-US" sz="1400" b="0" i="0" dirty="0">
                          <a:solidFill>
                            <a:srgbClr val="000000"/>
                          </a:solidFill>
                          <a:effectLst/>
                          <a:latin typeface="Times New Roman" panose="02020603050405020304" pitchFamily="18" charset="0"/>
                        </a:rPr>
                        <a:t> site to include sample weights and a codebook containing every variable in the dataset and all code for assigning variable labels, formats, and linking variables to formats. </a:t>
                      </a:r>
                      <a:endParaRPr lang="en-US" sz="3200" b="0" i="0" dirty="0">
                        <a:solidFill>
                          <a:srgbClr val="000000"/>
                        </a:solidFill>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No</a:t>
                      </a: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114800479"/>
                  </a:ext>
                </a:extLst>
              </a:tr>
              <a:tr h="0">
                <a:tc>
                  <a:txBody>
                    <a:bodyPr/>
                    <a:lstStyle/>
                    <a:p>
                      <a:pPr algn="l" rtl="0" fontAlgn="base"/>
                      <a:r>
                        <a:rPr lang="en-US" sz="1400" b="0" i="0" dirty="0">
                          <a:solidFill>
                            <a:srgbClr val="000000"/>
                          </a:solidFill>
                          <a:effectLst/>
                          <a:latin typeface="Times New Roman" panose="02020603050405020304" pitchFamily="18" charset="0"/>
                        </a:rPr>
                        <a:t>Methodology report documenting survey procedures, analysis of sample performance, weighting procedures, and other survey details. </a:t>
                      </a:r>
                      <a:endParaRPr lang="en-US" sz="3200" b="0" i="0" dirty="0">
                        <a:solidFill>
                          <a:srgbClr val="000000"/>
                        </a:solidFill>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No</a:t>
                      </a:r>
                    </a:p>
                  </a:txBody>
                  <a:tcPr/>
                </a:tc>
                <a:extLst>
                  <a:ext uri="{0D108BD9-81ED-4DB2-BD59-A6C34878D82A}">
                    <a16:rowId xmlns:a16="http://schemas.microsoft.com/office/drawing/2014/main" val="13153178"/>
                  </a:ext>
                </a:extLst>
              </a:tr>
              <a:tr h="0">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400" b="0" i="0" dirty="0">
                          <a:solidFill>
                            <a:srgbClr val="000000"/>
                          </a:solidFill>
                          <a:effectLst/>
                          <a:latin typeface="Times New Roman" panose="02020603050405020304" pitchFamily="18" charset="0"/>
                        </a:rPr>
                        <a:t>Up to 12 hours of post-survey consultation services to cover the time between the delivery of the final methodology report and the end of the contract year. </a:t>
                      </a:r>
                      <a:endParaRPr lang="en-US" sz="1400" b="0" i="0" dirty="0">
                        <a:solidFill>
                          <a:srgbClr val="000000"/>
                        </a:solidFill>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No</a:t>
                      </a:r>
                    </a:p>
                  </a:txBody>
                  <a:tcPr/>
                </a:tc>
                <a:extLst>
                  <a:ext uri="{0D108BD9-81ED-4DB2-BD59-A6C34878D82A}">
                    <a16:rowId xmlns:a16="http://schemas.microsoft.com/office/drawing/2014/main" val="4013027428"/>
                  </a:ext>
                </a:extLst>
              </a:tr>
            </a:tbl>
          </a:graphicData>
        </a:graphic>
      </p:graphicFrame>
      <p:sp>
        <p:nvSpPr>
          <p:cNvPr id="4" name="Text Placeholder 3">
            <a:extLst>
              <a:ext uri="{FF2B5EF4-FFF2-40B4-BE49-F238E27FC236}">
                <a16:creationId xmlns:a16="http://schemas.microsoft.com/office/drawing/2014/main" id="{A89EF554-803D-4CFE-B2EB-3B727B18F26F}"/>
              </a:ext>
            </a:extLst>
          </p:cNvPr>
          <p:cNvSpPr>
            <a:spLocks noGrp="1"/>
          </p:cNvSpPr>
          <p:nvPr>
            <p:ph type="body" sz="quarter" idx="13"/>
          </p:nvPr>
        </p:nvSpPr>
        <p:spPr>
          <a:xfrm>
            <a:off x="264042" y="832968"/>
            <a:ext cx="11694292" cy="424732"/>
          </a:xfrm>
        </p:spPr>
        <p:txBody>
          <a:bodyPr/>
          <a:lstStyle/>
          <a:p>
            <a:r>
              <a:rPr lang="en-US" dirty="0"/>
              <a:t>Milestone 4						Date for Completion December 31, 2022</a:t>
            </a:r>
          </a:p>
        </p:txBody>
      </p:sp>
    </p:spTree>
    <p:extLst>
      <p:ext uri="{BB962C8B-B14F-4D97-AF65-F5344CB8AC3E}">
        <p14:creationId xmlns:p14="http://schemas.microsoft.com/office/powerpoint/2010/main" val="25511053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8974F-C50D-4435-B5AA-8E6D36E47F80}"/>
              </a:ext>
            </a:extLst>
          </p:cNvPr>
          <p:cNvSpPr>
            <a:spLocks noGrp="1"/>
          </p:cNvSpPr>
          <p:nvPr>
            <p:ph type="title"/>
          </p:nvPr>
        </p:nvSpPr>
        <p:spPr>
          <a:xfrm>
            <a:off x="264042" y="244405"/>
            <a:ext cx="5089855" cy="424732"/>
          </a:xfrm>
        </p:spPr>
        <p:txBody>
          <a:bodyPr/>
          <a:lstStyle/>
          <a:p>
            <a:r>
              <a:rPr lang="en-US" sz="2400" b="0" i="0" dirty="0">
                <a:effectLst/>
                <a:latin typeface="Times New Roman" panose="02020603050405020304" pitchFamily="18" charset="0"/>
              </a:rPr>
              <a:t>Healthy Suburban Cook County Survey</a:t>
            </a:r>
            <a:endParaRPr lang="en-US" sz="2400" dirty="0"/>
          </a:p>
        </p:txBody>
      </p:sp>
      <p:graphicFrame>
        <p:nvGraphicFramePr>
          <p:cNvPr id="5" name="Table 5">
            <a:extLst>
              <a:ext uri="{FF2B5EF4-FFF2-40B4-BE49-F238E27FC236}">
                <a16:creationId xmlns:a16="http://schemas.microsoft.com/office/drawing/2014/main" id="{51A8DFC9-798F-4903-8060-C63A101591D8}"/>
              </a:ext>
            </a:extLst>
          </p:cNvPr>
          <p:cNvGraphicFramePr>
            <a:graphicFrameLocks noGrp="1"/>
          </p:cNvGraphicFramePr>
          <p:nvPr>
            <p:ph idx="1"/>
            <p:extLst>
              <p:ext uri="{D42A27DB-BD31-4B8C-83A1-F6EECF244321}">
                <p14:modId xmlns:p14="http://schemas.microsoft.com/office/powerpoint/2010/main" val="1093994285"/>
              </p:ext>
            </p:extLst>
          </p:nvPr>
        </p:nvGraphicFramePr>
        <p:xfrm>
          <a:off x="411125" y="1678940"/>
          <a:ext cx="11369749" cy="1844040"/>
        </p:xfrm>
        <a:graphic>
          <a:graphicData uri="http://schemas.openxmlformats.org/drawingml/2006/table">
            <a:tbl>
              <a:tblPr firstRow="1" bandRow="1">
                <a:tableStyleId>{5C22544A-7EE6-4342-B048-85BDC9FD1C3A}</a:tableStyleId>
              </a:tblPr>
              <a:tblGrid>
                <a:gridCol w="7425070">
                  <a:extLst>
                    <a:ext uri="{9D8B030D-6E8A-4147-A177-3AD203B41FA5}">
                      <a16:colId xmlns:a16="http://schemas.microsoft.com/office/drawing/2014/main" val="849330774"/>
                    </a:ext>
                  </a:extLst>
                </a:gridCol>
                <a:gridCol w="3944679">
                  <a:extLst>
                    <a:ext uri="{9D8B030D-6E8A-4147-A177-3AD203B41FA5}">
                      <a16:colId xmlns:a16="http://schemas.microsoft.com/office/drawing/2014/main" val="882603930"/>
                    </a:ext>
                  </a:extLst>
                </a:gridCol>
              </a:tblGrid>
              <a:tr h="370840">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1"/>
                          </a:solidFill>
                          <a:effectLst/>
                          <a:uLnTx/>
                          <a:uFillTx/>
                          <a:latin typeface="Times New Roman" panose="02020603050405020304" pitchFamily="18" charset="0"/>
                          <a:ea typeface="+mn-ea"/>
                          <a:cs typeface="+mn-cs"/>
                        </a:rPr>
                        <a:t>Total Compensation</a:t>
                      </a:r>
                    </a:p>
                  </a:txBody>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Times New Roman" panose="02020603050405020304" pitchFamily="18" charset="0"/>
                          <a:ea typeface="+mn-ea"/>
                          <a:cs typeface="+mn-cs"/>
                        </a:rPr>
                        <a:t>$190,127.87</a:t>
                      </a:r>
                      <a:r>
                        <a:rPr kumimoji="0" lang="en-US" sz="14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mn-cs"/>
                        </a:rPr>
                        <a:t> </a:t>
                      </a:r>
                      <a:endParaRPr kumimoji="0" lang="en-US" sz="3200" b="0" i="0" u="none" strike="noStrike" kern="1200" cap="none" spc="0" normalizeH="0" baseline="0" noProof="0" dirty="0">
                        <a:ln>
                          <a:noFill/>
                        </a:ln>
                        <a:solidFill>
                          <a:schemeClr val="bg1"/>
                        </a:solidFill>
                        <a:effectLst/>
                        <a:uLnTx/>
                        <a:uFillTx/>
                        <a:latin typeface="Segoe UI" panose="020B0502040204020203" pitchFamily="34" charset="0"/>
                        <a:ea typeface="+mn-ea"/>
                        <a:cs typeface="+mn-cs"/>
                      </a:endParaRPr>
                    </a:p>
                  </a:txBody>
                  <a:tcPr/>
                </a:tc>
                <a:extLst>
                  <a:ext uri="{0D108BD9-81ED-4DB2-BD59-A6C34878D82A}">
                    <a16:rowId xmlns:a16="http://schemas.microsoft.com/office/drawing/2014/main" val="2462418279"/>
                  </a:ext>
                </a:extLst>
              </a:tr>
              <a:tr h="0">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a:t>
                      </a:r>
                      <a:r>
                        <a:rPr kumimoji="0" lang="en-US" sz="18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Project Management (25%)</a:t>
                      </a:r>
                      <a:endPar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$25,409.60</a:t>
                      </a:r>
                      <a:r>
                        <a:rPr kumimoji="0" 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a:t>
                      </a: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114800479"/>
                  </a:ext>
                </a:extLst>
              </a:tr>
              <a:tr h="370840">
                <a:tc>
                  <a:txBody>
                    <a:bodyPr/>
                    <a:lstStyle/>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kumimoji="0" lang="en-US" sz="18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Labor (sampling, study design, data collection) (25%)</a:t>
                      </a:r>
                      <a:endPar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$29,542.27</a:t>
                      </a:r>
                      <a:r>
                        <a:rPr kumimoji="0" 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a:t>
                      </a: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3153178"/>
                  </a:ext>
                </a:extLst>
              </a:tr>
              <a:tr h="370840">
                <a:tc>
                  <a:txBody>
                    <a:bodyPr/>
                    <a:lstStyle/>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kumimoji="0" lang="en-US" sz="18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Data processing</a:t>
                      </a:r>
                      <a:endPar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txBody>
                  <a:tcPr/>
                </a:tc>
                <a:tc>
                  <a:txBody>
                    <a:bodyPr/>
                    <a:lstStyle/>
                    <a:p>
                      <a:r>
                        <a:rPr kumimoji="0" lang="en-US" sz="14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$56,376.00</a:t>
                      </a:r>
                      <a:r>
                        <a:rPr kumimoji="0" 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79561345"/>
                  </a:ext>
                </a:extLst>
              </a:tr>
              <a:tr h="0">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800" b="0" i="1" dirty="0">
                          <a:solidFill>
                            <a:srgbClr val="000000"/>
                          </a:solidFill>
                          <a:effectLst/>
                          <a:latin typeface="Times New Roman" panose="02020603050405020304" pitchFamily="18" charset="0"/>
                        </a:rPr>
                        <a:t>Post-incentives (50%)</a:t>
                      </a:r>
                      <a:endPar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txBody>
                  <a:tcPr/>
                </a:tc>
                <a:tc>
                  <a:txBody>
                    <a:bodyPr/>
                    <a:lstStyle/>
                    <a:p>
                      <a:pPr algn="l" rtl="0" fontAlgn="base">
                        <a:buFont typeface="Arial" panose="020B0604020202020204" pitchFamily="34" charset="0"/>
                        <a:buNone/>
                      </a:pPr>
                      <a:r>
                        <a:rPr lang="en-US" sz="1400" b="0" i="1" dirty="0">
                          <a:solidFill>
                            <a:srgbClr val="000000"/>
                          </a:solidFill>
                          <a:effectLst/>
                          <a:latin typeface="Times New Roman" panose="02020603050405020304" pitchFamily="18" charset="0"/>
                        </a:rPr>
                        <a:t>$78,800</a:t>
                      </a:r>
                      <a:r>
                        <a:rPr lang="en-US" sz="1400" b="0" i="0" dirty="0">
                          <a:solidFill>
                            <a:srgbClr val="000000"/>
                          </a:solidFill>
                          <a:effectLst/>
                          <a:latin typeface="Times New Roman" panose="02020603050405020304" pitchFamily="18" charset="0"/>
                        </a:rPr>
                        <a:t> </a:t>
                      </a:r>
                    </a:p>
                  </a:txBody>
                  <a:tcPr/>
                </a:tc>
                <a:extLst>
                  <a:ext uri="{0D108BD9-81ED-4DB2-BD59-A6C34878D82A}">
                    <a16:rowId xmlns:a16="http://schemas.microsoft.com/office/drawing/2014/main" val="2703509783"/>
                  </a:ext>
                </a:extLst>
              </a:tr>
            </a:tbl>
          </a:graphicData>
        </a:graphic>
      </p:graphicFrame>
      <p:sp>
        <p:nvSpPr>
          <p:cNvPr id="4" name="Text Placeholder 3">
            <a:extLst>
              <a:ext uri="{FF2B5EF4-FFF2-40B4-BE49-F238E27FC236}">
                <a16:creationId xmlns:a16="http://schemas.microsoft.com/office/drawing/2014/main" id="{A89EF554-803D-4CFE-B2EB-3B727B18F26F}"/>
              </a:ext>
            </a:extLst>
          </p:cNvPr>
          <p:cNvSpPr>
            <a:spLocks noGrp="1"/>
          </p:cNvSpPr>
          <p:nvPr>
            <p:ph type="body" sz="quarter" idx="13"/>
          </p:nvPr>
        </p:nvSpPr>
        <p:spPr>
          <a:xfrm>
            <a:off x="264042" y="832968"/>
            <a:ext cx="1660968" cy="424732"/>
          </a:xfrm>
        </p:spPr>
        <p:txBody>
          <a:bodyPr/>
          <a:lstStyle/>
          <a:p>
            <a:r>
              <a:rPr lang="en-US" dirty="0"/>
              <a:t>Milestone 4</a:t>
            </a:r>
          </a:p>
        </p:txBody>
      </p:sp>
    </p:spTree>
    <p:extLst>
      <p:ext uri="{BB962C8B-B14F-4D97-AF65-F5344CB8AC3E}">
        <p14:creationId xmlns:p14="http://schemas.microsoft.com/office/powerpoint/2010/main" val="187971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3DDC-5D57-4E18-BC02-B7255A376959}"/>
              </a:ext>
            </a:extLst>
          </p:cNvPr>
          <p:cNvSpPr>
            <a:spLocks noGrp="1"/>
          </p:cNvSpPr>
          <p:nvPr>
            <p:ph type="title"/>
          </p:nvPr>
        </p:nvSpPr>
        <p:spPr>
          <a:xfrm>
            <a:off x="838200" y="692935"/>
            <a:ext cx="8294258" cy="590931"/>
          </a:xfrm>
        </p:spPr>
        <p:txBody>
          <a:bodyPr/>
          <a:lstStyle/>
          <a:p>
            <a:r>
              <a:rPr lang="en-US" dirty="0"/>
              <a:t>How does the extension affect this project?</a:t>
            </a:r>
          </a:p>
        </p:txBody>
      </p:sp>
      <p:sp>
        <p:nvSpPr>
          <p:cNvPr id="3" name="Content Placeholder 2">
            <a:extLst>
              <a:ext uri="{FF2B5EF4-FFF2-40B4-BE49-F238E27FC236}">
                <a16:creationId xmlns:a16="http://schemas.microsoft.com/office/drawing/2014/main" id="{9DA200A2-2664-426B-8BC9-4188D1FBBD78}"/>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6608E5A9-49D5-4E59-9C73-E85EE71FF906}"/>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782596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D9FCE-B252-46F4-AEDF-FDFEECA80EA5}"/>
              </a:ext>
            </a:extLst>
          </p:cNvPr>
          <p:cNvSpPr>
            <a:spLocks noGrp="1"/>
          </p:cNvSpPr>
          <p:nvPr>
            <p:ph type="title"/>
          </p:nvPr>
        </p:nvSpPr>
        <p:spPr>
          <a:xfrm>
            <a:off x="838200" y="692935"/>
            <a:ext cx="10020692" cy="590931"/>
          </a:xfrm>
        </p:spPr>
        <p:txBody>
          <a:bodyPr/>
          <a:lstStyle/>
          <a:p>
            <a:r>
              <a:rPr lang="en-US" dirty="0">
                <a:latin typeface="Times New Roman" panose="02020603050405020304" pitchFamily="18" charset="0"/>
              </a:rPr>
              <a:t>Nexus of the Healthy Suburban Cook County Survey</a:t>
            </a:r>
            <a:endParaRPr lang="en-US" dirty="0"/>
          </a:p>
        </p:txBody>
      </p:sp>
      <p:sp>
        <p:nvSpPr>
          <p:cNvPr id="3" name="Content Placeholder 2">
            <a:extLst>
              <a:ext uri="{FF2B5EF4-FFF2-40B4-BE49-F238E27FC236}">
                <a16:creationId xmlns:a16="http://schemas.microsoft.com/office/drawing/2014/main" id="{3F28549C-164F-4062-B124-AC4DDF56446A}"/>
              </a:ext>
            </a:extLst>
          </p:cNvPr>
          <p:cNvSpPr>
            <a:spLocks noGrp="1"/>
          </p:cNvSpPr>
          <p:nvPr>
            <p:ph idx="1"/>
          </p:nvPr>
        </p:nvSpPr>
        <p:spPr>
          <a:xfrm>
            <a:off x="832223" y="1846474"/>
            <a:ext cx="11033711" cy="3964162"/>
          </a:xfrm>
        </p:spPr>
        <p:txBody>
          <a:bodyPr/>
          <a:lstStyle/>
          <a:p>
            <a:r>
              <a:rPr lang="en-US" sz="1600" dirty="0"/>
              <a:t>• Conduct an annual Healthy Illinois Survey of a sample of Illinois residents to provide statistically reliable data for every county, zip code groupings in more highly populated counties and cities, suburban Cook County municipalities, and Chicago community areas </a:t>
            </a:r>
          </a:p>
          <a:p>
            <a:r>
              <a:rPr lang="en-US" sz="1600" dirty="0"/>
              <a:t>• Produce statistically reliable data on racial, ethnic, gender, age and other demographic groups of state residents to inform health equity goals </a:t>
            </a:r>
          </a:p>
          <a:p>
            <a:r>
              <a:rPr lang="en-US" sz="1600" dirty="0"/>
              <a:t>• Examine issues including access to care, civic engagement, childhood experiences, chronic health conditions, COVID-19, diet, financial security, food security, mental health, community conditions, physical activity, physical safety, substance abuse, violence and other relevant health equity topics. </a:t>
            </a:r>
          </a:p>
          <a:p>
            <a:r>
              <a:rPr lang="en-US" sz="1600" dirty="0"/>
              <a:t>• Engage local health departments, and other stakeholders to advise on the survey </a:t>
            </a:r>
          </a:p>
          <a:p>
            <a:r>
              <a:rPr lang="en-US" sz="1600" dirty="0"/>
              <a:t>• Provide results in useful forms to cities, communities, local health departments, hospitals and other users, including publishing geographic and demographic data on their website, produce special reports and analysis, use it for the State Health Assessment. </a:t>
            </a:r>
          </a:p>
          <a:p>
            <a:r>
              <a:rPr lang="en-US" sz="1600" dirty="0"/>
              <a:t>• Provide the entire jurisdictional dataset to local health departments for their use and analysis. </a:t>
            </a:r>
          </a:p>
          <a:p>
            <a:r>
              <a:rPr lang="en-US" sz="1600" b="1" dirty="0"/>
              <a:t>Cost</a:t>
            </a:r>
            <a:r>
              <a:rPr lang="en-US" sz="1600" dirty="0"/>
              <a:t>: An annual appropriation of $4.7 million is needed to conduct the Healthy Illinois Survey</a:t>
            </a:r>
          </a:p>
        </p:txBody>
      </p:sp>
      <p:sp>
        <p:nvSpPr>
          <p:cNvPr id="4" name="Text Placeholder 3">
            <a:extLst>
              <a:ext uri="{FF2B5EF4-FFF2-40B4-BE49-F238E27FC236}">
                <a16:creationId xmlns:a16="http://schemas.microsoft.com/office/drawing/2014/main" id="{44C587D3-8E02-4EA4-B1AD-C808F1C30477}"/>
              </a:ext>
            </a:extLst>
          </p:cNvPr>
          <p:cNvSpPr>
            <a:spLocks noGrp="1"/>
          </p:cNvSpPr>
          <p:nvPr>
            <p:ph type="body" sz="quarter" idx="13"/>
          </p:nvPr>
        </p:nvSpPr>
        <p:spPr>
          <a:xfrm>
            <a:off x="844176" y="1303798"/>
            <a:ext cx="3733843" cy="424732"/>
          </a:xfrm>
        </p:spPr>
        <p:txBody>
          <a:bodyPr/>
          <a:lstStyle/>
          <a:p>
            <a:r>
              <a:rPr lang="en-US" dirty="0"/>
              <a:t>HB3504 requires IDPH to:</a:t>
            </a:r>
          </a:p>
        </p:txBody>
      </p:sp>
    </p:spTree>
    <p:extLst>
      <p:ext uri="{BB962C8B-B14F-4D97-AF65-F5344CB8AC3E}">
        <p14:creationId xmlns:p14="http://schemas.microsoft.com/office/powerpoint/2010/main" val="3057756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AEA9C841-F06C-4BA2-86D6-36E86ACCBBE9}"/>
              </a:ext>
            </a:extLst>
          </p:cNvPr>
          <p:cNvGraphicFramePr>
            <a:graphicFrameLocks noGrp="1"/>
          </p:cNvGraphicFramePr>
          <p:nvPr>
            <p:ph idx="4294967295"/>
            <p:extLst>
              <p:ext uri="{D42A27DB-BD31-4B8C-83A1-F6EECF244321}">
                <p14:modId xmlns:p14="http://schemas.microsoft.com/office/powerpoint/2010/main" val="3781916888"/>
              </p:ext>
            </p:extLst>
          </p:nvPr>
        </p:nvGraphicFramePr>
        <p:xfrm>
          <a:off x="579475" y="1474455"/>
          <a:ext cx="11033050" cy="3181320"/>
        </p:xfrm>
        <a:graphic>
          <a:graphicData uri="http://schemas.openxmlformats.org/drawingml/2006/table">
            <a:tbl>
              <a:tblPr>
                <a:tableStyleId>{5C22544A-7EE6-4342-B048-85BDC9FD1C3A}</a:tableStyleId>
              </a:tblPr>
              <a:tblGrid>
                <a:gridCol w="1265274">
                  <a:extLst>
                    <a:ext uri="{9D8B030D-6E8A-4147-A177-3AD203B41FA5}">
                      <a16:colId xmlns:a16="http://schemas.microsoft.com/office/drawing/2014/main" val="914334269"/>
                    </a:ext>
                  </a:extLst>
                </a:gridCol>
                <a:gridCol w="3295482">
                  <a:extLst>
                    <a:ext uri="{9D8B030D-6E8A-4147-A177-3AD203B41FA5}">
                      <a16:colId xmlns:a16="http://schemas.microsoft.com/office/drawing/2014/main" val="398441197"/>
                    </a:ext>
                  </a:extLst>
                </a:gridCol>
                <a:gridCol w="663907">
                  <a:extLst>
                    <a:ext uri="{9D8B030D-6E8A-4147-A177-3AD203B41FA5}">
                      <a16:colId xmlns:a16="http://schemas.microsoft.com/office/drawing/2014/main" val="2660358074"/>
                    </a:ext>
                  </a:extLst>
                </a:gridCol>
                <a:gridCol w="635042">
                  <a:extLst>
                    <a:ext uri="{9D8B030D-6E8A-4147-A177-3AD203B41FA5}">
                      <a16:colId xmlns:a16="http://schemas.microsoft.com/office/drawing/2014/main" val="2038417094"/>
                    </a:ext>
                  </a:extLst>
                </a:gridCol>
                <a:gridCol w="904453">
                  <a:extLst>
                    <a:ext uri="{9D8B030D-6E8A-4147-A177-3AD203B41FA5}">
                      <a16:colId xmlns:a16="http://schemas.microsoft.com/office/drawing/2014/main" val="3076600092"/>
                    </a:ext>
                  </a:extLst>
                </a:gridCol>
                <a:gridCol w="644664">
                  <a:extLst>
                    <a:ext uri="{9D8B030D-6E8A-4147-A177-3AD203B41FA5}">
                      <a16:colId xmlns:a16="http://schemas.microsoft.com/office/drawing/2014/main" val="3327492868"/>
                    </a:ext>
                  </a:extLst>
                </a:gridCol>
                <a:gridCol w="586933">
                  <a:extLst>
                    <a:ext uri="{9D8B030D-6E8A-4147-A177-3AD203B41FA5}">
                      <a16:colId xmlns:a16="http://schemas.microsoft.com/office/drawing/2014/main" val="2616493072"/>
                    </a:ext>
                  </a:extLst>
                </a:gridCol>
                <a:gridCol w="692773">
                  <a:extLst>
                    <a:ext uri="{9D8B030D-6E8A-4147-A177-3AD203B41FA5}">
                      <a16:colId xmlns:a16="http://schemas.microsoft.com/office/drawing/2014/main" val="915560364"/>
                    </a:ext>
                  </a:extLst>
                </a:gridCol>
                <a:gridCol w="2344522">
                  <a:extLst>
                    <a:ext uri="{9D8B030D-6E8A-4147-A177-3AD203B41FA5}">
                      <a16:colId xmlns:a16="http://schemas.microsoft.com/office/drawing/2014/main" val="2418348246"/>
                    </a:ext>
                  </a:extLst>
                </a:gridCol>
              </a:tblGrid>
              <a:tr h="46571">
                <a:tc>
                  <a:txBody>
                    <a:bodyPr/>
                    <a:lstStyle/>
                    <a:p>
                      <a:pPr algn="l" fontAlgn="b"/>
                      <a:r>
                        <a:rPr lang="en-US" sz="800" u="none" strike="noStrike">
                          <a:effectLst/>
                        </a:rPr>
                        <a:t>Task Area</a:t>
                      </a:r>
                      <a:endParaRPr lang="en-US" sz="800" b="1" i="0" u="none" strike="noStrike">
                        <a:solidFill>
                          <a:srgbClr val="000000"/>
                        </a:solidFill>
                        <a:effectLst/>
                        <a:latin typeface="Arial" panose="020B0604020202020204" pitchFamily="34" charset="0"/>
                      </a:endParaRPr>
                    </a:p>
                  </a:txBody>
                  <a:tcPr marL="456" marR="456" marT="456" marB="0" anchor="b"/>
                </a:tc>
                <a:tc>
                  <a:txBody>
                    <a:bodyPr/>
                    <a:lstStyle/>
                    <a:p>
                      <a:pPr algn="l" fontAlgn="b"/>
                      <a:r>
                        <a:rPr lang="en-US" sz="800" u="none" strike="noStrike">
                          <a:effectLst/>
                        </a:rPr>
                        <a:t>Task Name</a:t>
                      </a:r>
                      <a:endParaRPr lang="en-US" sz="800" b="1" i="0" u="none" strike="noStrike">
                        <a:solidFill>
                          <a:srgbClr val="000000"/>
                        </a:solidFill>
                        <a:effectLst/>
                        <a:latin typeface="Arial" panose="020B0604020202020204" pitchFamily="34" charset="0"/>
                      </a:endParaRPr>
                    </a:p>
                  </a:txBody>
                  <a:tcPr marL="456" marR="456" marT="456" marB="0" anchor="b"/>
                </a:tc>
                <a:tc>
                  <a:txBody>
                    <a:bodyPr/>
                    <a:lstStyle/>
                    <a:p>
                      <a:pPr algn="l" fontAlgn="b"/>
                      <a:r>
                        <a:rPr lang="en-US" sz="800" u="none" strike="noStrike">
                          <a:effectLst/>
                        </a:rPr>
                        <a:t>Start Date</a:t>
                      </a:r>
                      <a:endParaRPr lang="en-US" sz="800" b="1" i="0" u="none" strike="noStrike">
                        <a:solidFill>
                          <a:srgbClr val="000000"/>
                        </a:solidFill>
                        <a:effectLst/>
                        <a:latin typeface="Arial" panose="020B0604020202020204" pitchFamily="34" charset="0"/>
                      </a:endParaRPr>
                    </a:p>
                  </a:txBody>
                  <a:tcPr marL="456" marR="456" marT="456" marB="0" anchor="b"/>
                </a:tc>
                <a:tc>
                  <a:txBody>
                    <a:bodyPr/>
                    <a:lstStyle/>
                    <a:p>
                      <a:pPr algn="l" fontAlgn="b"/>
                      <a:r>
                        <a:rPr lang="en-US" sz="800" u="none" strike="noStrike">
                          <a:effectLst/>
                        </a:rPr>
                        <a:t>Duration</a:t>
                      </a:r>
                      <a:endParaRPr lang="en-US" sz="800" b="1" i="0" u="none" strike="noStrike">
                        <a:solidFill>
                          <a:srgbClr val="000000"/>
                        </a:solidFill>
                        <a:effectLst/>
                        <a:latin typeface="Arial" panose="020B0604020202020204" pitchFamily="34" charset="0"/>
                      </a:endParaRPr>
                    </a:p>
                  </a:txBody>
                  <a:tcPr marL="456" marR="456" marT="456" marB="0" anchor="b"/>
                </a:tc>
                <a:tc>
                  <a:txBody>
                    <a:bodyPr/>
                    <a:lstStyle/>
                    <a:p>
                      <a:pPr algn="l" fontAlgn="b"/>
                      <a:r>
                        <a:rPr lang="en-US" sz="800" u="none" strike="noStrike">
                          <a:effectLst/>
                        </a:rPr>
                        <a:t>Completion Date</a:t>
                      </a:r>
                      <a:endParaRPr lang="en-US" sz="800" b="1" i="0" u="none" strike="noStrike">
                        <a:solidFill>
                          <a:srgbClr val="000000"/>
                        </a:solidFill>
                        <a:effectLst/>
                        <a:latin typeface="Arial" panose="020B0604020202020204" pitchFamily="34" charset="0"/>
                      </a:endParaRPr>
                    </a:p>
                  </a:txBody>
                  <a:tcPr marL="456" marR="456" marT="456" marB="0" anchor="b"/>
                </a:tc>
                <a:tc>
                  <a:txBody>
                    <a:bodyPr/>
                    <a:lstStyle/>
                    <a:p>
                      <a:pPr algn="l" fontAlgn="b"/>
                      <a:r>
                        <a:rPr lang="en-US" sz="800" u="none" strike="noStrike">
                          <a:effectLst/>
                        </a:rPr>
                        <a:t>Predecessors</a:t>
                      </a:r>
                      <a:endParaRPr lang="en-US" sz="800" b="1" i="0" u="none" strike="noStrike">
                        <a:solidFill>
                          <a:srgbClr val="000000"/>
                        </a:solidFill>
                        <a:effectLst/>
                        <a:latin typeface="Arial" panose="020B0604020202020204" pitchFamily="34" charset="0"/>
                      </a:endParaRPr>
                    </a:p>
                  </a:txBody>
                  <a:tcPr marL="456" marR="456" marT="456" marB="0" anchor="b"/>
                </a:tc>
                <a:tc>
                  <a:txBody>
                    <a:bodyPr/>
                    <a:lstStyle/>
                    <a:p>
                      <a:pPr algn="l" fontAlgn="b"/>
                      <a:r>
                        <a:rPr lang="en-US" sz="800" u="none" strike="noStrike">
                          <a:effectLst/>
                        </a:rPr>
                        <a:t>Done</a:t>
                      </a:r>
                      <a:endParaRPr lang="en-US" sz="800" b="1" i="0" u="none" strike="noStrike">
                        <a:solidFill>
                          <a:srgbClr val="000000"/>
                        </a:solidFill>
                        <a:effectLst/>
                        <a:latin typeface="Arial" panose="020B0604020202020204" pitchFamily="34" charset="0"/>
                      </a:endParaRPr>
                    </a:p>
                  </a:txBody>
                  <a:tcPr marL="456" marR="456" marT="456" marB="0" anchor="b"/>
                </a:tc>
                <a:tc>
                  <a:txBody>
                    <a:bodyPr/>
                    <a:lstStyle/>
                    <a:p>
                      <a:pPr algn="l" fontAlgn="b"/>
                      <a:r>
                        <a:rPr lang="en-US" sz="800" u="none" strike="noStrike">
                          <a:effectLst/>
                        </a:rPr>
                        <a:t>Assigned To</a:t>
                      </a:r>
                      <a:endParaRPr lang="en-US" sz="800" b="1" i="0" u="none" strike="noStrike">
                        <a:solidFill>
                          <a:srgbClr val="000000"/>
                        </a:solidFill>
                        <a:effectLst/>
                        <a:latin typeface="Arial" panose="020B0604020202020204" pitchFamily="34" charset="0"/>
                      </a:endParaRPr>
                    </a:p>
                  </a:txBody>
                  <a:tcPr marL="456" marR="456" marT="456" marB="0" anchor="b"/>
                </a:tc>
                <a:tc>
                  <a:txBody>
                    <a:bodyPr/>
                    <a:lstStyle/>
                    <a:p>
                      <a:pPr algn="l" fontAlgn="b"/>
                      <a:r>
                        <a:rPr lang="en-US" sz="800" u="none" strike="noStrike">
                          <a:effectLst/>
                        </a:rPr>
                        <a:t>Comments</a:t>
                      </a:r>
                      <a:endParaRPr lang="en-US" sz="800" b="1" i="0" u="none" strike="noStrike">
                        <a:solidFill>
                          <a:srgbClr val="000000"/>
                        </a:solidFill>
                        <a:effectLst/>
                        <a:latin typeface="Arial" panose="020B0604020202020204" pitchFamily="34" charset="0"/>
                      </a:endParaRPr>
                    </a:p>
                  </a:txBody>
                  <a:tcPr marL="456" marR="456" marT="456" marB="0" anchor="b"/>
                </a:tc>
                <a:extLst>
                  <a:ext uri="{0D108BD9-81ED-4DB2-BD59-A6C34878D82A}">
                    <a16:rowId xmlns:a16="http://schemas.microsoft.com/office/drawing/2014/main" val="1624375536"/>
                  </a:ext>
                </a:extLst>
              </a:tr>
              <a:tr h="46571">
                <a:tc>
                  <a:txBody>
                    <a:bodyPr/>
                    <a:lstStyle/>
                    <a:p>
                      <a:pPr algn="l" fontAlgn="t"/>
                      <a:r>
                        <a:rPr lang="en-US" sz="800" u="none" strike="noStrike">
                          <a:effectLst/>
                        </a:rPr>
                        <a:t>Admin</a:t>
                      </a:r>
                      <a:endParaRPr lang="en-US" sz="800" b="0" i="0" u="none" strike="noStrike">
                        <a:solidFill>
                          <a:srgbClr val="757575"/>
                        </a:solidFill>
                        <a:effectLst/>
                        <a:latin typeface="Arial" panose="020B0604020202020204" pitchFamily="34" charset="0"/>
                      </a:endParaRPr>
                    </a:p>
                  </a:txBody>
                  <a:tcPr marL="456" marR="456" marT="456" marB="0"/>
                </a:tc>
                <a:tc>
                  <a:txBody>
                    <a:bodyPr/>
                    <a:lstStyle/>
                    <a:p>
                      <a:pPr algn="l" fontAlgn="t"/>
                      <a:r>
                        <a:rPr lang="en-US" sz="800" u="none" strike="noStrike">
                          <a:effectLst/>
                        </a:rPr>
                        <a:t>Anticipated contract start date</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01/03/22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0</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01/03/22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748364150"/>
                  </a:ext>
                </a:extLst>
              </a:tr>
              <a:tr h="46571">
                <a:tc>
                  <a:txBody>
                    <a:bodyPr/>
                    <a:lstStyle/>
                    <a:p>
                      <a:pPr algn="l" fontAlgn="t"/>
                      <a:r>
                        <a:rPr lang="en-US" sz="800" u="none" strike="noStrike">
                          <a:effectLst/>
                        </a:rPr>
                        <a:t>Admin</a:t>
                      </a:r>
                      <a:endParaRPr lang="en-US" sz="800" b="0" i="0" u="none" strike="noStrike">
                        <a:solidFill>
                          <a:srgbClr val="757575"/>
                        </a:solidFill>
                        <a:effectLst/>
                        <a:latin typeface="Arial" panose="020B0604020202020204" pitchFamily="34" charset="0"/>
                      </a:endParaRPr>
                    </a:p>
                  </a:txBody>
                  <a:tcPr marL="456" marR="456" marT="456" marB="0"/>
                </a:tc>
                <a:tc>
                  <a:txBody>
                    <a:bodyPr/>
                    <a:lstStyle/>
                    <a:p>
                      <a:pPr algn="l" fontAlgn="t"/>
                      <a:r>
                        <a:rPr lang="en-US" sz="800" u="none" strike="noStrike">
                          <a:effectLst/>
                        </a:rPr>
                        <a:t>CCH and RTI Project Meetings</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02/01/22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233d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12/30/22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Meeting notes will be added as attachments to each row, which represents a month of the project.</a:t>
                      </a:r>
                      <a:endParaRPr lang="en-US" sz="800" b="0" i="0" u="none" strike="noStrike">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2716816468"/>
                  </a:ext>
                </a:extLst>
              </a:tr>
              <a:tr h="46571">
                <a:tc>
                  <a:txBody>
                    <a:bodyPr/>
                    <a:lstStyle/>
                    <a:p>
                      <a:pPr algn="l" fontAlgn="t"/>
                      <a:r>
                        <a:rPr lang="en-US" sz="800" u="none" strike="noStrike">
                          <a:effectLst/>
                        </a:rPr>
                        <a:t>Mailing Materials</a:t>
                      </a:r>
                      <a:endParaRPr lang="en-US" sz="800" b="0" i="0" u="none" strike="noStrike">
                        <a:solidFill>
                          <a:srgbClr val="974C00"/>
                        </a:solidFill>
                        <a:effectLst/>
                        <a:latin typeface="Arial" panose="020B0604020202020204" pitchFamily="34" charset="0"/>
                      </a:endParaRPr>
                    </a:p>
                  </a:txBody>
                  <a:tcPr marL="456" marR="456" marT="456" marB="0"/>
                </a:tc>
                <a:tc>
                  <a:txBody>
                    <a:bodyPr/>
                    <a:lstStyle/>
                    <a:p>
                      <a:pPr algn="l" fontAlgn="t"/>
                      <a:r>
                        <a:rPr lang="en-US" sz="800" u="none" strike="noStrike">
                          <a:effectLst/>
                        </a:rPr>
                        <a:t>RTI drafts 2022 mailing materials (content + design template)</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02/09/22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43d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04/08/22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4</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3937554600"/>
                  </a:ext>
                </a:extLst>
              </a:tr>
              <a:tr h="46571">
                <a:tc>
                  <a:txBody>
                    <a:bodyPr/>
                    <a:lstStyle/>
                    <a:p>
                      <a:pPr algn="l" fontAlgn="t"/>
                      <a:r>
                        <a:rPr lang="en-US" sz="800" u="none" strike="sngStrike">
                          <a:effectLst/>
                        </a:rPr>
                        <a:t>Instrumentation</a:t>
                      </a:r>
                      <a:endParaRPr lang="en-US" sz="800" b="0" i="0" u="none" strike="noStrike">
                        <a:solidFill>
                          <a:srgbClr val="BDBDBD"/>
                        </a:solidFill>
                        <a:effectLst/>
                        <a:latin typeface="Arial" panose="020B0604020202020204" pitchFamily="34" charset="0"/>
                      </a:endParaRPr>
                    </a:p>
                  </a:txBody>
                  <a:tcPr marL="456" marR="456" marT="456" marB="0"/>
                </a:tc>
                <a:tc>
                  <a:txBody>
                    <a:bodyPr/>
                    <a:lstStyle/>
                    <a:p>
                      <a:pPr algn="l" fontAlgn="t"/>
                      <a:r>
                        <a:rPr lang="fr-FR" sz="800" u="none" strike="sngStrike">
                          <a:effectLst/>
                        </a:rPr>
                        <a:t>RTI receives draft questionnaire from CCH</a:t>
                      </a:r>
                      <a:endParaRPr lang="fr-FR" sz="800" b="0" i="0" u="none" strike="noStrike">
                        <a:solidFill>
                          <a:srgbClr val="BDBDBD"/>
                        </a:solidFill>
                        <a:effectLst/>
                        <a:latin typeface="Arial" panose="020B0604020202020204" pitchFamily="34" charset="0"/>
                      </a:endParaRPr>
                    </a:p>
                  </a:txBody>
                  <a:tcPr marL="456" marR="456" marT="456" marB="0"/>
                </a:tc>
                <a:tc>
                  <a:txBody>
                    <a:bodyPr/>
                    <a:lstStyle/>
                    <a:p>
                      <a:pPr algn="r" fontAlgn="t"/>
                      <a:r>
                        <a:rPr lang="en-US" sz="800" u="none" strike="sngStrike">
                          <a:effectLst/>
                        </a:rPr>
                        <a:t>02/16/22</a:t>
                      </a:r>
                      <a:endParaRPr lang="en-US" sz="800" b="0" i="0" u="none" strike="noStrike">
                        <a:solidFill>
                          <a:srgbClr val="BDBDBD"/>
                        </a:solidFill>
                        <a:effectLst/>
                        <a:latin typeface="Arial" panose="020B0604020202020204" pitchFamily="34" charset="0"/>
                      </a:endParaRPr>
                    </a:p>
                  </a:txBody>
                  <a:tcPr marL="456" marR="456" marT="456" marB="0"/>
                </a:tc>
                <a:tc>
                  <a:txBody>
                    <a:bodyPr/>
                    <a:lstStyle/>
                    <a:p>
                      <a:pPr algn="l" fontAlgn="t"/>
                      <a:r>
                        <a:rPr lang="en-US" sz="800" u="none" strike="sngStrike">
                          <a:effectLst/>
                        </a:rPr>
                        <a:t>0</a:t>
                      </a:r>
                      <a:endParaRPr lang="en-US" sz="800" b="0" i="0" u="none" strike="noStrike">
                        <a:solidFill>
                          <a:srgbClr val="BDBDBD"/>
                        </a:solidFill>
                        <a:effectLst/>
                        <a:latin typeface="Arial" panose="020B0604020202020204" pitchFamily="34" charset="0"/>
                      </a:endParaRPr>
                    </a:p>
                  </a:txBody>
                  <a:tcPr marL="456" marR="456" marT="456" marB="0"/>
                </a:tc>
                <a:tc>
                  <a:txBody>
                    <a:bodyPr/>
                    <a:lstStyle/>
                    <a:p>
                      <a:pPr algn="r" fontAlgn="t"/>
                      <a:r>
                        <a:rPr lang="en-US" sz="800" u="none" strike="sngStrike">
                          <a:effectLst/>
                        </a:rPr>
                        <a:t>02/16/22</a:t>
                      </a:r>
                      <a:endParaRPr lang="en-US" sz="800" b="0" i="0" u="none" strike="noStrike">
                        <a:solidFill>
                          <a:srgbClr val="BDBDBD"/>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BDBDBD"/>
                        </a:solidFill>
                        <a:effectLst/>
                        <a:latin typeface="Arial" panose="020B0604020202020204" pitchFamily="34" charset="0"/>
                      </a:endParaRPr>
                    </a:p>
                  </a:txBody>
                  <a:tcPr marL="456" marR="456" marT="456" marB="0"/>
                </a:tc>
                <a:tc>
                  <a:txBody>
                    <a:bodyPr/>
                    <a:lstStyle/>
                    <a:p>
                      <a:pPr algn="ctr" fontAlgn="t"/>
                      <a:r>
                        <a:rPr lang="en-US" sz="800" u="none" strike="sngStrike">
                          <a:effectLst/>
                        </a:rPr>
                        <a:t>TRUE</a:t>
                      </a:r>
                      <a:endParaRPr lang="en-US" sz="800" b="0" i="0" u="none" strike="noStrike">
                        <a:solidFill>
                          <a:srgbClr val="BDBDBD"/>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BDBDBD"/>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BDBDBD"/>
                        </a:solidFill>
                        <a:effectLst/>
                        <a:latin typeface="Arial" panose="020B0604020202020204" pitchFamily="34" charset="0"/>
                      </a:endParaRPr>
                    </a:p>
                  </a:txBody>
                  <a:tcPr marL="456" marR="456" marT="456" marB="0"/>
                </a:tc>
                <a:extLst>
                  <a:ext uri="{0D108BD9-81ED-4DB2-BD59-A6C34878D82A}">
                    <a16:rowId xmlns:a16="http://schemas.microsoft.com/office/drawing/2014/main" val="3445729300"/>
                  </a:ext>
                </a:extLst>
              </a:tr>
              <a:tr h="46571">
                <a:tc>
                  <a:txBody>
                    <a:bodyPr/>
                    <a:lstStyle/>
                    <a:p>
                      <a:pPr algn="l" fontAlgn="t"/>
                      <a:r>
                        <a:rPr lang="en-US" sz="800" u="none" strike="sngStrike">
                          <a:effectLst/>
                        </a:rPr>
                        <a:t>Instrumentation</a:t>
                      </a:r>
                      <a:endParaRPr lang="en-US" sz="800" b="0" i="0" u="none" strike="noStrike">
                        <a:solidFill>
                          <a:srgbClr val="BDBDBD"/>
                        </a:solidFill>
                        <a:effectLst/>
                        <a:latin typeface="Arial" panose="020B0604020202020204" pitchFamily="34" charset="0"/>
                      </a:endParaRPr>
                    </a:p>
                  </a:txBody>
                  <a:tcPr marL="456" marR="456" marT="456" marB="0"/>
                </a:tc>
                <a:tc>
                  <a:txBody>
                    <a:bodyPr/>
                    <a:lstStyle/>
                    <a:p>
                      <a:pPr algn="l" fontAlgn="t"/>
                      <a:r>
                        <a:rPr lang="en-US" sz="800" u="none" strike="sngStrike">
                          <a:effectLst/>
                        </a:rPr>
                        <a:t>RTI reviews draft questionnaire, formats specs, and prepares feedback</a:t>
                      </a:r>
                      <a:endParaRPr lang="en-US" sz="800" b="0" i="0" u="none" strike="noStrike">
                        <a:solidFill>
                          <a:srgbClr val="BDBDBD"/>
                        </a:solidFill>
                        <a:effectLst/>
                        <a:latin typeface="Arial" panose="020B0604020202020204" pitchFamily="34" charset="0"/>
                      </a:endParaRPr>
                    </a:p>
                  </a:txBody>
                  <a:tcPr marL="456" marR="456" marT="456" marB="0"/>
                </a:tc>
                <a:tc>
                  <a:txBody>
                    <a:bodyPr/>
                    <a:lstStyle/>
                    <a:p>
                      <a:pPr algn="r" fontAlgn="t"/>
                      <a:r>
                        <a:rPr lang="en-US" sz="800" u="none" strike="sngStrike">
                          <a:effectLst/>
                        </a:rPr>
                        <a:t>02/16/22</a:t>
                      </a:r>
                      <a:endParaRPr lang="en-US" sz="800" b="0" i="0" u="none" strike="noStrike">
                        <a:solidFill>
                          <a:srgbClr val="BDBDBD"/>
                        </a:solidFill>
                        <a:effectLst/>
                        <a:latin typeface="Arial" panose="020B0604020202020204" pitchFamily="34" charset="0"/>
                      </a:endParaRPr>
                    </a:p>
                  </a:txBody>
                  <a:tcPr marL="456" marR="456" marT="456" marB="0"/>
                </a:tc>
                <a:tc>
                  <a:txBody>
                    <a:bodyPr/>
                    <a:lstStyle/>
                    <a:p>
                      <a:pPr algn="l" fontAlgn="t"/>
                      <a:r>
                        <a:rPr lang="en-US" sz="800" u="none" strike="sngStrike">
                          <a:effectLst/>
                        </a:rPr>
                        <a:t>9d</a:t>
                      </a:r>
                      <a:endParaRPr lang="en-US" sz="800" b="0" i="0" u="none" strike="noStrike">
                        <a:solidFill>
                          <a:srgbClr val="BDBDBD"/>
                        </a:solidFill>
                        <a:effectLst/>
                        <a:latin typeface="Arial" panose="020B0604020202020204" pitchFamily="34" charset="0"/>
                      </a:endParaRPr>
                    </a:p>
                  </a:txBody>
                  <a:tcPr marL="456" marR="456" marT="456" marB="0"/>
                </a:tc>
                <a:tc>
                  <a:txBody>
                    <a:bodyPr/>
                    <a:lstStyle/>
                    <a:p>
                      <a:pPr algn="r" fontAlgn="t"/>
                      <a:r>
                        <a:rPr lang="en-US" sz="800" u="none" strike="sngStrike">
                          <a:effectLst/>
                        </a:rPr>
                        <a:t>02/28/22</a:t>
                      </a:r>
                      <a:endParaRPr lang="en-US" sz="800" b="0" i="0" u="none" strike="noStrike">
                        <a:solidFill>
                          <a:srgbClr val="BDBDBD"/>
                        </a:solidFill>
                        <a:effectLst/>
                        <a:latin typeface="Arial" panose="020B0604020202020204" pitchFamily="34" charset="0"/>
                      </a:endParaRPr>
                    </a:p>
                  </a:txBody>
                  <a:tcPr marL="456" marR="456" marT="456" marB="0"/>
                </a:tc>
                <a:tc>
                  <a:txBody>
                    <a:bodyPr/>
                    <a:lstStyle/>
                    <a:p>
                      <a:pPr algn="l" fontAlgn="t"/>
                      <a:r>
                        <a:rPr lang="en-US" sz="800" u="none" strike="sngStrike">
                          <a:effectLst/>
                        </a:rPr>
                        <a:t>16</a:t>
                      </a:r>
                      <a:endParaRPr lang="en-US" sz="800" b="0" i="0" u="none" strike="noStrike">
                        <a:solidFill>
                          <a:srgbClr val="BDBDBD"/>
                        </a:solidFill>
                        <a:effectLst/>
                        <a:latin typeface="Arial" panose="020B0604020202020204" pitchFamily="34" charset="0"/>
                      </a:endParaRPr>
                    </a:p>
                  </a:txBody>
                  <a:tcPr marL="456" marR="456" marT="456" marB="0"/>
                </a:tc>
                <a:tc>
                  <a:txBody>
                    <a:bodyPr/>
                    <a:lstStyle/>
                    <a:p>
                      <a:pPr algn="ctr" fontAlgn="t"/>
                      <a:r>
                        <a:rPr lang="en-US" sz="800" u="none" strike="sngStrike">
                          <a:effectLst/>
                        </a:rPr>
                        <a:t>TRUE</a:t>
                      </a:r>
                      <a:endParaRPr lang="en-US" sz="800" b="0" i="0" u="none" strike="noStrike">
                        <a:solidFill>
                          <a:srgbClr val="BDBDBD"/>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BDBDBD"/>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BDBDBD"/>
                        </a:solidFill>
                        <a:effectLst/>
                        <a:latin typeface="Arial" panose="020B0604020202020204" pitchFamily="34" charset="0"/>
                      </a:endParaRPr>
                    </a:p>
                  </a:txBody>
                  <a:tcPr marL="456" marR="456" marT="456" marB="0"/>
                </a:tc>
                <a:extLst>
                  <a:ext uri="{0D108BD9-81ED-4DB2-BD59-A6C34878D82A}">
                    <a16:rowId xmlns:a16="http://schemas.microsoft.com/office/drawing/2014/main" val="989221265"/>
                  </a:ext>
                </a:extLst>
              </a:tr>
              <a:tr h="46571">
                <a:tc>
                  <a:txBody>
                    <a:bodyPr/>
                    <a:lstStyle/>
                    <a:p>
                      <a:pPr algn="l" fontAlgn="t"/>
                      <a:r>
                        <a:rPr lang="en-US" sz="800" u="none" strike="sngStrike" dirty="0">
                          <a:effectLst/>
                        </a:rPr>
                        <a:t>Instrumentation</a:t>
                      </a:r>
                      <a:endParaRPr lang="en-US" sz="800" b="0" i="0" u="none" strike="noStrike" dirty="0">
                        <a:solidFill>
                          <a:srgbClr val="BDBDBD"/>
                        </a:solidFill>
                        <a:effectLst/>
                        <a:latin typeface="Arial" panose="020B0604020202020204" pitchFamily="34" charset="0"/>
                      </a:endParaRPr>
                    </a:p>
                  </a:txBody>
                  <a:tcPr marL="456" marR="456" marT="456" marB="0"/>
                </a:tc>
                <a:tc>
                  <a:txBody>
                    <a:bodyPr/>
                    <a:lstStyle/>
                    <a:p>
                      <a:pPr algn="l" fontAlgn="t"/>
                      <a:r>
                        <a:rPr lang="en-US" sz="800" u="none" strike="sngStrike">
                          <a:effectLst/>
                        </a:rPr>
                        <a:t>CCH makes decisions about questionnaire content and updates spreadsheet</a:t>
                      </a:r>
                      <a:endParaRPr lang="en-US" sz="800" b="0" i="0" u="none" strike="noStrike">
                        <a:solidFill>
                          <a:srgbClr val="BDBDBD"/>
                        </a:solidFill>
                        <a:effectLst/>
                        <a:latin typeface="Arial" panose="020B0604020202020204" pitchFamily="34" charset="0"/>
                      </a:endParaRPr>
                    </a:p>
                  </a:txBody>
                  <a:tcPr marL="456" marR="456" marT="456" marB="0"/>
                </a:tc>
                <a:tc>
                  <a:txBody>
                    <a:bodyPr/>
                    <a:lstStyle/>
                    <a:p>
                      <a:pPr algn="r" fontAlgn="t"/>
                      <a:r>
                        <a:rPr lang="en-US" sz="800" u="none" strike="sngStrike">
                          <a:effectLst/>
                        </a:rPr>
                        <a:t>03/01/22</a:t>
                      </a:r>
                      <a:endParaRPr lang="en-US" sz="800" b="0" i="0" u="none" strike="noStrike">
                        <a:solidFill>
                          <a:srgbClr val="BDBDBD"/>
                        </a:solidFill>
                        <a:effectLst/>
                        <a:latin typeface="Arial" panose="020B0604020202020204" pitchFamily="34" charset="0"/>
                      </a:endParaRPr>
                    </a:p>
                  </a:txBody>
                  <a:tcPr marL="456" marR="456" marT="456" marB="0"/>
                </a:tc>
                <a:tc>
                  <a:txBody>
                    <a:bodyPr/>
                    <a:lstStyle/>
                    <a:p>
                      <a:pPr algn="l" fontAlgn="t"/>
                      <a:r>
                        <a:rPr lang="en-US" sz="800" u="none" strike="sngStrike">
                          <a:effectLst/>
                        </a:rPr>
                        <a:t>18d</a:t>
                      </a:r>
                      <a:endParaRPr lang="en-US" sz="800" b="0" i="0" u="none" strike="noStrike">
                        <a:solidFill>
                          <a:srgbClr val="BDBDBD"/>
                        </a:solidFill>
                        <a:effectLst/>
                        <a:latin typeface="Arial" panose="020B0604020202020204" pitchFamily="34" charset="0"/>
                      </a:endParaRPr>
                    </a:p>
                  </a:txBody>
                  <a:tcPr marL="456" marR="456" marT="456" marB="0"/>
                </a:tc>
                <a:tc>
                  <a:txBody>
                    <a:bodyPr/>
                    <a:lstStyle/>
                    <a:p>
                      <a:pPr algn="r" fontAlgn="t"/>
                      <a:r>
                        <a:rPr lang="en-US" sz="800" u="none" strike="sngStrike">
                          <a:effectLst/>
                        </a:rPr>
                        <a:t>03/24/22</a:t>
                      </a:r>
                      <a:endParaRPr lang="en-US" sz="800" b="0" i="0" u="none" strike="noStrike">
                        <a:solidFill>
                          <a:srgbClr val="BDBDBD"/>
                        </a:solidFill>
                        <a:effectLst/>
                        <a:latin typeface="Arial" panose="020B0604020202020204" pitchFamily="34" charset="0"/>
                      </a:endParaRPr>
                    </a:p>
                  </a:txBody>
                  <a:tcPr marL="456" marR="456" marT="456" marB="0"/>
                </a:tc>
                <a:tc>
                  <a:txBody>
                    <a:bodyPr/>
                    <a:lstStyle/>
                    <a:p>
                      <a:pPr algn="l" fontAlgn="t"/>
                      <a:r>
                        <a:rPr lang="en-US" sz="800" u="none" strike="sngStrike">
                          <a:effectLst/>
                        </a:rPr>
                        <a:t>17</a:t>
                      </a:r>
                      <a:endParaRPr lang="en-US" sz="800" b="0" i="0" u="none" strike="noStrike">
                        <a:solidFill>
                          <a:srgbClr val="BDBDBD"/>
                        </a:solidFill>
                        <a:effectLst/>
                        <a:latin typeface="Arial" panose="020B0604020202020204" pitchFamily="34" charset="0"/>
                      </a:endParaRPr>
                    </a:p>
                  </a:txBody>
                  <a:tcPr marL="456" marR="456" marT="456" marB="0"/>
                </a:tc>
                <a:tc>
                  <a:txBody>
                    <a:bodyPr/>
                    <a:lstStyle/>
                    <a:p>
                      <a:pPr algn="ctr" fontAlgn="t"/>
                      <a:r>
                        <a:rPr lang="en-US" sz="800" u="none" strike="sngStrike">
                          <a:effectLst/>
                        </a:rPr>
                        <a:t>TRUE</a:t>
                      </a:r>
                      <a:endParaRPr lang="en-US" sz="800" b="0" i="0" u="none" strike="noStrike">
                        <a:solidFill>
                          <a:srgbClr val="BDBDBD"/>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BDBDBD"/>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BDBDBD"/>
                        </a:solidFill>
                        <a:effectLst/>
                        <a:latin typeface="Arial" panose="020B0604020202020204" pitchFamily="34" charset="0"/>
                      </a:endParaRPr>
                    </a:p>
                  </a:txBody>
                  <a:tcPr marL="456" marR="456" marT="456" marB="0"/>
                </a:tc>
                <a:extLst>
                  <a:ext uri="{0D108BD9-81ED-4DB2-BD59-A6C34878D82A}">
                    <a16:rowId xmlns:a16="http://schemas.microsoft.com/office/drawing/2014/main" val="2167351668"/>
                  </a:ext>
                </a:extLst>
              </a:tr>
              <a:tr h="46571">
                <a:tc>
                  <a:txBody>
                    <a:bodyPr/>
                    <a:lstStyle/>
                    <a:p>
                      <a:pPr algn="l" fontAlgn="t"/>
                      <a:r>
                        <a:rPr lang="en-US" sz="800" u="none" strike="noStrike">
                          <a:effectLst/>
                        </a:rPr>
                        <a:t>Programming/Testing</a:t>
                      </a:r>
                      <a:endParaRPr lang="en-US" sz="800" b="0" i="0" u="none" strike="noStrike">
                        <a:solidFill>
                          <a:srgbClr val="EA5000"/>
                        </a:solidFill>
                        <a:effectLst/>
                        <a:latin typeface="Arial" panose="020B0604020202020204" pitchFamily="34" charset="0"/>
                      </a:endParaRPr>
                    </a:p>
                  </a:txBody>
                  <a:tcPr marL="456" marR="456" marT="456" marB="0"/>
                </a:tc>
                <a:tc>
                  <a:txBody>
                    <a:bodyPr/>
                    <a:lstStyle/>
                    <a:p>
                      <a:pPr algn="l" fontAlgn="t"/>
                      <a:r>
                        <a:rPr lang="en-US" sz="800" u="none" strike="noStrike">
                          <a:effectLst/>
                        </a:rPr>
                        <a:t>RTI drafts landing page specs</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03/01/22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30d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04/11/22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17</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1049916246"/>
                  </a:ext>
                </a:extLst>
              </a:tr>
              <a:tr h="46571">
                <a:tc>
                  <a:txBody>
                    <a:bodyPr/>
                    <a:lstStyle/>
                    <a:p>
                      <a:pPr algn="l" fontAlgn="t"/>
                      <a:r>
                        <a:rPr lang="en-US" sz="800" u="none" strike="noStrike">
                          <a:effectLst/>
                        </a:rPr>
                        <a:t>Instrumentation</a:t>
                      </a:r>
                      <a:endParaRPr lang="en-US" sz="800" b="0" i="0" u="none" strike="noStrike">
                        <a:solidFill>
                          <a:srgbClr val="1061C3"/>
                        </a:solidFill>
                        <a:effectLst/>
                        <a:latin typeface="Arial" panose="020B0604020202020204" pitchFamily="34" charset="0"/>
                      </a:endParaRPr>
                    </a:p>
                  </a:txBody>
                  <a:tcPr marL="456" marR="456" marT="456" marB="0"/>
                </a:tc>
                <a:tc>
                  <a:txBody>
                    <a:bodyPr/>
                    <a:lstStyle/>
                    <a:p>
                      <a:pPr algn="l" fontAlgn="t"/>
                      <a:r>
                        <a:rPr lang="en-US" sz="800" u="none" strike="noStrike">
                          <a:effectLst/>
                        </a:rPr>
                        <a:t>RTI updates CAWI specs based on CCH spreadsheet and sends to CCH</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03/25/22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4d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03/30/22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18</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1972238391"/>
                  </a:ext>
                </a:extLst>
              </a:tr>
              <a:tr h="46571">
                <a:tc>
                  <a:txBody>
                    <a:bodyPr/>
                    <a:lstStyle/>
                    <a:p>
                      <a:pPr algn="l" fontAlgn="t"/>
                      <a:r>
                        <a:rPr lang="en-US" sz="800" u="none" strike="noStrike">
                          <a:effectLst/>
                        </a:rPr>
                        <a:t>Instrumentation</a:t>
                      </a:r>
                      <a:endParaRPr lang="en-US" sz="800" b="0" i="0" u="none" strike="noStrike">
                        <a:solidFill>
                          <a:srgbClr val="1061C3"/>
                        </a:solidFill>
                        <a:effectLst/>
                        <a:latin typeface="Arial" panose="020B0604020202020204" pitchFamily="34" charset="0"/>
                      </a:endParaRPr>
                    </a:p>
                  </a:txBody>
                  <a:tcPr marL="456" marR="456" marT="456" marB="0"/>
                </a:tc>
                <a:tc>
                  <a:txBody>
                    <a:bodyPr/>
                    <a:lstStyle/>
                    <a:p>
                      <a:pPr algn="l" fontAlgn="t"/>
                      <a:r>
                        <a:rPr lang="en-US" sz="800" u="none" strike="noStrike">
                          <a:effectLst/>
                        </a:rPr>
                        <a:t>RTI drafts PAPI form</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03/31/22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9d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04/12/22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20</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848087872"/>
                  </a:ext>
                </a:extLst>
              </a:tr>
              <a:tr h="46571">
                <a:tc>
                  <a:txBody>
                    <a:bodyPr/>
                    <a:lstStyle/>
                    <a:p>
                      <a:pPr algn="l" fontAlgn="t"/>
                      <a:r>
                        <a:rPr lang="en-US" sz="800" u="none" strike="noStrike">
                          <a:effectLst/>
                        </a:rPr>
                        <a:t>Instrumentation</a:t>
                      </a:r>
                      <a:endParaRPr lang="en-US" sz="800" b="0" i="0" u="none" strike="noStrike">
                        <a:solidFill>
                          <a:srgbClr val="1061C3"/>
                        </a:solidFill>
                        <a:effectLst/>
                        <a:latin typeface="Arial" panose="020B0604020202020204" pitchFamily="34" charset="0"/>
                      </a:endParaRPr>
                    </a:p>
                  </a:txBody>
                  <a:tcPr marL="456" marR="456" marT="456" marB="0"/>
                </a:tc>
                <a:tc>
                  <a:txBody>
                    <a:bodyPr/>
                    <a:lstStyle/>
                    <a:p>
                      <a:pPr algn="l" fontAlgn="t"/>
                      <a:r>
                        <a:rPr lang="en-US" sz="800" u="none" strike="noStrike">
                          <a:effectLst/>
                        </a:rPr>
                        <a:t>CCH reviews RTI feedback and updated specs</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03/31/22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3d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04/04/22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20</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1378117568"/>
                  </a:ext>
                </a:extLst>
              </a:tr>
              <a:tr h="46571">
                <a:tc>
                  <a:txBody>
                    <a:bodyPr/>
                    <a:lstStyle/>
                    <a:p>
                      <a:pPr algn="l" fontAlgn="t"/>
                      <a:r>
                        <a:rPr lang="en-US" sz="800" u="none" strike="noStrike">
                          <a:effectLst/>
                        </a:rPr>
                        <a:t>Instrumentation</a:t>
                      </a:r>
                      <a:endParaRPr lang="en-US" sz="800" b="0" i="0" u="none" strike="noStrike">
                        <a:solidFill>
                          <a:srgbClr val="1061C3"/>
                        </a:solidFill>
                        <a:effectLst/>
                        <a:latin typeface="Arial" panose="020B0604020202020204" pitchFamily="34" charset="0"/>
                      </a:endParaRPr>
                    </a:p>
                  </a:txBody>
                  <a:tcPr marL="456" marR="456" marT="456" marB="0"/>
                </a:tc>
                <a:tc>
                  <a:txBody>
                    <a:bodyPr/>
                    <a:lstStyle/>
                    <a:p>
                      <a:pPr algn="l" fontAlgn="t"/>
                      <a:r>
                        <a:rPr lang="en-US" sz="800" u="none" strike="noStrike">
                          <a:effectLst/>
                        </a:rPr>
                        <a:t>CCH reviews specs and approves for programming</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04/05/22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2d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04/06/22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727206133"/>
                  </a:ext>
                </a:extLst>
              </a:tr>
              <a:tr h="46571">
                <a:tc>
                  <a:txBody>
                    <a:bodyPr/>
                    <a:lstStyle/>
                    <a:p>
                      <a:pPr algn="l" fontAlgn="t"/>
                      <a:r>
                        <a:rPr lang="en-US" sz="800" u="none" strike="noStrike">
                          <a:effectLst/>
                        </a:rPr>
                        <a:t>Programming/Testing</a:t>
                      </a:r>
                      <a:endParaRPr lang="en-US" sz="800" b="0" i="0" u="none" strike="noStrike">
                        <a:solidFill>
                          <a:srgbClr val="EA5000"/>
                        </a:solidFill>
                        <a:effectLst/>
                        <a:latin typeface="Arial" panose="020B0604020202020204" pitchFamily="34" charset="0"/>
                      </a:endParaRPr>
                    </a:p>
                  </a:txBody>
                  <a:tcPr marL="456" marR="456" marT="456" marB="0"/>
                </a:tc>
                <a:tc>
                  <a:txBody>
                    <a:bodyPr/>
                    <a:lstStyle/>
                    <a:p>
                      <a:pPr algn="l" fontAlgn="t"/>
                      <a:r>
                        <a:rPr lang="en-US" sz="800" u="none" strike="noStrike">
                          <a:effectLst/>
                        </a:rPr>
                        <a:t>RTI programs CAWI (English)</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04/07/22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16d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04/28/22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23</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189225894"/>
                  </a:ext>
                </a:extLst>
              </a:tr>
              <a:tr h="46571">
                <a:tc>
                  <a:txBody>
                    <a:bodyPr/>
                    <a:lstStyle/>
                    <a:p>
                      <a:pPr algn="l" fontAlgn="t"/>
                      <a:r>
                        <a:rPr lang="en-US" sz="800" u="none" strike="noStrike">
                          <a:effectLst/>
                        </a:rPr>
                        <a:t>IRB</a:t>
                      </a:r>
                      <a:endParaRPr lang="en-US" sz="800" b="0" i="0" u="none" strike="noStrike">
                        <a:solidFill>
                          <a:srgbClr val="757575"/>
                        </a:solidFill>
                        <a:effectLst/>
                        <a:latin typeface="Arial" panose="020B0604020202020204" pitchFamily="34" charset="0"/>
                      </a:endParaRPr>
                    </a:p>
                  </a:txBody>
                  <a:tcPr marL="456" marR="456" marT="456" marB="0"/>
                </a:tc>
                <a:tc>
                  <a:txBody>
                    <a:bodyPr/>
                    <a:lstStyle/>
                    <a:p>
                      <a:pPr algn="l" fontAlgn="t"/>
                      <a:r>
                        <a:rPr lang="en-US" sz="800" u="none" strike="noStrike">
                          <a:effectLst/>
                        </a:rPr>
                        <a:t>Submit IRB package and wait for approval</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04/07/22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30d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05/18/22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23</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3217630707"/>
                  </a:ext>
                </a:extLst>
              </a:tr>
              <a:tr h="46571">
                <a:tc>
                  <a:txBody>
                    <a:bodyPr/>
                    <a:lstStyle/>
                    <a:p>
                      <a:pPr algn="l" fontAlgn="t"/>
                      <a:r>
                        <a:rPr lang="en-US" sz="800" u="none" strike="noStrike">
                          <a:effectLst/>
                        </a:rPr>
                        <a:t>Subcontract</a:t>
                      </a:r>
                      <a:endParaRPr lang="en-US" sz="800" b="0" i="0" u="none" strike="noStrike">
                        <a:solidFill>
                          <a:srgbClr val="757575"/>
                        </a:solidFill>
                        <a:effectLst/>
                        <a:latin typeface="Arial" panose="020B0604020202020204" pitchFamily="34" charset="0"/>
                      </a:endParaRPr>
                    </a:p>
                  </a:txBody>
                  <a:tcPr marL="456" marR="456" marT="456" marB="0"/>
                </a:tc>
                <a:tc>
                  <a:txBody>
                    <a:bodyPr/>
                    <a:lstStyle/>
                    <a:p>
                      <a:pPr algn="l" fontAlgn="t"/>
                      <a:r>
                        <a:rPr lang="en-US" sz="800" u="none" strike="noStrike">
                          <a:effectLst/>
                        </a:rPr>
                        <a:t>Obtain quote from Metaphrasis for translations based on final English</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04/07/22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7d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04/15/22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23</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361350591"/>
                  </a:ext>
                </a:extLst>
              </a:tr>
              <a:tr h="46571">
                <a:tc>
                  <a:txBody>
                    <a:bodyPr/>
                    <a:lstStyle/>
                    <a:p>
                      <a:pPr algn="l" fontAlgn="t"/>
                      <a:r>
                        <a:rPr lang="en-US" sz="800" u="none" strike="noStrike">
                          <a:effectLst/>
                        </a:rPr>
                        <a:t>Mailing Materials</a:t>
                      </a:r>
                      <a:endParaRPr lang="en-US" sz="800" b="0" i="0" u="none" strike="noStrike">
                        <a:solidFill>
                          <a:srgbClr val="974C00"/>
                        </a:solidFill>
                        <a:effectLst/>
                        <a:latin typeface="Arial" panose="020B0604020202020204" pitchFamily="34" charset="0"/>
                      </a:endParaRPr>
                    </a:p>
                  </a:txBody>
                  <a:tcPr marL="456" marR="456" marT="456" marB="0"/>
                </a:tc>
                <a:tc>
                  <a:txBody>
                    <a:bodyPr/>
                    <a:lstStyle/>
                    <a:p>
                      <a:pPr algn="l" fontAlgn="t"/>
                      <a:r>
                        <a:rPr lang="en-US" sz="800" u="none" strike="noStrike">
                          <a:effectLst/>
                        </a:rPr>
                        <a:t>CCH reviews draft 2022 mailing materials and sends RTI revisions</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04/11/22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10d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04/22/22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15</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CCH project team review</a:t>
                      </a:r>
                      <a:endParaRPr lang="en-US" sz="800" b="0" i="0" u="none" strike="noStrike">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3706378096"/>
                  </a:ext>
                </a:extLst>
              </a:tr>
              <a:tr h="46571">
                <a:tc>
                  <a:txBody>
                    <a:bodyPr/>
                    <a:lstStyle/>
                    <a:p>
                      <a:pPr algn="l" fontAlgn="t"/>
                      <a:r>
                        <a:rPr lang="en-US" sz="800" u="none" strike="noStrike">
                          <a:effectLst/>
                        </a:rPr>
                        <a:t>Programming/Testing</a:t>
                      </a:r>
                      <a:endParaRPr lang="en-US" sz="800" b="0" i="0" u="none" strike="noStrike">
                        <a:solidFill>
                          <a:srgbClr val="EA5000"/>
                        </a:solidFill>
                        <a:effectLst/>
                        <a:latin typeface="Arial" panose="020B0604020202020204" pitchFamily="34" charset="0"/>
                      </a:endParaRPr>
                    </a:p>
                  </a:txBody>
                  <a:tcPr marL="456" marR="456" marT="456" marB="0"/>
                </a:tc>
                <a:tc>
                  <a:txBody>
                    <a:bodyPr/>
                    <a:lstStyle/>
                    <a:p>
                      <a:pPr algn="l" fontAlgn="t"/>
                      <a:r>
                        <a:rPr lang="en-US" sz="800" u="none" strike="noStrike">
                          <a:effectLst/>
                        </a:rPr>
                        <a:t>RTI shares landing page specs to CCH for review</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04/11/22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0</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04/11/22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19</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2216338706"/>
                  </a:ext>
                </a:extLst>
              </a:tr>
              <a:tr h="46571">
                <a:tc>
                  <a:txBody>
                    <a:bodyPr/>
                    <a:lstStyle/>
                    <a:p>
                      <a:pPr algn="l" fontAlgn="t"/>
                      <a:r>
                        <a:rPr lang="en-US" sz="800" u="none" strike="noStrike">
                          <a:effectLst/>
                        </a:rPr>
                        <a:t>Programming/Testing</a:t>
                      </a:r>
                      <a:endParaRPr lang="en-US" sz="800" b="0" i="0" u="none" strike="noStrike">
                        <a:solidFill>
                          <a:srgbClr val="EA5000"/>
                        </a:solidFill>
                        <a:effectLst/>
                        <a:latin typeface="Arial" panose="020B0604020202020204" pitchFamily="34" charset="0"/>
                      </a:endParaRPr>
                    </a:p>
                  </a:txBody>
                  <a:tcPr marL="456" marR="456" marT="456" marB="0"/>
                </a:tc>
                <a:tc>
                  <a:txBody>
                    <a:bodyPr/>
                    <a:lstStyle/>
                    <a:p>
                      <a:pPr algn="l" fontAlgn="t"/>
                      <a:r>
                        <a:rPr lang="en-US" sz="800" u="none" strike="noStrike">
                          <a:effectLst/>
                        </a:rPr>
                        <a:t>CCH reviews and provides feedback on landing page</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04/12/22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5d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04/18/22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28</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3083593890"/>
                  </a:ext>
                </a:extLst>
              </a:tr>
              <a:tr h="46571">
                <a:tc>
                  <a:txBody>
                    <a:bodyPr/>
                    <a:lstStyle/>
                    <a:p>
                      <a:pPr algn="l" fontAlgn="t"/>
                      <a:r>
                        <a:rPr lang="en-US" sz="800" u="none" strike="noStrike">
                          <a:effectLst/>
                        </a:rPr>
                        <a:t>Instrumentation</a:t>
                      </a:r>
                      <a:endParaRPr lang="en-US" sz="800" b="0" i="0" u="none" strike="noStrike">
                        <a:solidFill>
                          <a:srgbClr val="1061C3"/>
                        </a:solidFill>
                        <a:effectLst/>
                        <a:latin typeface="Arial" panose="020B0604020202020204" pitchFamily="34" charset="0"/>
                      </a:endParaRPr>
                    </a:p>
                  </a:txBody>
                  <a:tcPr marL="456" marR="456" marT="456" marB="0"/>
                </a:tc>
                <a:tc>
                  <a:txBody>
                    <a:bodyPr/>
                    <a:lstStyle/>
                    <a:p>
                      <a:pPr algn="l" fontAlgn="t"/>
                      <a:r>
                        <a:rPr lang="en-US" sz="800" u="none" strike="noStrike">
                          <a:effectLst/>
                        </a:rPr>
                        <a:t>RTI sends 2022 draft PAPI to CCH for review</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04/12/22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0</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04/12/22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21</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2419966430"/>
                  </a:ext>
                </a:extLst>
              </a:tr>
              <a:tr h="46571">
                <a:tc>
                  <a:txBody>
                    <a:bodyPr/>
                    <a:lstStyle/>
                    <a:p>
                      <a:pPr algn="l" fontAlgn="t"/>
                      <a:r>
                        <a:rPr lang="en-US" sz="800" u="none" strike="noStrike">
                          <a:effectLst/>
                        </a:rPr>
                        <a:t>Instrumentation</a:t>
                      </a:r>
                      <a:endParaRPr lang="en-US" sz="800" b="0" i="0" u="none" strike="noStrike">
                        <a:solidFill>
                          <a:srgbClr val="1061C3"/>
                        </a:solidFill>
                        <a:effectLst/>
                        <a:latin typeface="Arial" panose="020B0604020202020204" pitchFamily="34" charset="0"/>
                      </a:endParaRPr>
                    </a:p>
                  </a:txBody>
                  <a:tcPr marL="456" marR="456" marT="456" marB="0"/>
                </a:tc>
                <a:tc>
                  <a:txBody>
                    <a:bodyPr/>
                    <a:lstStyle/>
                    <a:p>
                      <a:pPr algn="l" fontAlgn="t"/>
                      <a:r>
                        <a:rPr lang="en-US" sz="800" u="none" strike="noStrike">
                          <a:effectLst/>
                        </a:rPr>
                        <a:t>CCH reviews 2022 PAPI and sends feedback to RTI</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04/13/22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7d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04/21/22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30</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3333675998"/>
                  </a:ext>
                </a:extLst>
              </a:tr>
              <a:tr h="46571">
                <a:tc>
                  <a:txBody>
                    <a:bodyPr/>
                    <a:lstStyle/>
                    <a:p>
                      <a:pPr algn="l" fontAlgn="t"/>
                      <a:r>
                        <a:rPr lang="en-US" sz="800" u="none" strike="noStrike">
                          <a:effectLst/>
                        </a:rPr>
                        <a:t>Subcontract</a:t>
                      </a:r>
                      <a:endParaRPr lang="en-US" sz="800" b="0" i="0" u="none" strike="noStrike">
                        <a:solidFill>
                          <a:srgbClr val="757575"/>
                        </a:solidFill>
                        <a:effectLst/>
                        <a:latin typeface="Arial" panose="020B0604020202020204" pitchFamily="34" charset="0"/>
                      </a:endParaRPr>
                    </a:p>
                  </a:txBody>
                  <a:tcPr marL="456" marR="456" marT="456" marB="0"/>
                </a:tc>
                <a:tc>
                  <a:txBody>
                    <a:bodyPr/>
                    <a:lstStyle/>
                    <a:p>
                      <a:pPr algn="l" fontAlgn="t"/>
                      <a:r>
                        <a:rPr lang="en-US" sz="800" u="none" strike="noStrike">
                          <a:effectLst/>
                        </a:rPr>
                        <a:t>Submit purchase order for Metaphrasis</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04/18/22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7d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04/26/22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26</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2645580850"/>
                  </a:ext>
                </a:extLst>
              </a:tr>
              <a:tr h="46571">
                <a:tc>
                  <a:txBody>
                    <a:bodyPr/>
                    <a:lstStyle/>
                    <a:p>
                      <a:pPr algn="l" fontAlgn="t"/>
                      <a:r>
                        <a:rPr lang="en-US" sz="800" u="none" strike="noStrike">
                          <a:effectLst/>
                        </a:rPr>
                        <a:t>Programming/Testing</a:t>
                      </a:r>
                      <a:endParaRPr lang="en-US" sz="800" b="0" i="0" u="none" strike="noStrike">
                        <a:solidFill>
                          <a:srgbClr val="EA5000"/>
                        </a:solidFill>
                        <a:effectLst/>
                        <a:latin typeface="Arial" panose="020B0604020202020204" pitchFamily="34" charset="0"/>
                      </a:endParaRPr>
                    </a:p>
                  </a:txBody>
                  <a:tcPr marL="456" marR="456" marT="456" marB="0"/>
                </a:tc>
                <a:tc>
                  <a:txBody>
                    <a:bodyPr/>
                    <a:lstStyle/>
                    <a:p>
                      <a:pPr algn="l" fontAlgn="t"/>
                      <a:r>
                        <a:rPr lang="en-US" sz="800" u="none" strike="noStrike">
                          <a:effectLst/>
                        </a:rPr>
                        <a:t>RTI updates landing page based on CCH's feedback</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04/19/22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5d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04/25/22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29</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2741505552"/>
                  </a:ext>
                </a:extLst>
              </a:tr>
              <a:tr h="46571">
                <a:tc>
                  <a:txBody>
                    <a:bodyPr/>
                    <a:lstStyle/>
                    <a:p>
                      <a:pPr algn="l" fontAlgn="t"/>
                      <a:r>
                        <a:rPr lang="en-US" sz="800" u="none" strike="noStrike">
                          <a:effectLst/>
                        </a:rPr>
                        <a:t>Instrumentation</a:t>
                      </a:r>
                      <a:endParaRPr lang="en-US" sz="800" b="0" i="0" u="none" strike="noStrike">
                        <a:solidFill>
                          <a:srgbClr val="1061C3"/>
                        </a:solidFill>
                        <a:effectLst/>
                        <a:latin typeface="Arial" panose="020B0604020202020204" pitchFamily="34" charset="0"/>
                      </a:endParaRPr>
                    </a:p>
                  </a:txBody>
                  <a:tcPr marL="456" marR="456" marT="456" marB="0"/>
                </a:tc>
                <a:tc>
                  <a:txBody>
                    <a:bodyPr/>
                    <a:lstStyle/>
                    <a:p>
                      <a:pPr algn="l" fontAlgn="t"/>
                      <a:r>
                        <a:rPr lang="en-US" sz="800" u="none" strike="noStrike">
                          <a:effectLst/>
                        </a:rPr>
                        <a:t>RTI updates the PAPI</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04/22/22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14d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05/11/22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31</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3960457605"/>
                  </a:ext>
                </a:extLst>
              </a:tr>
              <a:tr h="46571">
                <a:tc>
                  <a:txBody>
                    <a:bodyPr/>
                    <a:lstStyle/>
                    <a:p>
                      <a:pPr algn="l" fontAlgn="t"/>
                      <a:r>
                        <a:rPr lang="en-US" sz="800" u="none" strike="noStrike">
                          <a:effectLst/>
                        </a:rPr>
                        <a:t>Mailing Materials</a:t>
                      </a:r>
                      <a:endParaRPr lang="en-US" sz="800" b="0" i="0" u="none" strike="noStrike">
                        <a:solidFill>
                          <a:srgbClr val="974C00"/>
                        </a:solidFill>
                        <a:effectLst/>
                        <a:latin typeface="Arial" panose="020B0604020202020204" pitchFamily="34" charset="0"/>
                      </a:endParaRPr>
                    </a:p>
                  </a:txBody>
                  <a:tcPr marL="456" marR="456" marT="456" marB="0"/>
                </a:tc>
                <a:tc>
                  <a:txBody>
                    <a:bodyPr/>
                    <a:lstStyle/>
                    <a:p>
                      <a:pPr algn="l" fontAlgn="t"/>
                      <a:r>
                        <a:rPr lang="en-US" sz="800" u="none" strike="noStrike">
                          <a:effectLst/>
                        </a:rPr>
                        <a:t>RTI updates 2022 mailing materials</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04/25/22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6d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05/02/22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27</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2971873794"/>
                  </a:ext>
                </a:extLst>
              </a:tr>
              <a:tr h="46571">
                <a:tc>
                  <a:txBody>
                    <a:bodyPr/>
                    <a:lstStyle/>
                    <a:p>
                      <a:pPr algn="l" fontAlgn="t"/>
                      <a:r>
                        <a:rPr lang="en-US" sz="800" u="none" strike="noStrike">
                          <a:effectLst/>
                        </a:rPr>
                        <a:t>Programming/Testing</a:t>
                      </a:r>
                      <a:endParaRPr lang="en-US" sz="800" b="0" i="0" u="none" strike="noStrike">
                        <a:solidFill>
                          <a:srgbClr val="EA5000"/>
                        </a:solidFill>
                        <a:effectLst/>
                        <a:latin typeface="Arial" panose="020B0604020202020204" pitchFamily="34" charset="0"/>
                      </a:endParaRPr>
                    </a:p>
                  </a:txBody>
                  <a:tcPr marL="456" marR="456" marT="456" marB="0"/>
                </a:tc>
                <a:tc>
                  <a:txBody>
                    <a:bodyPr/>
                    <a:lstStyle/>
                    <a:p>
                      <a:pPr algn="l" fontAlgn="t"/>
                      <a:r>
                        <a:rPr lang="en-US" sz="800" u="none" strike="noStrike">
                          <a:effectLst/>
                        </a:rPr>
                        <a:t>RTI pushes landing page to live</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04/25/22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0</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04/25/22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33</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2064329320"/>
                  </a:ext>
                </a:extLst>
              </a:tr>
            </a:tbl>
          </a:graphicData>
        </a:graphic>
      </p:graphicFrame>
    </p:spTree>
    <p:extLst>
      <p:ext uri="{BB962C8B-B14F-4D97-AF65-F5344CB8AC3E}">
        <p14:creationId xmlns:p14="http://schemas.microsoft.com/office/powerpoint/2010/main" val="1372041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F073C-B966-4C61-8AB8-291A6F467B6E}"/>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id="{7D9A35FC-1BC9-4394-B763-F4ADBA674C46}"/>
              </a:ext>
            </a:extLst>
          </p:cNvPr>
          <p:cNvGraphicFramePr>
            <a:graphicFrameLocks noGrp="1"/>
          </p:cNvGraphicFramePr>
          <p:nvPr>
            <p:ph idx="1"/>
            <p:extLst>
              <p:ext uri="{D42A27DB-BD31-4B8C-83A1-F6EECF244321}">
                <p14:modId xmlns:p14="http://schemas.microsoft.com/office/powerpoint/2010/main" val="2147250261"/>
              </p:ext>
            </p:extLst>
          </p:nvPr>
        </p:nvGraphicFramePr>
        <p:xfrm>
          <a:off x="831850" y="1846263"/>
          <a:ext cx="12191999" cy="2937024"/>
        </p:xfrm>
        <a:graphic>
          <a:graphicData uri="http://schemas.openxmlformats.org/drawingml/2006/table">
            <a:tbl>
              <a:tblPr>
                <a:tableStyleId>{5C22544A-7EE6-4342-B048-85BDC9FD1C3A}</a:tableStyleId>
              </a:tblPr>
              <a:tblGrid>
                <a:gridCol w="1068521">
                  <a:extLst>
                    <a:ext uri="{9D8B030D-6E8A-4147-A177-3AD203B41FA5}">
                      <a16:colId xmlns:a16="http://schemas.microsoft.com/office/drawing/2014/main" val="1749148254"/>
                    </a:ext>
                  </a:extLst>
                </a:gridCol>
                <a:gridCol w="3009903">
                  <a:extLst>
                    <a:ext uri="{9D8B030D-6E8A-4147-A177-3AD203B41FA5}">
                      <a16:colId xmlns:a16="http://schemas.microsoft.com/office/drawing/2014/main" val="990213017"/>
                    </a:ext>
                  </a:extLst>
                </a:gridCol>
                <a:gridCol w="511688">
                  <a:extLst>
                    <a:ext uri="{9D8B030D-6E8A-4147-A177-3AD203B41FA5}">
                      <a16:colId xmlns:a16="http://schemas.microsoft.com/office/drawing/2014/main" val="4082476260"/>
                    </a:ext>
                  </a:extLst>
                </a:gridCol>
                <a:gridCol w="490986">
                  <a:extLst>
                    <a:ext uri="{9D8B030D-6E8A-4147-A177-3AD203B41FA5}">
                      <a16:colId xmlns:a16="http://schemas.microsoft.com/office/drawing/2014/main" val="3734001296"/>
                    </a:ext>
                  </a:extLst>
                </a:gridCol>
                <a:gridCol w="744955">
                  <a:extLst>
                    <a:ext uri="{9D8B030D-6E8A-4147-A177-3AD203B41FA5}">
                      <a16:colId xmlns:a16="http://schemas.microsoft.com/office/drawing/2014/main" val="1360801171"/>
                    </a:ext>
                  </a:extLst>
                </a:gridCol>
                <a:gridCol w="925542">
                  <a:extLst>
                    <a:ext uri="{9D8B030D-6E8A-4147-A177-3AD203B41FA5}">
                      <a16:colId xmlns:a16="http://schemas.microsoft.com/office/drawing/2014/main" val="2357366808"/>
                    </a:ext>
                  </a:extLst>
                </a:gridCol>
                <a:gridCol w="338614">
                  <a:extLst>
                    <a:ext uri="{9D8B030D-6E8A-4147-A177-3AD203B41FA5}">
                      <a16:colId xmlns:a16="http://schemas.microsoft.com/office/drawing/2014/main" val="941397237"/>
                    </a:ext>
                  </a:extLst>
                </a:gridCol>
                <a:gridCol w="775051">
                  <a:extLst>
                    <a:ext uri="{9D8B030D-6E8A-4147-A177-3AD203B41FA5}">
                      <a16:colId xmlns:a16="http://schemas.microsoft.com/office/drawing/2014/main" val="2249676422"/>
                    </a:ext>
                  </a:extLst>
                </a:gridCol>
                <a:gridCol w="4326739">
                  <a:extLst>
                    <a:ext uri="{9D8B030D-6E8A-4147-A177-3AD203B41FA5}">
                      <a16:colId xmlns:a16="http://schemas.microsoft.com/office/drawing/2014/main" val="1325003576"/>
                    </a:ext>
                  </a:extLst>
                </a:gridCol>
              </a:tblGrid>
              <a:tr h="46571">
                <a:tc>
                  <a:txBody>
                    <a:bodyPr/>
                    <a:lstStyle/>
                    <a:p>
                      <a:pPr algn="l" fontAlgn="t"/>
                      <a:r>
                        <a:rPr lang="en-US" sz="800" u="none" strike="noStrike" dirty="0">
                          <a:effectLst/>
                        </a:rPr>
                        <a:t>Instrumentation</a:t>
                      </a:r>
                      <a:endParaRPr lang="en-US" sz="800" b="0" i="0" u="none" strike="noStrike" dirty="0">
                        <a:solidFill>
                          <a:srgbClr val="1061C3"/>
                        </a:solidFill>
                        <a:effectLst/>
                        <a:latin typeface="Arial" panose="020B0604020202020204" pitchFamily="34" charset="0"/>
                      </a:endParaRPr>
                    </a:p>
                  </a:txBody>
                  <a:tcPr marL="456" marR="456" marT="456" marB="0"/>
                </a:tc>
                <a:tc>
                  <a:txBody>
                    <a:bodyPr/>
                    <a:lstStyle/>
                    <a:p>
                      <a:pPr algn="l" fontAlgn="t"/>
                      <a:r>
                        <a:rPr lang="en-US" sz="800" u="none" strike="noStrike">
                          <a:effectLst/>
                        </a:rPr>
                        <a:t>Metaphrasis translates CAWI specs into Spanish</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04/27/22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11d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05/11/22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32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1476663980"/>
                  </a:ext>
                </a:extLst>
              </a:tr>
              <a:tr h="46571">
                <a:tc>
                  <a:txBody>
                    <a:bodyPr/>
                    <a:lstStyle/>
                    <a:p>
                      <a:pPr algn="l" fontAlgn="t"/>
                      <a:r>
                        <a:rPr lang="en-US" sz="800" u="none" strike="noStrike" dirty="0">
                          <a:effectLst/>
                        </a:rPr>
                        <a:t>Programming/Testing</a:t>
                      </a:r>
                      <a:endParaRPr lang="en-US" sz="800" b="0" i="0" u="none" strike="noStrike" dirty="0">
                        <a:solidFill>
                          <a:srgbClr val="EA5000"/>
                        </a:solidFill>
                        <a:effectLst/>
                        <a:latin typeface="Arial" panose="020B0604020202020204" pitchFamily="34" charset="0"/>
                      </a:endParaRPr>
                    </a:p>
                  </a:txBody>
                  <a:tcPr marL="456" marR="456" marT="456" marB="0"/>
                </a:tc>
                <a:tc>
                  <a:txBody>
                    <a:bodyPr/>
                    <a:lstStyle/>
                    <a:p>
                      <a:pPr algn="l" fontAlgn="t"/>
                      <a:r>
                        <a:rPr lang="en-US" sz="800" u="none" strike="noStrike">
                          <a:effectLst/>
                        </a:rPr>
                        <a:t>RTI tests CAWI (English)</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04/29/22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11d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05/13/22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24</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1810545274"/>
                  </a:ext>
                </a:extLst>
              </a:tr>
              <a:tr h="46571">
                <a:tc>
                  <a:txBody>
                    <a:bodyPr/>
                    <a:lstStyle/>
                    <a:p>
                      <a:pPr algn="l" fontAlgn="t"/>
                      <a:r>
                        <a:rPr lang="en-US" sz="800" u="none" strike="noStrike" dirty="0">
                          <a:effectLst/>
                        </a:rPr>
                        <a:t>Mailing Materials</a:t>
                      </a:r>
                      <a:endParaRPr lang="en-US" sz="800" b="0" i="0" u="none" strike="noStrike" dirty="0">
                        <a:solidFill>
                          <a:srgbClr val="974C00"/>
                        </a:solidFill>
                        <a:effectLst/>
                        <a:latin typeface="Arial" panose="020B0604020202020204" pitchFamily="34" charset="0"/>
                      </a:endParaRPr>
                    </a:p>
                  </a:txBody>
                  <a:tcPr marL="456" marR="456" marT="456" marB="0"/>
                </a:tc>
                <a:tc>
                  <a:txBody>
                    <a:bodyPr/>
                    <a:lstStyle/>
                    <a:p>
                      <a:pPr algn="l" fontAlgn="t"/>
                      <a:r>
                        <a:rPr lang="en-US" sz="800" u="none" strike="noStrike">
                          <a:effectLst/>
                        </a:rPr>
                        <a:t>CCH routes for Communications' review and approval</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05/03/22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21d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06/01/22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35</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Communications should have at least 4 weeks to review and approve</a:t>
                      </a:r>
                      <a:endParaRPr lang="en-US" sz="800" b="0" i="0" u="none" strike="noStrike">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2973464723"/>
                  </a:ext>
                </a:extLst>
              </a:tr>
              <a:tr h="46571">
                <a:tc>
                  <a:txBody>
                    <a:bodyPr/>
                    <a:lstStyle/>
                    <a:p>
                      <a:pPr algn="l" fontAlgn="t"/>
                      <a:r>
                        <a:rPr lang="en-US" sz="800" u="none" strike="noStrike" dirty="0">
                          <a:effectLst/>
                        </a:rPr>
                        <a:t>Instrumentation</a:t>
                      </a:r>
                      <a:endParaRPr lang="en-US" sz="800" b="0" i="0" u="none" strike="noStrike" dirty="0">
                        <a:solidFill>
                          <a:srgbClr val="1061C3"/>
                        </a:solidFill>
                        <a:effectLst/>
                        <a:latin typeface="Arial" panose="020B0604020202020204" pitchFamily="34" charset="0"/>
                      </a:endParaRPr>
                    </a:p>
                  </a:txBody>
                  <a:tcPr marL="456" marR="456" marT="456" marB="0"/>
                </a:tc>
                <a:tc>
                  <a:txBody>
                    <a:bodyPr/>
                    <a:lstStyle/>
                    <a:p>
                      <a:pPr algn="l" fontAlgn="t"/>
                      <a:r>
                        <a:rPr lang="en-US" sz="800" u="none" strike="noStrike" dirty="0">
                          <a:effectLst/>
                        </a:rPr>
                        <a:t>CCH reviews PAPI and approves for programming</a:t>
                      </a:r>
                      <a:endParaRPr lang="en-US" sz="800" b="0" i="0" u="none" strike="noStrike" dirty="0">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dirty="0">
                          <a:effectLst/>
                        </a:rPr>
                        <a:t>05/12/22</a:t>
                      </a:r>
                      <a:endParaRPr lang="en-US" sz="800" b="0" i="0" u="none" strike="noStrike" dirty="0">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dirty="0">
                          <a:effectLst/>
                        </a:rPr>
                        <a:t>3d</a:t>
                      </a:r>
                      <a:endParaRPr lang="en-US" sz="800" b="0" i="0" u="none" strike="noStrike" dirty="0">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dirty="0">
                          <a:effectLst/>
                        </a:rPr>
                        <a:t>05/16/22</a:t>
                      </a:r>
                      <a:endParaRPr lang="en-US" sz="800" b="0" i="0" u="none" strike="noStrike" dirty="0">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dirty="0">
                          <a:effectLst/>
                        </a:rPr>
                        <a:t>34</a:t>
                      </a:r>
                      <a:endParaRPr lang="en-US" sz="800" b="0" i="0" u="none" strike="noStrike" dirty="0">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2240672831"/>
                  </a:ext>
                </a:extLst>
              </a:tr>
              <a:tr h="46571">
                <a:tc>
                  <a:txBody>
                    <a:bodyPr/>
                    <a:lstStyle/>
                    <a:p>
                      <a:pPr algn="l" fontAlgn="t"/>
                      <a:r>
                        <a:rPr lang="en-US" sz="800" u="none" strike="noStrike" dirty="0">
                          <a:effectLst/>
                        </a:rPr>
                        <a:t>Instrumentation</a:t>
                      </a:r>
                      <a:endParaRPr lang="en-US" sz="800" b="0" i="0" u="none" strike="noStrike" dirty="0">
                        <a:solidFill>
                          <a:srgbClr val="1061C3"/>
                        </a:solidFill>
                        <a:effectLst/>
                        <a:latin typeface="Arial" panose="020B0604020202020204" pitchFamily="34" charset="0"/>
                      </a:endParaRPr>
                    </a:p>
                  </a:txBody>
                  <a:tcPr marL="456" marR="456" marT="456" marB="0"/>
                </a:tc>
                <a:tc>
                  <a:txBody>
                    <a:bodyPr/>
                    <a:lstStyle/>
                    <a:p>
                      <a:pPr algn="l" fontAlgn="t"/>
                      <a:r>
                        <a:rPr lang="en-US" sz="800" u="none" strike="noStrike">
                          <a:effectLst/>
                        </a:rPr>
                        <a:t>RTI reviews the translations</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05/12/22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7d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05/20/22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37</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1003014565"/>
                  </a:ext>
                </a:extLst>
              </a:tr>
              <a:tr h="46571">
                <a:tc>
                  <a:txBody>
                    <a:bodyPr/>
                    <a:lstStyle/>
                    <a:p>
                      <a:pPr algn="l" fontAlgn="t"/>
                      <a:r>
                        <a:rPr lang="en-US" sz="800" u="none" strike="noStrike" dirty="0">
                          <a:effectLst/>
                        </a:rPr>
                        <a:t>Instrumentation</a:t>
                      </a:r>
                      <a:endParaRPr lang="en-US" sz="800" b="0" i="0" u="none" strike="noStrike" dirty="0">
                        <a:solidFill>
                          <a:srgbClr val="1061C3"/>
                        </a:solidFill>
                        <a:effectLst/>
                        <a:latin typeface="Arial" panose="020B0604020202020204" pitchFamily="34" charset="0"/>
                      </a:endParaRPr>
                    </a:p>
                  </a:txBody>
                  <a:tcPr marL="456" marR="456" marT="456" marB="0"/>
                </a:tc>
                <a:tc>
                  <a:txBody>
                    <a:bodyPr/>
                    <a:lstStyle/>
                    <a:p>
                      <a:pPr algn="l" fontAlgn="t"/>
                      <a:r>
                        <a:rPr lang="en-US" sz="800" u="none" strike="noStrike">
                          <a:effectLst/>
                        </a:rPr>
                        <a:t>CCH reviews translations and approves for programming</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05/12/22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7d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05/20/22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37</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3988725840"/>
                  </a:ext>
                </a:extLst>
              </a:tr>
              <a:tr h="46571">
                <a:tc>
                  <a:txBody>
                    <a:bodyPr/>
                    <a:lstStyle/>
                    <a:p>
                      <a:pPr algn="l" fontAlgn="t"/>
                      <a:r>
                        <a:rPr lang="en-US" sz="800" u="none" strike="noStrike" dirty="0">
                          <a:effectLst/>
                        </a:rPr>
                        <a:t>Programming/Testing</a:t>
                      </a:r>
                      <a:endParaRPr lang="en-US" sz="800" b="0" i="0" u="none" strike="noStrike" dirty="0">
                        <a:solidFill>
                          <a:srgbClr val="EA5000"/>
                        </a:solidFill>
                        <a:effectLst/>
                        <a:latin typeface="Arial" panose="020B0604020202020204" pitchFamily="34" charset="0"/>
                      </a:endParaRPr>
                    </a:p>
                  </a:txBody>
                  <a:tcPr marL="456" marR="456" marT="456" marB="0"/>
                </a:tc>
                <a:tc>
                  <a:txBody>
                    <a:bodyPr/>
                    <a:lstStyle/>
                    <a:p>
                      <a:pPr algn="l" fontAlgn="t"/>
                      <a:r>
                        <a:rPr lang="en-US" sz="800" u="none" strike="noStrike">
                          <a:effectLst/>
                        </a:rPr>
                        <a:t>CCH tests CAWI (English)</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05/16/22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2d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05/17/22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38</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4015923761"/>
                  </a:ext>
                </a:extLst>
              </a:tr>
              <a:tr h="46571">
                <a:tc>
                  <a:txBody>
                    <a:bodyPr/>
                    <a:lstStyle/>
                    <a:p>
                      <a:pPr algn="l" fontAlgn="t"/>
                      <a:r>
                        <a:rPr lang="en-US" sz="800" u="none" strike="noStrike" dirty="0">
                          <a:effectLst/>
                        </a:rPr>
                        <a:t>Programming/Testing</a:t>
                      </a:r>
                      <a:endParaRPr lang="en-US" sz="800" b="0" i="0" u="none" strike="noStrike" dirty="0">
                        <a:solidFill>
                          <a:srgbClr val="EA5000"/>
                        </a:solidFill>
                        <a:effectLst/>
                        <a:latin typeface="Arial" panose="020B0604020202020204" pitchFamily="34" charset="0"/>
                      </a:endParaRPr>
                    </a:p>
                  </a:txBody>
                  <a:tcPr marL="456" marR="456" marT="456" marB="0"/>
                </a:tc>
                <a:tc>
                  <a:txBody>
                    <a:bodyPr/>
                    <a:lstStyle/>
                    <a:p>
                      <a:pPr algn="l" fontAlgn="t"/>
                      <a:r>
                        <a:rPr lang="en-US" sz="800" u="none" strike="noStrike">
                          <a:effectLst/>
                        </a:rPr>
                        <a:t>RTI programs TeleForm in English</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05/17/22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10d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05/31/22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40</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479557496"/>
                  </a:ext>
                </a:extLst>
              </a:tr>
              <a:tr h="46571">
                <a:tc>
                  <a:txBody>
                    <a:bodyPr/>
                    <a:lstStyle/>
                    <a:p>
                      <a:pPr algn="l" fontAlgn="t"/>
                      <a:r>
                        <a:rPr lang="en-US" sz="800" u="none" strike="noStrike">
                          <a:effectLst/>
                        </a:rPr>
                        <a:t>Programming/Testing</a:t>
                      </a:r>
                      <a:endParaRPr lang="en-US" sz="800" b="0" i="0" u="none" strike="noStrike">
                        <a:solidFill>
                          <a:srgbClr val="EA5000"/>
                        </a:solidFill>
                        <a:effectLst/>
                        <a:latin typeface="Arial" panose="020B0604020202020204" pitchFamily="34" charset="0"/>
                      </a:endParaRPr>
                    </a:p>
                  </a:txBody>
                  <a:tcPr marL="456" marR="456" marT="456" marB="0"/>
                </a:tc>
                <a:tc>
                  <a:txBody>
                    <a:bodyPr/>
                    <a:lstStyle/>
                    <a:p>
                      <a:pPr algn="l" fontAlgn="t"/>
                      <a:r>
                        <a:rPr lang="en-US" sz="800" u="none" strike="noStrike">
                          <a:effectLst/>
                        </a:rPr>
                        <a:t>CCH provides feedback/revisions to RTI on CAWI (English)</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05/17/22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0</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05/17/22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43</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2693298549"/>
                  </a:ext>
                </a:extLst>
              </a:tr>
              <a:tr h="46571">
                <a:tc>
                  <a:txBody>
                    <a:bodyPr/>
                    <a:lstStyle/>
                    <a:p>
                      <a:pPr algn="l" fontAlgn="t"/>
                      <a:r>
                        <a:rPr lang="en-US" sz="800" u="none" strike="noStrike">
                          <a:effectLst/>
                        </a:rPr>
                        <a:t>Programming/Testing</a:t>
                      </a:r>
                      <a:endParaRPr lang="en-US" sz="800" b="0" i="0" u="none" strike="noStrike">
                        <a:solidFill>
                          <a:srgbClr val="EA5000"/>
                        </a:solidFill>
                        <a:effectLst/>
                        <a:latin typeface="Arial" panose="020B0604020202020204" pitchFamily="34" charset="0"/>
                      </a:endParaRPr>
                    </a:p>
                  </a:txBody>
                  <a:tcPr marL="456" marR="456" marT="456" marB="0"/>
                </a:tc>
                <a:tc>
                  <a:txBody>
                    <a:bodyPr/>
                    <a:lstStyle/>
                    <a:p>
                      <a:pPr algn="l" fontAlgn="t"/>
                      <a:r>
                        <a:rPr lang="en-US" sz="800" u="none" strike="noStrike">
                          <a:effectLst/>
                        </a:rPr>
                        <a:t>RTI updates CAWI (English) program based on CCH's feedback</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05/18/22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5d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05/24/22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45</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3676992857"/>
                  </a:ext>
                </a:extLst>
              </a:tr>
              <a:tr h="46571">
                <a:tc>
                  <a:txBody>
                    <a:bodyPr/>
                    <a:lstStyle/>
                    <a:p>
                      <a:pPr algn="l" fontAlgn="t"/>
                      <a:r>
                        <a:rPr lang="en-US" sz="800" u="none" strike="noStrike" dirty="0">
                          <a:effectLst/>
                        </a:rPr>
                        <a:t>Data Collection</a:t>
                      </a:r>
                      <a:endParaRPr lang="en-US" sz="800" b="0" i="0" u="none" strike="noStrike" dirty="0">
                        <a:solidFill>
                          <a:srgbClr val="237F2E"/>
                        </a:solidFill>
                        <a:effectLst/>
                        <a:latin typeface="Arial" panose="020B0604020202020204" pitchFamily="34" charset="0"/>
                      </a:endParaRPr>
                    </a:p>
                  </a:txBody>
                  <a:tcPr marL="456" marR="456" marT="456" marB="0"/>
                </a:tc>
                <a:tc>
                  <a:txBody>
                    <a:bodyPr/>
                    <a:lstStyle/>
                    <a:p>
                      <a:pPr algn="l" fontAlgn="t"/>
                      <a:r>
                        <a:rPr lang="en-US" sz="800" u="none" strike="noStrike">
                          <a:effectLst/>
                        </a:rPr>
                        <a:t>Order incentives</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05/18/22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7d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05/26/22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43</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2800789251"/>
                  </a:ext>
                </a:extLst>
              </a:tr>
              <a:tr h="46571">
                <a:tc>
                  <a:txBody>
                    <a:bodyPr/>
                    <a:lstStyle/>
                    <a:p>
                      <a:pPr algn="l" fontAlgn="t"/>
                      <a:r>
                        <a:rPr lang="en-US" sz="800" u="none" strike="noStrike" dirty="0">
                          <a:effectLst/>
                        </a:rPr>
                        <a:t>Programming/Testing</a:t>
                      </a:r>
                      <a:endParaRPr lang="en-US" sz="800" b="0" i="0" u="none" strike="noStrike" dirty="0">
                        <a:solidFill>
                          <a:srgbClr val="EA5000"/>
                        </a:solidFill>
                        <a:effectLst/>
                        <a:latin typeface="Arial" panose="020B0604020202020204" pitchFamily="34" charset="0"/>
                      </a:endParaRPr>
                    </a:p>
                  </a:txBody>
                  <a:tcPr marL="456" marR="456" marT="456" marB="0"/>
                </a:tc>
                <a:tc>
                  <a:txBody>
                    <a:bodyPr/>
                    <a:lstStyle/>
                    <a:p>
                      <a:pPr algn="l" fontAlgn="t"/>
                      <a:r>
                        <a:rPr lang="en-US" sz="800" u="none" strike="noStrike">
                          <a:effectLst/>
                        </a:rPr>
                        <a:t>RTI programs TeleForm in Spanish</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05/23/22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10d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06/06/22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42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4102047468"/>
                  </a:ext>
                </a:extLst>
              </a:tr>
              <a:tr h="46571">
                <a:tc>
                  <a:txBody>
                    <a:bodyPr/>
                    <a:lstStyle/>
                    <a:p>
                      <a:pPr algn="l" fontAlgn="t"/>
                      <a:r>
                        <a:rPr lang="en-US" sz="800" u="none" strike="noStrike" dirty="0">
                          <a:effectLst/>
                        </a:rPr>
                        <a:t>Programming/Testing</a:t>
                      </a:r>
                      <a:endParaRPr lang="en-US" sz="800" b="0" i="0" u="none" strike="noStrike" dirty="0">
                        <a:solidFill>
                          <a:srgbClr val="EA5000"/>
                        </a:solidFill>
                        <a:effectLst/>
                        <a:latin typeface="Arial" panose="020B0604020202020204" pitchFamily="34" charset="0"/>
                      </a:endParaRPr>
                    </a:p>
                  </a:txBody>
                  <a:tcPr marL="456" marR="456" marT="456" marB="0"/>
                </a:tc>
                <a:tc>
                  <a:txBody>
                    <a:bodyPr/>
                    <a:lstStyle/>
                    <a:p>
                      <a:pPr algn="l" fontAlgn="t"/>
                      <a:r>
                        <a:rPr lang="en-US" sz="800" u="none" strike="noStrike">
                          <a:effectLst/>
                        </a:rPr>
                        <a:t>RTI programs Spanish CAWI</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05/23/22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10d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06/06/22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42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3234703018"/>
                  </a:ext>
                </a:extLst>
              </a:tr>
              <a:tr h="46571">
                <a:tc>
                  <a:txBody>
                    <a:bodyPr/>
                    <a:lstStyle/>
                    <a:p>
                      <a:pPr algn="l" fontAlgn="t"/>
                      <a:r>
                        <a:rPr lang="en-US" sz="800" u="none" strike="noStrike" dirty="0">
                          <a:effectLst/>
                        </a:rPr>
                        <a:t>Instrumentation</a:t>
                      </a:r>
                      <a:endParaRPr lang="en-US" sz="800" b="0" i="0" u="none" strike="noStrike" dirty="0">
                        <a:solidFill>
                          <a:srgbClr val="1061C3"/>
                        </a:solidFill>
                        <a:effectLst/>
                        <a:latin typeface="Arial" panose="020B0604020202020204" pitchFamily="34" charset="0"/>
                      </a:endParaRPr>
                    </a:p>
                  </a:txBody>
                  <a:tcPr marL="456" marR="456" marT="456" marB="0"/>
                </a:tc>
                <a:tc>
                  <a:txBody>
                    <a:bodyPr/>
                    <a:lstStyle/>
                    <a:p>
                      <a:pPr algn="l" fontAlgn="t"/>
                      <a:r>
                        <a:rPr lang="en-US" sz="800" u="none" strike="noStrike">
                          <a:effectLst/>
                        </a:rPr>
                        <a:t>RTI drafts Spanish version of PAPI</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05/23/22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14d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06/10/22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42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326658229"/>
                  </a:ext>
                </a:extLst>
              </a:tr>
              <a:tr h="46571">
                <a:tc>
                  <a:txBody>
                    <a:bodyPr/>
                    <a:lstStyle/>
                    <a:p>
                      <a:pPr algn="l" fontAlgn="t"/>
                      <a:r>
                        <a:rPr lang="en-US" sz="800" u="none" strike="noStrike" dirty="0">
                          <a:effectLst/>
                        </a:rPr>
                        <a:t>Mailing Materials</a:t>
                      </a:r>
                      <a:endParaRPr lang="en-US" sz="800" b="0" i="0" u="none" strike="noStrike" dirty="0">
                        <a:solidFill>
                          <a:srgbClr val="974C00"/>
                        </a:solidFill>
                        <a:effectLst/>
                        <a:latin typeface="Arial" panose="020B0604020202020204" pitchFamily="34" charset="0"/>
                      </a:endParaRPr>
                    </a:p>
                  </a:txBody>
                  <a:tcPr marL="456" marR="456" marT="456" marB="0"/>
                </a:tc>
                <a:tc>
                  <a:txBody>
                    <a:bodyPr/>
                    <a:lstStyle/>
                    <a:p>
                      <a:pPr algn="l" fontAlgn="t"/>
                      <a:r>
                        <a:rPr lang="en-US" sz="800" u="none" strike="noStrike" dirty="0">
                          <a:effectLst/>
                        </a:rPr>
                        <a:t>RTI updates 2022 mailing materials based on CCH Comm's feedback</a:t>
                      </a:r>
                      <a:endParaRPr lang="en-US" sz="800" b="0" i="0" u="none" strike="noStrike" dirty="0">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dirty="0">
                          <a:effectLst/>
                        </a:rPr>
                        <a:t>06/02/22</a:t>
                      </a:r>
                      <a:endParaRPr lang="en-US" sz="800" b="0" i="0" u="none" strike="noStrike" dirty="0">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dirty="0">
                          <a:effectLst/>
                        </a:rPr>
                        <a:t>6d</a:t>
                      </a:r>
                      <a:endParaRPr lang="en-US" sz="800" b="0" i="0" u="none" strike="noStrike" dirty="0">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dirty="0">
                          <a:effectLst/>
                        </a:rPr>
                        <a:t>06/09/22</a:t>
                      </a:r>
                      <a:endParaRPr lang="en-US" sz="800" b="0" i="0" u="none" strike="noStrike" dirty="0">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dirty="0">
                          <a:effectLst/>
                        </a:rPr>
                        <a:t>39</a:t>
                      </a:r>
                      <a:endParaRPr lang="en-US" sz="800" b="0" i="0" u="none" strike="noStrike" dirty="0">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3961386621"/>
                  </a:ext>
                </a:extLst>
              </a:tr>
              <a:tr h="46571">
                <a:tc>
                  <a:txBody>
                    <a:bodyPr/>
                    <a:lstStyle/>
                    <a:p>
                      <a:pPr algn="l" fontAlgn="t"/>
                      <a:r>
                        <a:rPr lang="en-US" sz="800" u="none" strike="noStrike">
                          <a:effectLst/>
                        </a:rPr>
                        <a:t>Programming/Testing</a:t>
                      </a:r>
                      <a:endParaRPr lang="en-US" sz="800" b="0" i="0" u="none" strike="noStrike">
                        <a:solidFill>
                          <a:srgbClr val="EA5000"/>
                        </a:solidFill>
                        <a:effectLst/>
                        <a:latin typeface="Arial" panose="020B0604020202020204" pitchFamily="34" charset="0"/>
                      </a:endParaRPr>
                    </a:p>
                  </a:txBody>
                  <a:tcPr marL="456" marR="456" marT="456" marB="0"/>
                </a:tc>
                <a:tc>
                  <a:txBody>
                    <a:bodyPr/>
                    <a:lstStyle/>
                    <a:p>
                      <a:pPr algn="l" fontAlgn="t"/>
                      <a:r>
                        <a:rPr lang="en-US" sz="800" u="none" strike="noStrike">
                          <a:effectLst/>
                        </a:rPr>
                        <a:t>RTI tests Spanish CAWI</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06/07/22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8d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06/16/22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49</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2961168062"/>
                  </a:ext>
                </a:extLst>
              </a:tr>
              <a:tr h="46571">
                <a:tc>
                  <a:txBody>
                    <a:bodyPr/>
                    <a:lstStyle/>
                    <a:p>
                      <a:pPr algn="l" fontAlgn="t"/>
                      <a:r>
                        <a:rPr lang="en-US" sz="800" u="none" strike="noStrike">
                          <a:effectLst/>
                        </a:rPr>
                        <a:t>Mailing Materials</a:t>
                      </a:r>
                      <a:endParaRPr lang="en-US" sz="800" b="0" i="0" u="none" strike="noStrike">
                        <a:solidFill>
                          <a:srgbClr val="974C00"/>
                        </a:solidFill>
                        <a:effectLst/>
                        <a:latin typeface="Arial" panose="020B0604020202020204" pitchFamily="34" charset="0"/>
                      </a:endParaRPr>
                    </a:p>
                  </a:txBody>
                  <a:tcPr marL="456" marR="456" marT="456" marB="0"/>
                </a:tc>
                <a:tc>
                  <a:txBody>
                    <a:bodyPr/>
                    <a:lstStyle/>
                    <a:p>
                      <a:pPr algn="l" fontAlgn="t"/>
                      <a:r>
                        <a:rPr lang="en-US" sz="800" u="none" strike="noStrike">
                          <a:effectLst/>
                        </a:rPr>
                        <a:t>Materials due to Grace for printing</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06/10/22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1d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06/10/22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51</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1870713309"/>
                  </a:ext>
                </a:extLst>
              </a:tr>
              <a:tr h="46571">
                <a:tc>
                  <a:txBody>
                    <a:bodyPr/>
                    <a:lstStyle/>
                    <a:p>
                      <a:pPr algn="l" fontAlgn="t"/>
                      <a:r>
                        <a:rPr lang="en-US" sz="800" u="none" strike="noStrike">
                          <a:effectLst/>
                        </a:rPr>
                        <a:t>Instrumentation</a:t>
                      </a:r>
                      <a:endParaRPr lang="en-US" sz="800" b="0" i="0" u="none" strike="noStrike">
                        <a:solidFill>
                          <a:srgbClr val="1061C3"/>
                        </a:solidFill>
                        <a:effectLst/>
                        <a:latin typeface="Arial" panose="020B0604020202020204" pitchFamily="34" charset="0"/>
                      </a:endParaRPr>
                    </a:p>
                  </a:txBody>
                  <a:tcPr marL="456" marR="456" marT="456" marB="0"/>
                </a:tc>
                <a:tc>
                  <a:txBody>
                    <a:bodyPr/>
                    <a:lstStyle/>
                    <a:p>
                      <a:pPr algn="l" fontAlgn="t"/>
                      <a:r>
                        <a:rPr lang="en-US" sz="800" u="none" strike="noStrike">
                          <a:effectLst/>
                        </a:rPr>
                        <a:t>RTI sends Spanish PAPI to CCH for review and approval</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06/10/22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0</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06/10/22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50</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1233175655"/>
                  </a:ext>
                </a:extLst>
              </a:tr>
              <a:tr h="46571">
                <a:tc>
                  <a:txBody>
                    <a:bodyPr/>
                    <a:lstStyle/>
                    <a:p>
                      <a:pPr algn="l" fontAlgn="t"/>
                      <a:r>
                        <a:rPr lang="en-US" sz="800" u="none" strike="noStrike">
                          <a:effectLst/>
                        </a:rPr>
                        <a:t>Instrumentation</a:t>
                      </a:r>
                      <a:endParaRPr lang="en-US" sz="800" b="0" i="0" u="none" strike="noStrike">
                        <a:solidFill>
                          <a:srgbClr val="1061C3"/>
                        </a:solidFill>
                        <a:effectLst/>
                        <a:latin typeface="Arial" panose="020B0604020202020204" pitchFamily="34" charset="0"/>
                      </a:endParaRPr>
                    </a:p>
                  </a:txBody>
                  <a:tcPr marL="456" marR="456" marT="456" marB="0"/>
                </a:tc>
                <a:tc>
                  <a:txBody>
                    <a:bodyPr/>
                    <a:lstStyle/>
                    <a:p>
                      <a:pPr algn="l" fontAlgn="t"/>
                      <a:r>
                        <a:rPr lang="en-US" sz="800" u="none" strike="noStrike">
                          <a:effectLst/>
                        </a:rPr>
                        <a:t>CCH reviews Spanish PAPI and provides feedback</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06/13/22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5d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06/17/22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54</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467623297"/>
                  </a:ext>
                </a:extLst>
              </a:tr>
              <a:tr h="46571">
                <a:tc>
                  <a:txBody>
                    <a:bodyPr/>
                    <a:lstStyle/>
                    <a:p>
                      <a:pPr algn="l" fontAlgn="t"/>
                      <a:r>
                        <a:rPr lang="en-US" sz="800" u="none" strike="noStrike">
                          <a:effectLst/>
                        </a:rPr>
                        <a:t>Programming/Testing</a:t>
                      </a:r>
                      <a:endParaRPr lang="en-US" sz="800" b="0" i="0" u="none" strike="noStrike">
                        <a:solidFill>
                          <a:srgbClr val="EA5000"/>
                        </a:solidFill>
                        <a:effectLst/>
                        <a:latin typeface="Arial" panose="020B0604020202020204" pitchFamily="34" charset="0"/>
                      </a:endParaRPr>
                    </a:p>
                  </a:txBody>
                  <a:tcPr marL="456" marR="456" marT="456" marB="0"/>
                </a:tc>
                <a:tc>
                  <a:txBody>
                    <a:bodyPr/>
                    <a:lstStyle/>
                    <a:p>
                      <a:pPr algn="l" fontAlgn="t"/>
                      <a:r>
                        <a:rPr lang="en-US" sz="800" u="none" strike="noStrike">
                          <a:effectLst/>
                        </a:rPr>
                        <a:t>CCH tests Spanish CAWI</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06/17/22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2d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06/20/22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52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338550372"/>
                  </a:ext>
                </a:extLst>
              </a:tr>
              <a:tr h="46571">
                <a:tc>
                  <a:txBody>
                    <a:bodyPr/>
                    <a:lstStyle/>
                    <a:p>
                      <a:pPr algn="l" fontAlgn="t"/>
                      <a:r>
                        <a:rPr lang="en-US" sz="800" u="none" strike="noStrike">
                          <a:effectLst/>
                        </a:rPr>
                        <a:t>Instrumentation</a:t>
                      </a:r>
                      <a:endParaRPr lang="en-US" sz="800" b="0" i="0" u="none" strike="noStrike">
                        <a:solidFill>
                          <a:srgbClr val="1061C3"/>
                        </a:solidFill>
                        <a:effectLst/>
                        <a:latin typeface="Arial" panose="020B0604020202020204" pitchFamily="34" charset="0"/>
                      </a:endParaRPr>
                    </a:p>
                  </a:txBody>
                  <a:tcPr marL="456" marR="456" marT="456" marB="0"/>
                </a:tc>
                <a:tc>
                  <a:txBody>
                    <a:bodyPr/>
                    <a:lstStyle/>
                    <a:p>
                      <a:pPr algn="l" fontAlgn="t"/>
                      <a:r>
                        <a:rPr lang="en-US" sz="800" u="none" strike="noStrike">
                          <a:effectLst/>
                        </a:rPr>
                        <a:t>RTI updates Spanish PAPI based on CCH's feedback</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06/20/22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2d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06/21/22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55</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3703419644"/>
                  </a:ext>
                </a:extLst>
              </a:tr>
              <a:tr h="46571">
                <a:tc>
                  <a:txBody>
                    <a:bodyPr/>
                    <a:lstStyle/>
                    <a:p>
                      <a:pPr algn="l" fontAlgn="t"/>
                      <a:r>
                        <a:rPr lang="en-US" sz="800" u="none" strike="noStrike">
                          <a:effectLst/>
                        </a:rPr>
                        <a:t>Programming/Testing</a:t>
                      </a:r>
                      <a:endParaRPr lang="en-US" sz="800" b="0" i="0" u="none" strike="noStrike">
                        <a:solidFill>
                          <a:srgbClr val="EA5000"/>
                        </a:solidFill>
                        <a:effectLst/>
                        <a:latin typeface="Arial" panose="020B0604020202020204" pitchFamily="34" charset="0"/>
                      </a:endParaRPr>
                    </a:p>
                  </a:txBody>
                  <a:tcPr marL="456" marR="456" marT="456" marB="0"/>
                </a:tc>
                <a:tc>
                  <a:txBody>
                    <a:bodyPr/>
                    <a:lstStyle/>
                    <a:p>
                      <a:pPr algn="l" fontAlgn="t"/>
                      <a:r>
                        <a:rPr lang="en-US" sz="800" u="none" strike="noStrike">
                          <a:effectLst/>
                        </a:rPr>
                        <a:t>RTI updates CAWI (Spanish) program based on CCH's feedback</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06/21/22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5d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06/27/22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56</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434387771"/>
                  </a:ext>
                </a:extLst>
              </a:tr>
              <a:tr h="46571">
                <a:tc>
                  <a:txBody>
                    <a:bodyPr/>
                    <a:lstStyle/>
                    <a:p>
                      <a:pPr algn="l" fontAlgn="t"/>
                      <a:r>
                        <a:rPr lang="en-US" sz="800" u="none" strike="noStrike">
                          <a:effectLst/>
                        </a:rPr>
                        <a:t>Instrumentation</a:t>
                      </a:r>
                      <a:endParaRPr lang="en-US" sz="800" b="0" i="0" u="none" strike="noStrike">
                        <a:solidFill>
                          <a:srgbClr val="1061C3"/>
                        </a:solidFill>
                        <a:effectLst/>
                        <a:latin typeface="Arial" panose="020B0604020202020204" pitchFamily="34" charset="0"/>
                      </a:endParaRPr>
                    </a:p>
                  </a:txBody>
                  <a:tcPr marL="456" marR="456" marT="456" marB="0"/>
                </a:tc>
                <a:tc>
                  <a:txBody>
                    <a:bodyPr/>
                    <a:lstStyle/>
                    <a:p>
                      <a:pPr algn="l" fontAlgn="t"/>
                      <a:r>
                        <a:rPr lang="en-US" sz="800" u="none" strike="noStrike">
                          <a:effectLst/>
                        </a:rPr>
                        <a:t>Final Spanish PAPI ready for printing</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06/21/22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0</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06/21/22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57</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2257105026"/>
                  </a:ext>
                </a:extLst>
              </a:tr>
              <a:tr h="46571">
                <a:tc>
                  <a:txBody>
                    <a:bodyPr/>
                    <a:lstStyle/>
                    <a:p>
                      <a:pPr algn="l" fontAlgn="t"/>
                      <a:r>
                        <a:rPr lang="en-US" sz="800" u="none" strike="noStrike">
                          <a:effectLst/>
                        </a:rPr>
                        <a:t>Programming/Testing</a:t>
                      </a:r>
                      <a:endParaRPr lang="en-US" sz="800" b="0" i="0" u="none" strike="noStrike">
                        <a:solidFill>
                          <a:srgbClr val="EA5000"/>
                        </a:solidFill>
                        <a:effectLst/>
                        <a:latin typeface="Arial" panose="020B0604020202020204" pitchFamily="34" charset="0"/>
                      </a:endParaRPr>
                    </a:p>
                  </a:txBody>
                  <a:tcPr marL="456" marR="456" marT="456" marB="0"/>
                </a:tc>
                <a:tc>
                  <a:txBody>
                    <a:bodyPr/>
                    <a:lstStyle/>
                    <a:p>
                      <a:pPr algn="l" fontAlgn="t"/>
                      <a:r>
                        <a:rPr lang="en-US" sz="800" u="none" strike="noStrike">
                          <a:effectLst/>
                        </a:rPr>
                        <a:t>Final CAWI (English and Spanish) ready for pilot</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06/27/22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0</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06/27/22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46, 58</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68761852"/>
                  </a:ext>
                </a:extLst>
              </a:tr>
            </a:tbl>
          </a:graphicData>
        </a:graphic>
      </p:graphicFrame>
      <p:sp>
        <p:nvSpPr>
          <p:cNvPr id="4" name="Text Placeholder 3">
            <a:extLst>
              <a:ext uri="{FF2B5EF4-FFF2-40B4-BE49-F238E27FC236}">
                <a16:creationId xmlns:a16="http://schemas.microsoft.com/office/drawing/2014/main" id="{979D1DA9-4F20-4A57-AC0B-5094EAB229BA}"/>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746423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C0961-DB63-46AF-B507-7E1232E427A7}"/>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id="{C8C3974F-CC09-4B06-AA78-5EADEEEB9BE8}"/>
              </a:ext>
            </a:extLst>
          </p:cNvPr>
          <p:cNvGraphicFramePr>
            <a:graphicFrameLocks noGrp="1"/>
          </p:cNvGraphicFramePr>
          <p:nvPr>
            <p:ph idx="1"/>
          </p:nvPr>
        </p:nvGraphicFramePr>
        <p:xfrm>
          <a:off x="831850" y="1846263"/>
          <a:ext cx="12191999" cy="3793656"/>
        </p:xfrm>
        <a:graphic>
          <a:graphicData uri="http://schemas.openxmlformats.org/drawingml/2006/table">
            <a:tbl>
              <a:tblPr>
                <a:tableStyleId>{5C22544A-7EE6-4342-B048-85BDC9FD1C3A}</a:tableStyleId>
              </a:tblPr>
              <a:tblGrid>
                <a:gridCol w="1068521">
                  <a:extLst>
                    <a:ext uri="{9D8B030D-6E8A-4147-A177-3AD203B41FA5}">
                      <a16:colId xmlns:a16="http://schemas.microsoft.com/office/drawing/2014/main" val="2299930618"/>
                    </a:ext>
                  </a:extLst>
                </a:gridCol>
                <a:gridCol w="3009903">
                  <a:extLst>
                    <a:ext uri="{9D8B030D-6E8A-4147-A177-3AD203B41FA5}">
                      <a16:colId xmlns:a16="http://schemas.microsoft.com/office/drawing/2014/main" val="1743683365"/>
                    </a:ext>
                  </a:extLst>
                </a:gridCol>
                <a:gridCol w="511688">
                  <a:extLst>
                    <a:ext uri="{9D8B030D-6E8A-4147-A177-3AD203B41FA5}">
                      <a16:colId xmlns:a16="http://schemas.microsoft.com/office/drawing/2014/main" val="3228856332"/>
                    </a:ext>
                  </a:extLst>
                </a:gridCol>
                <a:gridCol w="490986">
                  <a:extLst>
                    <a:ext uri="{9D8B030D-6E8A-4147-A177-3AD203B41FA5}">
                      <a16:colId xmlns:a16="http://schemas.microsoft.com/office/drawing/2014/main" val="3915016927"/>
                    </a:ext>
                  </a:extLst>
                </a:gridCol>
                <a:gridCol w="744955">
                  <a:extLst>
                    <a:ext uri="{9D8B030D-6E8A-4147-A177-3AD203B41FA5}">
                      <a16:colId xmlns:a16="http://schemas.microsoft.com/office/drawing/2014/main" val="2195803823"/>
                    </a:ext>
                  </a:extLst>
                </a:gridCol>
                <a:gridCol w="925542">
                  <a:extLst>
                    <a:ext uri="{9D8B030D-6E8A-4147-A177-3AD203B41FA5}">
                      <a16:colId xmlns:a16="http://schemas.microsoft.com/office/drawing/2014/main" val="1948225421"/>
                    </a:ext>
                  </a:extLst>
                </a:gridCol>
                <a:gridCol w="338614">
                  <a:extLst>
                    <a:ext uri="{9D8B030D-6E8A-4147-A177-3AD203B41FA5}">
                      <a16:colId xmlns:a16="http://schemas.microsoft.com/office/drawing/2014/main" val="92734392"/>
                    </a:ext>
                  </a:extLst>
                </a:gridCol>
                <a:gridCol w="775051">
                  <a:extLst>
                    <a:ext uri="{9D8B030D-6E8A-4147-A177-3AD203B41FA5}">
                      <a16:colId xmlns:a16="http://schemas.microsoft.com/office/drawing/2014/main" val="4282984467"/>
                    </a:ext>
                  </a:extLst>
                </a:gridCol>
                <a:gridCol w="4326739">
                  <a:extLst>
                    <a:ext uri="{9D8B030D-6E8A-4147-A177-3AD203B41FA5}">
                      <a16:colId xmlns:a16="http://schemas.microsoft.com/office/drawing/2014/main" val="1391264048"/>
                    </a:ext>
                  </a:extLst>
                </a:gridCol>
              </a:tblGrid>
              <a:tr h="46571">
                <a:tc>
                  <a:txBody>
                    <a:bodyPr/>
                    <a:lstStyle/>
                    <a:p>
                      <a:pPr algn="l" fontAlgn="t"/>
                      <a:r>
                        <a:rPr lang="en-US" sz="800" u="none" strike="noStrike" dirty="0">
                          <a:effectLst/>
                        </a:rPr>
                        <a:t>Pilot</a:t>
                      </a:r>
                      <a:endParaRPr lang="en-US" sz="800" b="0" i="0" u="none" strike="noStrike" dirty="0">
                        <a:solidFill>
                          <a:srgbClr val="40B14B"/>
                        </a:solidFill>
                        <a:effectLst/>
                        <a:latin typeface="Arial" panose="020B0604020202020204" pitchFamily="34" charset="0"/>
                      </a:endParaRPr>
                    </a:p>
                  </a:txBody>
                  <a:tcPr marL="456" marR="456" marT="456" marB="0"/>
                </a:tc>
                <a:tc>
                  <a:txBody>
                    <a:bodyPr/>
                    <a:lstStyle/>
                    <a:p>
                      <a:pPr algn="l" fontAlgn="t"/>
                      <a:r>
                        <a:rPr lang="en-US" sz="800" u="none" strike="noStrike" dirty="0">
                          <a:effectLst/>
                        </a:rPr>
                        <a:t>PAPI packet mailing to 200 records</a:t>
                      </a:r>
                      <a:endParaRPr lang="en-US" sz="800" b="0" i="0" u="none" strike="noStrike" dirty="0">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06/27/22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0</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06/27/22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53, 60, 44, 48</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882605475"/>
                  </a:ext>
                </a:extLst>
              </a:tr>
              <a:tr h="46571">
                <a:tc>
                  <a:txBody>
                    <a:bodyPr/>
                    <a:lstStyle/>
                    <a:p>
                      <a:pPr algn="l" fontAlgn="t"/>
                      <a:r>
                        <a:rPr lang="en-US" sz="800" u="none" strike="noStrike" dirty="0">
                          <a:effectLst/>
                        </a:rPr>
                        <a:t>Pilot</a:t>
                      </a:r>
                      <a:endParaRPr lang="en-US" sz="800" b="0" i="0" u="none" strike="noStrike" dirty="0">
                        <a:solidFill>
                          <a:srgbClr val="40B14B"/>
                        </a:solidFill>
                        <a:effectLst/>
                        <a:latin typeface="Arial" panose="020B0604020202020204" pitchFamily="34" charset="0"/>
                      </a:endParaRPr>
                    </a:p>
                  </a:txBody>
                  <a:tcPr marL="456" marR="456" marT="456" marB="0"/>
                </a:tc>
                <a:tc>
                  <a:txBody>
                    <a:bodyPr/>
                    <a:lstStyle/>
                    <a:p>
                      <a:pPr algn="l" fontAlgn="t"/>
                      <a:r>
                        <a:rPr lang="en-US" sz="800" u="none" strike="noStrike">
                          <a:effectLst/>
                        </a:rPr>
                        <a:t>RTI check Pilot data</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07/19/22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5d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07/25/22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61FS +14d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2082997063"/>
                  </a:ext>
                </a:extLst>
              </a:tr>
              <a:tr h="46571">
                <a:tc>
                  <a:txBody>
                    <a:bodyPr/>
                    <a:lstStyle/>
                    <a:p>
                      <a:pPr algn="l" fontAlgn="t"/>
                      <a:r>
                        <a:rPr lang="en-US" sz="800" u="none" strike="noStrike" dirty="0">
                          <a:effectLst/>
                        </a:rPr>
                        <a:t>Reporting</a:t>
                      </a:r>
                      <a:endParaRPr lang="en-US" sz="800" b="0" i="0" u="none" strike="noStrike" dirty="0">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ATD dashboard set up</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07/19/22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14d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08/05/22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61FS +14d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2615124542"/>
                  </a:ext>
                </a:extLst>
              </a:tr>
              <a:tr h="46571">
                <a:tc>
                  <a:txBody>
                    <a:bodyPr/>
                    <a:lstStyle/>
                    <a:p>
                      <a:pPr algn="l" fontAlgn="t"/>
                      <a:r>
                        <a:rPr lang="en-US" sz="800" u="none" strike="noStrike" dirty="0">
                          <a:effectLst/>
                        </a:rPr>
                        <a:t>Pilot</a:t>
                      </a:r>
                      <a:endParaRPr lang="en-US" sz="800" b="0" i="0" u="none" strike="noStrike" dirty="0">
                        <a:solidFill>
                          <a:srgbClr val="40B14B"/>
                        </a:solidFill>
                        <a:effectLst/>
                        <a:latin typeface="Arial" panose="020B0604020202020204" pitchFamily="34" charset="0"/>
                      </a:endParaRPr>
                    </a:p>
                  </a:txBody>
                  <a:tcPr marL="456" marR="456" marT="456" marB="0"/>
                </a:tc>
                <a:tc>
                  <a:txBody>
                    <a:bodyPr/>
                    <a:lstStyle/>
                    <a:p>
                      <a:pPr algn="l" fontAlgn="t"/>
                      <a:r>
                        <a:rPr lang="en-US" sz="800" u="none" strike="noStrike">
                          <a:effectLst/>
                        </a:rPr>
                        <a:t>RTI drafts Pilot Test report</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07/26/22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5d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08/01/22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62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3024283402"/>
                  </a:ext>
                </a:extLst>
              </a:tr>
              <a:tr h="46571">
                <a:tc>
                  <a:txBody>
                    <a:bodyPr/>
                    <a:lstStyle/>
                    <a:p>
                      <a:pPr algn="l" fontAlgn="t"/>
                      <a:r>
                        <a:rPr lang="en-US" sz="800" u="none" strike="noStrike" dirty="0">
                          <a:effectLst/>
                        </a:rPr>
                        <a:t>Pilot</a:t>
                      </a:r>
                      <a:endParaRPr lang="en-US" sz="800" b="0" i="0" u="none" strike="noStrike" dirty="0">
                        <a:solidFill>
                          <a:srgbClr val="40B14B"/>
                        </a:solidFill>
                        <a:effectLst/>
                        <a:latin typeface="Arial" panose="020B0604020202020204" pitchFamily="34" charset="0"/>
                      </a:endParaRPr>
                    </a:p>
                  </a:txBody>
                  <a:tcPr marL="456" marR="456" marT="456" marB="0"/>
                </a:tc>
                <a:tc>
                  <a:txBody>
                    <a:bodyPr/>
                    <a:lstStyle/>
                    <a:p>
                      <a:pPr algn="l" fontAlgn="t"/>
                      <a:r>
                        <a:rPr lang="en-US" sz="800" u="none" strike="noStrike">
                          <a:effectLst/>
                        </a:rPr>
                        <a:t>RTI submits Pilot Test report to CCH</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08/01/22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0</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08/01/22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64</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2659824676"/>
                  </a:ext>
                </a:extLst>
              </a:tr>
              <a:tr h="46571">
                <a:tc>
                  <a:txBody>
                    <a:bodyPr/>
                    <a:lstStyle/>
                    <a:p>
                      <a:pPr algn="l" fontAlgn="t"/>
                      <a:r>
                        <a:rPr lang="en-US" sz="800" u="none" strike="noStrike" dirty="0">
                          <a:effectLst/>
                        </a:rPr>
                        <a:t>Data Collection</a:t>
                      </a:r>
                      <a:endParaRPr lang="en-US" sz="800" b="0" i="0" u="none" strike="noStrike" dirty="0">
                        <a:solidFill>
                          <a:srgbClr val="237F2E"/>
                        </a:solidFill>
                        <a:effectLst/>
                        <a:latin typeface="Arial" panose="020B0604020202020204" pitchFamily="34" charset="0"/>
                      </a:endParaRPr>
                    </a:p>
                  </a:txBody>
                  <a:tcPr marL="456" marR="456" marT="456" marB="0"/>
                </a:tc>
                <a:tc>
                  <a:txBody>
                    <a:bodyPr/>
                    <a:lstStyle/>
                    <a:p>
                      <a:pPr algn="l" fontAlgn="t"/>
                      <a:r>
                        <a:rPr lang="en-US" sz="800" u="none" strike="noStrike">
                          <a:effectLst/>
                        </a:rPr>
                        <a:t>2022 Fielding</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08/01/22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76d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11/16/22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65</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1318331340"/>
                  </a:ext>
                </a:extLst>
              </a:tr>
              <a:tr h="46571">
                <a:tc>
                  <a:txBody>
                    <a:bodyPr/>
                    <a:lstStyle/>
                    <a:p>
                      <a:pPr algn="l" fontAlgn="t"/>
                      <a:r>
                        <a:rPr lang="en-US" sz="800" u="none" strike="noStrike" dirty="0">
                          <a:effectLst/>
                        </a:rPr>
                        <a:t>Data Collection</a:t>
                      </a:r>
                      <a:endParaRPr lang="en-US" sz="800" b="0" i="0" u="none" strike="noStrike" dirty="0">
                        <a:solidFill>
                          <a:srgbClr val="237F2E"/>
                        </a:solidFill>
                        <a:effectLst/>
                        <a:latin typeface="Arial" panose="020B0604020202020204" pitchFamily="34" charset="0"/>
                      </a:endParaRPr>
                    </a:p>
                  </a:txBody>
                  <a:tcPr marL="456" marR="456" marT="456" marB="0"/>
                </a:tc>
                <a:tc>
                  <a:txBody>
                    <a:bodyPr/>
                    <a:lstStyle/>
                    <a:p>
                      <a:pPr algn="l" fontAlgn="t"/>
                      <a:r>
                        <a:rPr lang="en-US" sz="800" u="none" strike="noStrike">
                          <a:effectLst/>
                        </a:rPr>
                        <a:t>Release 1</a:t>
                      </a:r>
                      <a:endParaRPr lang="en-US" sz="800" b="0" i="0" u="none" strike="noStrike">
                        <a:solidFill>
                          <a:srgbClr val="000000"/>
                        </a:solidFill>
                        <a:effectLst/>
                        <a:latin typeface="Arial" panose="020B0604020202020204" pitchFamily="34" charset="0"/>
                      </a:endParaRPr>
                    </a:p>
                  </a:txBody>
                  <a:tcPr marL="4105" marR="456" marT="456" marB="0"/>
                </a:tc>
                <a:tc>
                  <a:txBody>
                    <a:bodyPr/>
                    <a:lstStyle/>
                    <a:p>
                      <a:pPr algn="r" fontAlgn="t"/>
                      <a:r>
                        <a:rPr lang="en-US" sz="800" u="none" strike="noStrike">
                          <a:effectLst/>
                        </a:rPr>
                        <a:t>08/01/22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20d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08/29/22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65</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2453808088"/>
                  </a:ext>
                </a:extLst>
              </a:tr>
              <a:tr h="46571">
                <a:tc>
                  <a:txBody>
                    <a:bodyPr/>
                    <a:lstStyle/>
                    <a:p>
                      <a:pPr algn="l" fontAlgn="t"/>
                      <a:r>
                        <a:rPr lang="en-US" sz="800" u="none" strike="noStrike" dirty="0">
                          <a:effectLst/>
                        </a:rPr>
                        <a:t>Data Collection</a:t>
                      </a:r>
                      <a:endParaRPr lang="en-US" sz="800" b="0" i="0" u="none" strike="noStrike" dirty="0">
                        <a:solidFill>
                          <a:srgbClr val="237F2E"/>
                        </a:solidFill>
                        <a:effectLst/>
                        <a:latin typeface="Arial" panose="020B0604020202020204" pitchFamily="34" charset="0"/>
                      </a:endParaRPr>
                    </a:p>
                  </a:txBody>
                  <a:tcPr marL="456" marR="456" marT="456" marB="0"/>
                </a:tc>
                <a:tc>
                  <a:txBody>
                    <a:bodyPr/>
                    <a:lstStyle/>
                    <a:p>
                      <a:pPr algn="l" fontAlgn="t"/>
                      <a:r>
                        <a:rPr lang="en-US" sz="800" u="none" strike="noStrike">
                          <a:effectLst/>
                        </a:rPr>
                        <a:t>Mailing 1 - Invitation Letter</a:t>
                      </a:r>
                      <a:endParaRPr lang="en-US" sz="800" b="0" i="0" u="none" strike="noStrike">
                        <a:solidFill>
                          <a:srgbClr val="000000"/>
                        </a:solidFill>
                        <a:effectLst/>
                        <a:latin typeface="Arial" panose="020B0604020202020204" pitchFamily="34" charset="0"/>
                      </a:endParaRPr>
                    </a:p>
                  </a:txBody>
                  <a:tcPr marL="8210" marR="456" marT="456" marB="0"/>
                </a:tc>
                <a:tc>
                  <a:txBody>
                    <a:bodyPr/>
                    <a:lstStyle/>
                    <a:p>
                      <a:pPr algn="r" fontAlgn="t"/>
                      <a:r>
                        <a:rPr lang="en-US" sz="800" u="none" strike="noStrike">
                          <a:effectLst/>
                        </a:rPr>
                        <a:t>08/01/22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0</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08/01/22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65</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dirty="0">
                          <a:effectLst/>
                        </a:rPr>
                        <a:t>Day 0</a:t>
                      </a:r>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3554967588"/>
                  </a:ext>
                </a:extLst>
              </a:tr>
              <a:tr h="46571">
                <a:tc>
                  <a:txBody>
                    <a:bodyPr/>
                    <a:lstStyle/>
                    <a:p>
                      <a:pPr algn="l" fontAlgn="t"/>
                      <a:r>
                        <a:rPr lang="en-US" sz="800" u="none" strike="noStrike" dirty="0">
                          <a:effectLst/>
                        </a:rPr>
                        <a:t>Data Collection</a:t>
                      </a:r>
                      <a:endParaRPr lang="en-US" sz="800" b="0" i="0" u="none" strike="noStrike" dirty="0">
                        <a:solidFill>
                          <a:srgbClr val="237F2E"/>
                        </a:solidFill>
                        <a:effectLst/>
                        <a:latin typeface="Arial" panose="020B0604020202020204" pitchFamily="34" charset="0"/>
                      </a:endParaRPr>
                    </a:p>
                  </a:txBody>
                  <a:tcPr marL="456" marR="456" marT="456" marB="0"/>
                </a:tc>
                <a:tc>
                  <a:txBody>
                    <a:bodyPr/>
                    <a:lstStyle/>
                    <a:p>
                      <a:pPr algn="l" fontAlgn="t"/>
                      <a:r>
                        <a:rPr lang="en-US" sz="800" u="none" strike="noStrike">
                          <a:effectLst/>
                        </a:rPr>
                        <a:t>Mailing 2 - Reminder self-mailer 1</a:t>
                      </a:r>
                      <a:endParaRPr lang="en-US" sz="800" b="0" i="0" u="none" strike="noStrike">
                        <a:solidFill>
                          <a:srgbClr val="000000"/>
                        </a:solidFill>
                        <a:effectLst/>
                        <a:latin typeface="Arial" panose="020B0604020202020204" pitchFamily="34" charset="0"/>
                      </a:endParaRPr>
                    </a:p>
                  </a:txBody>
                  <a:tcPr marL="8210" marR="456" marT="456" marB="0"/>
                </a:tc>
                <a:tc>
                  <a:txBody>
                    <a:bodyPr/>
                    <a:lstStyle/>
                    <a:p>
                      <a:pPr algn="r" fontAlgn="t"/>
                      <a:r>
                        <a:rPr lang="en-US" sz="800" u="none" strike="noStrike">
                          <a:effectLst/>
                        </a:rPr>
                        <a:t>08/08/22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0</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08/08/22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68FS +5d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dirty="0">
                          <a:effectLst/>
                        </a:rPr>
                        <a:t>Day 7</a:t>
                      </a:r>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1254487315"/>
                  </a:ext>
                </a:extLst>
              </a:tr>
              <a:tr h="46571">
                <a:tc>
                  <a:txBody>
                    <a:bodyPr/>
                    <a:lstStyle/>
                    <a:p>
                      <a:pPr algn="l" fontAlgn="t"/>
                      <a:r>
                        <a:rPr lang="en-US" sz="800" u="none" strike="noStrike" dirty="0">
                          <a:effectLst/>
                        </a:rPr>
                        <a:t>Data Collection</a:t>
                      </a:r>
                      <a:endParaRPr lang="en-US" sz="800" b="0" i="0" u="none" strike="noStrike" dirty="0">
                        <a:solidFill>
                          <a:srgbClr val="237F2E"/>
                        </a:solidFill>
                        <a:effectLst/>
                        <a:latin typeface="Arial" panose="020B0604020202020204" pitchFamily="34" charset="0"/>
                      </a:endParaRPr>
                    </a:p>
                  </a:txBody>
                  <a:tcPr marL="456" marR="456" marT="456" marB="0"/>
                </a:tc>
                <a:tc>
                  <a:txBody>
                    <a:bodyPr/>
                    <a:lstStyle/>
                    <a:p>
                      <a:pPr algn="l" fontAlgn="t"/>
                      <a:r>
                        <a:rPr lang="en-US" sz="800" u="none" strike="noStrike" dirty="0">
                          <a:effectLst/>
                        </a:rPr>
                        <a:t>Sample file due to printer for Mailing 3</a:t>
                      </a:r>
                      <a:endParaRPr lang="en-US" sz="800" b="0" i="0" u="none" strike="noStrike" dirty="0">
                        <a:solidFill>
                          <a:srgbClr val="000000"/>
                        </a:solidFill>
                        <a:effectLst/>
                        <a:latin typeface="Arial" panose="020B0604020202020204" pitchFamily="34" charset="0"/>
                      </a:endParaRPr>
                    </a:p>
                  </a:txBody>
                  <a:tcPr marL="8210" marR="456" marT="456" marB="0"/>
                </a:tc>
                <a:tc>
                  <a:txBody>
                    <a:bodyPr/>
                    <a:lstStyle/>
                    <a:p>
                      <a:pPr algn="r" fontAlgn="t"/>
                      <a:r>
                        <a:rPr lang="en-US" sz="800" u="none" strike="noStrike" dirty="0">
                          <a:effectLst/>
                        </a:rPr>
                        <a:t>08/15/22</a:t>
                      </a:r>
                      <a:endParaRPr lang="en-US" sz="800" b="0" i="0" u="none" strike="noStrike" dirty="0">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dirty="0">
                          <a:effectLst/>
                        </a:rPr>
                        <a:t>0</a:t>
                      </a:r>
                      <a:endParaRPr lang="en-US" sz="800" b="0" i="0" u="none" strike="noStrike" dirty="0">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dirty="0">
                          <a:effectLst/>
                        </a:rPr>
                        <a:t>08/15/22</a:t>
                      </a:r>
                      <a:endParaRPr lang="en-US" sz="800" b="0" i="0" u="none" strike="noStrike" dirty="0">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dirty="0">
                          <a:effectLst/>
                        </a:rPr>
                        <a:t>69FS +5d</a:t>
                      </a:r>
                      <a:endParaRPr lang="en-US" sz="800" b="0" i="0" u="none" strike="noStrike" dirty="0">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1460081940"/>
                  </a:ext>
                </a:extLst>
              </a:tr>
              <a:tr h="46571">
                <a:tc>
                  <a:txBody>
                    <a:bodyPr/>
                    <a:lstStyle/>
                    <a:p>
                      <a:pPr algn="l" fontAlgn="t"/>
                      <a:r>
                        <a:rPr lang="en-US" sz="800" u="none" strike="noStrike">
                          <a:effectLst/>
                        </a:rPr>
                        <a:t>Data Collection</a:t>
                      </a:r>
                      <a:endParaRPr lang="en-US" sz="800" b="0" i="0" u="none" strike="noStrike">
                        <a:solidFill>
                          <a:srgbClr val="237F2E"/>
                        </a:solidFill>
                        <a:effectLst/>
                        <a:latin typeface="Arial" panose="020B0604020202020204" pitchFamily="34" charset="0"/>
                      </a:endParaRPr>
                    </a:p>
                  </a:txBody>
                  <a:tcPr marL="456" marR="456" marT="456" marB="0"/>
                </a:tc>
                <a:tc>
                  <a:txBody>
                    <a:bodyPr/>
                    <a:lstStyle/>
                    <a:p>
                      <a:pPr algn="l" fontAlgn="t"/>
                      <a:r>
                        <a:rPr lang="en-US" sz="800" u="none" strike="noStrike">
                          <a:effectLst/>
                        </a:rPr>
                        <a:t>Mailing 3 - PAPI Survey Packet</a:t>
                      </a:r>
                      <a:endParaRPr lang="en-US" sz="800" b="0" i="0" u="none" strike="noStrike">
                        <a:solidFill>
                          <a:srgbClr val="000000"/>
                        </a:solidFill>
                        <a:effectLst/>
                        <a:latin typeface="Arial" panose="020B0604020202020204" pitchFamily="34" charset="0"/>
                      </a:endParaRPr>
                    </a:p>
                  </a:txBody>
                  <a:tcPr marL="8210" marR="456" marT="456" marB="0"/>
                </a:tc>
                <a:tc>
                  <a:txBody>
                    <a:bodyPr/>
                    <a:lstStyle/>
                    <a:p>
                      <a:pPr algn="r" fontAlgn="t"/>
                      <a:r>
                        <a:rPr lang="en-US" sz="800" u="none" strike="noStrike">
                          <a:effectLst/>
                        </a:rPr>
                        <a:t>08/22/22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0</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08/22/22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68FS +15d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dirty="0">
                          <a:effectLst/>
                        </a:rPr>
                        <a:t>Day 21</a:t>
                      </a:r>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1319986288"/>
                  </a:ext>
                </a:extLst>
              </a:tr>
              <a:tr h="46571">
                <a:tc>
                  <a:txBody>
                    <a:bodyPr/>
                    <a:lstStyle/>
                    <a:p>
                      <a:pPr algn="l" fontAlgn="t"/>
                      <a:r>
                        <a:rPr lang="en-US" sz="800" u="none" strike="noStrike">
                          <a:effectLst/>
                        </a:rPr>
                        <a:t>Data Collection</a:t>
                      </a:r>
                      <a:endParaRPr lang="en-US" sz="800" b="0" i="0" u="none" strike="noStrike">
                        <a:solidFill>
                          <a:srgbClr val="237F2E"/>
                        </a:solidFill>
                        <a:effectLst/>
                        <a:latin typeface="Arial" panose="020B0604020202020204" pitchFamily="34" charset="0"/>
                      </a:endParaRPr>
                    </a:p>
                  </a:txBody>
                  <a:tcPr marL="456" marR="456" marT="456" marB="0"/>
                </a:tc>
                <a:tc>
                  <a:txBody>
                    <a:bodyPr/>
                    <a:lstStyle/>
                    <a:p>
                      <a:pPr algn="l" fontAlgn="t"/>
                      <a:r>
                        <a:rPr lang="en-US" sz="800" u="none" strike="noStrike">
                          <a:effectLst/>
                        </a:rPr>
                        <a:t>Mailing 4 - Reminder self-mailer 2</a:t>
                      </a:r>
                      <a:endParaRPr lang="en-US" sz="800" b="0" i="0" u="none" strike="noStrike">
                        <a:solidFill>
                          <a:srgbClr val="000000"/>
                        </a:solidFill>
                        <a:effectLst/>
                        <a:latin typeface="Arial" panose="020B0604020202020204" pitchFamily="34" charset="0"/>
                      </a:endParaRPr>
                    </a:p>
                  </a:txBody>
                  <a:tcPr marL="8210" marR="456" marT="456" marB="0"/>
                </a:tc>
                <a:tc>
                  <a:txBody>
                    <a:bodyPr/>
                    <a:lstStyle/>
                    <a:p>
                      <a:pPr algn="r" fontAlgn="t"/>
                      <a:r>
                        <a:rPr lang="en-US" sz="800" u="none" strike="noStrike">
                          <a:effectLst/>
                        </a:rPr>
                        <a:t>08/29/22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0</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08/29/22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68FS +20d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dirty="0">
                          <a:effectLst/>
                        </a:rPr>
                        <a:t>Day 28</a:t>
                      </a:r>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3603328896"/>
                  </a:ext>
                </a:extLst>
              </a:tr>
              <a:tr h="46571">
                <a:tc>
                  <a:txBody>
                    <a:bodyPr/>
                    <a:lstStyle/>
                    <a:p>
                      <a:pPr algn="l" fontAlgn="t"/>
                      <a:r>
                        <a:rPr lang="en-US" sz="800" u="none" strike="noStrike">
                          <a:effectLst/>
                        </a:rPr>
                        <a:t>Data Collection</a:t>
                      </a:r>
                      <a:endParaRPr lang="en-US" sz="800" b="0" i="0" u="none" strike="noStrike">
                        <a:solidFill>
                          <a:srgbClr val="237F2E"/>
                        </a:solidFill>
                        <a:effectLst/>
                        <a:latin typeface="Arial" panose="020B0604020202020204" pitchFamily="34" charset="0"/>
                      </a:endParaRPr>
                    </a:p>
                  </a:txBody>
                  <a:tcPr marL="456" marR="456" marT="456" marB="0"/>
                </a:tc>
                <a:tc>
                  <a:txBody>
                    <a:bodyPr/>
                    <a:lstStyle/>
                    <a:p>
                      <a:pPr algn="l" fontAlgn="t"/>
                      <a:r>
                        <a:rPr lang="en-US" sz="800" u="none" strike="noStrike">
                          <a:effectLst/>
                        </a:rPr>
                        <a:t>Sample analysis on Replicate 1 to inform Replicate 2 sampling</a:t>
                      </a:r>
                      <a:endParaRPr lang="en-US" sz="800" b="0" i="0" u="none" strike="noStrike">
                        <a:solidFill>
                          <a:srgbClr val="000000"/>
                        </a:solidFill>
                        <a:effectLst/>
                        <a:latin typeface="Arial" panose="020B0604020202020204" pitchFamily="34" charset="0"/>
                      </a:endParaRPr>
                    </a:p>
                  </a:txBody>
                  <a:tcPr marL="4105" marR="456" marT="456" marB="0"/>
                </a:tc>
                <a:tc>
                  <a:txBody>
                    <a:bodyPr/>
                    <a:lstStyle/>
                    <a:p>
                      <a:pPr algn="r" fontAlgn="t"/>
                      <a:r>
                        <a:rPr lang="en-US" sz="800" u="none" strike="noStrike">
                          <a:effectLst/>
                        </a:rPr>
                        <a:t>09/09/22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14d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09/28/22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72FS +7d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2326961702"/>
                  </a:ext>
                </a:extLst>
              </a:tr>
              <a:tr h="46571">
                <a:tc>
                  <a:txBody>
                    <a:bodyPr/>
                    <a:lstStyle/>
                    <a:p>
                      <a:pPr algn="l" fontAlgn="t"/>
                      <a:r>
                        <a:rPr lang="en-US" sz="800" u="none" strike="noStrike">
                          <a:effectLst/>
                        </a:rPr>
                        <a:t>Data Collection</a:t>
                      </a:r>
                      <a:endParaRPr lang="en-US" sz="800" b="0" i="0" u="none" strike="noStrike">
                        <a:solidFill>
                          <a:srgbClr val="237F2E"/>
                        </a:solidFill>
                        <a:effectLst/>
                        <a:latin typeface="Arial" panose="020B0604020202020204" pitchFamily="34" charset="0"/>
                      </a:endParaRPr>
                    </a:p>
                  </a:txBody>
                  <a:tcPr marL="456" marR="456" marT="456" marB="0"/>
                </a:tc>
                <a:tc>
                  <a:txBody>
                    <a:bodyPr/>
                    <a:lstStyle/>
                    <a:p>
                      <a:pPr algn="l" fontAlgn="t"/>
                      <a:r>
                        <a:rPr lang="en-US" sz="800" u="none" strike="noStrike">
                          <a:effectLst/>
                        </a:rPr>
                        <a:t>RTI/CCH discuss RTI's Replicate 2 sampling plan</a:t>
                      </a:r>
                      <a:endParaRPr lang="en-US" sz="800" b="0" i="0" u="none" strike="noStrike">
                        <a:solidFill>
                          <a:srgbClr val="000000"/>
                        </a:solidFill>
                        <a:effectLst/>
                        <a:latin typeface="Arial" panose="020B0604020202020204" pitchFamily="34" charset="0"/>
                      </a:endParaRPr>
                    </a:p>
                  </a:txBody>
                  <a:tcPr marL="4105" marR="456" marT="456" marB="0"/>
                </a:tc>
                <a:tc>
                  <a:txBody>
                    <a:bodyPr/>
                    <a:lstStyle/>
                    <a:p>
                      <a:pPr algn="r" fontAlgn="t"/>
                      <a:r>
                        <a:rPr lang="en-US" sz="800" u="none" strike="noStrike">
                          <a:effectLst/>
                        </a:rPr>
                        <a:t>09/29/22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7d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10/07/22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73</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1977077996"/>
                  </a:ext>
                </a:extLst>
              </a:tr>
              <a:tr h="46571">
                <a:tc>
                  <a:txBody>
                    <a:bodyPr/>
                    <a:lstStyle/>
                    <a:p>
                      <a:pPr algn="l" fontAlgn="t"/>
                      <a:r>
                        <a:rPr lang="en-US" sz="800" u="none" strike="noStrike">
                          <a:effectLst/>
                        </a:rPr>
                        <a:t>Data Collection</a:t>
                      </a:r>
                      <a:endParaRPr lang="en-US" sz="800" b="0" i="0" u="none" strike="noStrike">
                        <a:solidFill>
                          <a:srgbClr val="237F2E"/>
                        </a:solidFill>
                        <a:effectLst/>
                        <a:latin typeface="Arial" panose="020B0604020202020204" pitchFamily="34" charset="0"/>
                      </a:endParaRPr>
                    </a:p>
                  </a:txBody>
                  <a:tcPr marL="456" marR="456" marT="456" marB="0"/>
                </a:tc>
                <a:tc>
                  <a:txBody>
                    <a:bodyPr/>
                    <a:lstStyle/>
                    <a:p>
                      <a:pPr algn="l" fontAlgn="t"/>
                      <a:r>
                        <a:rPr lang="en-US" sz="800" u="none" strike="noStrike">
                          <a:effectLst/>
                        </a:rPr>
                        <a:t>Pull sample for Release 2</a:t>
                      </a:r>
                      <a:endParaRPr lang="en-US" sz="800" b="0" i="0" u="none" strike="noStrike">
                        <a:solidFill>
                          <a:srgbClr val="000000"/>
                        </a:solidFill>
                        <a:effectLst/>
                        <a:latin typeface="Arial" panose="020B0604020202020204" pitchFamily="34" charset="0"/>
                      </a:endParaRPr>
                    </a:p>
                  </a:txBody>
                  <a:tcPr marL="4105" marR="456" marT="456" marB="0"/>
                </a:tc>
                <a:tc>
                  <a:txBody>
                    <a:bodyPr/>
                    <a:lstStyle/>
                    <a:p>
                      <a:pPr algn="r" fontAlgn="t"/>
                      <a:r>
                        <a:rPr lang="en-US" sz="800" u="none" strike="noStrike">
                          <a:effectLst/>
                        </a:rPr>
                        <a:t>10/10/22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3d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10/12/22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74</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2760705528"/>
                  </a:ext>
                </a:extLst>
              </a:tr>
              <a:tr h="46571">
                <a:tc>
                  <a:txBody>
                    <a:bodyPr/>
                    <a:lstStyle/>
                    <a:p>
                      <a:pPr algn="l" fontAlgn="t"/>
                      <a:r>
                        <a:rPr lang="en-US" sz="800" u="none" strike="noStrike">
                          <a:effectLst/>
                        </a:rPr>
                        <a:t>Data Collection</a:t>
                      </a:r>
                      <a:endParaRPr lang="en-US" sz="800" b="0" i="0" u="none" strike="noStrike">
                        <a:solidFill>
                          <a:srgbClr val="237F2E"/>
                        </a:solidFill>
                        <a:effectLst/>
                        <a:latin typeface="Arial" panose="020B0604020202020204" pitchFamily="34" charset="0"/>
                      </a:endParaRPr>
                    </a:p>
                  </a:txBody>
                  <a:tcPr marL="456" marR="456" marT="456" marB="0"/>
                </a:tc>
                <a:tc>
                  <a:txBody>
                    <a:bodyPr/>
                    <a:lstStyle/>
                    <a:p>
                      <a:pPr algn="l" fontAlgn="t"/>
                      <a:r>
                        <a:rPr lang="en-US" sz="800" u="none" strike="noStrike">
                          <a:effectLst/>
                        </a:rPr>
                        <a:t>CCH approves of Replicate 2 sampling plan and RTI resumes fielding</a:t>
                      </a:r>
                      <a:endParaRPr lang="en-US" sz="800" b="0" i="0" u="none" strike="noStrike">
                        <a:solidFill>
                          <a:srgbClr val="000000"/>
                        </a:solidFill>
                        <a:effectLst/>
                        <a:latin typeface="Arial" panose="020B0604020202020204" pitchFamily="34" charset="0"/>
                      </a:endParaRPr>
                    </a:p>
                  </a:txBody>
                  <a:tcPr marL="4105" marR="456" marT="456" marB="0"/>
                </a:tc>
                <a:tc>
                  <a:txBody>
                    <a:bodyPr/>
                    <a:lstStyle/>
                    <a:p>
                      <a:pPr algn="r" fontAlgn="t"/>
                      <a:r>
                        <a:rPr lang="en-US" sz="800" u="none" strike="noStrike">
                          <a:effectLst/>
                        </a:rPr>
                        <a:t>10/12/22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0</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10/12/22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75</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852162840"/>
                  </a:ext>
                </a:extLst>
              </a:tr>
              <a:tr h="46571">
                <a:tc>
                  <a:txBody>
                    <a:bodyPr/>
                    <a:lstStyle/>
                    <a:p>
                      <a:pPr algn="l" fontAlgn="t"/>
                      <a:r>
                        <a:rPr lang="en-US" sz="800" u="none" strike="noStrike">
                          <a:effectLst/>
                        </a:rPr>
                        <a:t>Data Collection</a:t>
                      </a:r>
                      <a:endParaRPr lang="en-US" sz="800" b="0" i="0" u="none" strike="noStrike">
                        <a:solidFill>
                          <a:srgbClr val="237F2E"/>
                        </a:solidFill>
                        <a:effectLst/>
                        <a:latin typeface="Arial" panose="020B0604020202020204" pitchFamily="34" charset="0"/>
                      </a:endParaRPr>
                    </a:p>
                  </a:txBody>
                  <a:tcPr marL="456" marR="456" marT="456" marB="0"/>
                </a:tc>
                <a:tc>
                  <a:txBody>
                    <a:bodyPr/>
                    <a:lstStyle/>
                    <a:p>
                      <a:pPr algn="l" fontAlgn="t"/>
                      <a:r>
                        <a:rPr lang="en-US" sz="800" u="none" strike="noStrike">
                          <a:effectLst/>
                        </a:rPr>
                        <a:t>Release 2</a:t>
                      </a:r>
                      <a:endParaRPr lang="en-US" sz="800" b="0" i="0" u="none" strike="noStrike">
                        <a:solidFill>
                          <a:srgbClr val="000000"/>
                        </a:solidFill>
                        <a:effectLst/>
                        <a:latin typeface="Arial" panose="020B0604020202020204" pitchFamily="34" charset="0"/>
                      </a:endParaRPr>
                    </a:p>
                  </a:txBody>
                  <a:tcPr marL="4105" marR="456" marT="456" marB="0"/>
                </a:tc>
                <a:tc>
                  <a:txBody>
                    <a:bodyPr/>
                    <a:lstStyle/>
                    <a:p>
                      <a:pPr algn="r" fontAlgn="t"/>
                      <a:r>
                        <a:rPr lang="en-US" sz="800" u="none" strike="noStrike">
                          <a:effectLst/>
                        </a:rPr>
                        <a:t>10/19/22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20d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11/16/22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75FS +5d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2368378299"/>
                  </a:ext>
                </a:extLst>
              </a:tr>
              <a:tr h="46571">
                <a:tc>
                  <a:txBody>
                    <a:bodyPr/>
                    <a:lstStyle/>
                    <a:p>
                      <a:pPr algn="l" fontAlgn="t"/>
                      <a:r>
                        <a:rPr lang="en-US" sz="800" u="none" strike="noStrike">
                          <a:effectLst/>
                        </a:rPr>
                        <a:t>Data Collection</a:t>
                      </a:r>
                      <a:endParaRPr lang="en-US" sz="800" b="0" i="0" u="none" strike="noStrike">
                        <a:solidFill>
                          <a:srgbClr val="237F2E"/>
                        </a:solidFill>
                        <a:effectLst/>
                        <a:latin typeface="Arial" panose="020B0604020202020204" pitchFamily="34" charset="0"/>
                      </a:endParaRPr>
                    </a:p>
                  </a:txBody>
                  <a:tcPr marL="456" marR="456" marT="456" marB="0"/>
                </a:tc>
                <a:tc>
                  <a:txBody>
                    <a:bodyPr/>
                    <a:lstStyle/>
                    <a:p>
                      <a:pPr algn="l" fontAlgn="t"/>
                      <a:r>
                        <a:rPr lang="en-US" sz="800" u="none" strike="noStrike">
                          <a:effectLst/>
                        </a:rPr>
                        <a:t>Mailing 1 - Invitation Letter</a:t>
                      </a:r>
                      <a:endParaRPr lang="en-US" sz="800" b="0" i="0" u="none" strike="noStrike">
                        <a:solidFill>
                          <a:srgbClr val="000000"/>
                        </a:solidFill>
                        <a:effectLst/>
                        <a:latin typeface="Arial" panose="020B0604020202020204" pitchFamily="34" charset="0"/>
                      </a:endParaRPr>
                    </a:p>
                  </a:txBody>
                  <a:tcPr marL="8210" marR="456" marT="456" marB="0"/>
                </a:tc>
                <a:tc>
                  <a:txBody>
                    <a:bodyPr/>
                    <a:lstStyle/>
                    <a:p>
                      <a:pPr algn="r" fontAlgn="t"/>
                      <a:r>
                        <a:rPr lang="en-US" sz="800" u="none" strike="noStrike">
                          <a:effectLst/>
                        </a:rPr>
                        <a:t>10/19/22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0</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10/19/22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75FS +5d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dirty="0">
                          <a:effectLst/>
                        </a:rPr>
                        <a:t>Day 0</a:t>
                      </a:r>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4101200352"/>
                  </a:ext>
                </a:extLst>
              </a:tr>
              <a:tr h="46571">
                <a:tc>
                  <a:txBody>
                    <a:bodyPr/>
                    <a:lstStyle/>
                    <a:p>
                      <a:pPr algn="l" fontAlgn="t"/>
                      <a:r>
                        <a:rPr lang="en-US" sz="800" u="none" strike="noStrike">
                          <a:effectLst/>
                        </a:rPr>
                        <a:t>Data Collection</a:t>
                      </a:r>
                      <a:endParaRPr lang="en-US" sz="800" b="0" i="0" u="none" strike="noStrike">
                        <a:solidFill>
                          <a:srgbClr val="237F2E"/>
                        </a:solidFill>
                        <a:effectLst/>
                        <a:latin typeface="Arial" panose="020B0604020202020204" pitchFamily="34" charset="0"/>
                      </a:endParaRPr>
                    </a:p>
                  </a:txBody>
                  <a:tcPr marL="456" marR="456" marT="456" marB="0"/>
                </a:tc>
                <a:tc>
                  <a:txBody>
                    <a:bodyPr/>
                    <a:lstStyle/>
                    <a:p>
                      <a:pPr algn="l" fontAlgn="t"/>
                      <a:r>
                        <a:rPr lang="en-US" sz="800" u="none" strike="noStrike">
                          <a:effectLst/>
                        </a:rPr>
                        <a:t>Mailing 2 - Reminder self-mailer 1</a:t>
                      </a:r>
                      <a:endParaRPr lang="en-US" sz="800" b="0" i="0" u="none" strike="noStrike">
                        <a:solidFill>
                          <a:srgbClr val="000000"/>
                        </a:solidFill>
                        <a:effectLst/>
                        <a:latin typeface="Arial" panose="020B0604020202020204" pitchFamily="34" charset="0"/>
                      </a:endParaRPr>
                    </a:p>
                  </a:txBody>
                  <a:tcPr marL="8210" marR="456" marT="456" marB="0"/>
                </a:tc>
                <a:tc>
                  <a:txBody>
                    <a:bodyPr/>
                    <a:lstStyle/>
                    <a:p>
                      <a:pPr algn="r" fontAlgn="t"/>
                      <a:r>
                        <a:rPr lang="en-US" sz="800" u="none" strike="noStrike">
                          <a:effectLst/>
                        </a:rPr>
                        <a:t>10/26/22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0</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10/26/22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78FS +5d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dirty="0">
                          <a:effectLst/>
                        </a:rPr>
                        <a:t>Day 7</a:t>
                      </a:r>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1471743391"/>
                  </a:ext>
                </a:extLst>
              </a:tr>
              <a:tr h="46571">
                <a:tc>
                  <a:txBody>
                    <a:bodyPr/>
                    <a:lstStyle/>
                    <a:p>
                      <a:pPr algn="l" fontAlgn="t"/>
                      <a:r>
                        <a:rPr lang="en-US" sz="800" u="none" strike="noStrike">
                          <a:effectLst/>
                        </a:rPr>
                        <a:t>Data Collection</a:t>
                      </a:r>
                      <a:endParaRPr lang="en-US" sz="800" b="0" i="0" u="none" strike="noStrike">
                        <a:solidFill>
                          <a:srgbClr val="237F2E"/>
                        </a:solidFill>
                        <a:effectLst/>
                        <a:latin typeface="Arial" panose="020B0604020202020204" pitchFamily="34" charset="0"/>
                      </a:endParaRPr>
                    </a:p>
                  </a:txBody>
                  <a:tcPr marL="456" marR="456" marT="456" marB="0"/>
                </a:tc>
                <a:tc>
                  <a:txBody>
                    <a:bodyPr/>
                    <a:lstStyle/>
                    <a:p>
                      <a:pPr algn="l" fontAlgn="t"/>
                      <a:r>
                        <a:rPr lang="en-US" sz="800" u="none" strike="noStrike">
                          <a:effectLst/>
                        </a:rPr>
                        <a:t>Sample file due to printer for Mailing 3</a:t>
                      </a:r>
                      <a:endParaRPr lang="en-US" sz="800" b="0" i="0" u="none" strike="noStrike">
                        <a:solidFill>
                          <a:srgbClr val="000000"/>
                        </a:solidFill>
                        <a:effectLst/>
                        <a:latin typeface="Arial" panose="020B0604020202020204" pitchFamily="34" charset="0"/>
                      </a:endParaRPr>
                    </a:p>
                  </a:txBody>
                  <a:tcPr marL="8210" marR="456" marT="456" marB="0"/>
                </a:tc>
                <a:tc>
                  <a:txBody>
                    <a:bodyPr/>
                    <a:lstStyle/>
                    <a:p>
                      <a:pPr algn="r" fontAlgn="t"/>
                      <a:r>
                        <a:rPr lang="en-US" sz="800" u="none" strike="noStrike">
                          <a:effectLst/>
                        </a:rPr>
                        <a:t>11/02/22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0</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11/02/22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79FS +5d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741669871"/>
                  </a:ext>
                </a:extLst>
              </a:tr>
              <a:tr h="46571">
                <a:tc>
                  <a:txBody>
                    <a:bodyPr/>
                    <a:lstStyle/>
                    <a:p>
                      <a:pPr algn="l" fontAlgn="t"/>
                      <a:r>
                        <a:rPr lang="en-US" sz="800" u="none" strike="noStrike">
                          <a:effectLst/>
                        </a:rPr>
                        <a:t>Data Collection</a:t>
                      </a:r>
                      <a:endParaRPr lang="en-US" sz="800" b="0" i="0" u="none" strike="noStrike">
                        <a:solidFill>
                          <a:srgbClr val="237F2E"/>
                        </a:solidFill>
                        <a:effectLst/>
                        <a:latin typeface="Arial" panose="020B0604020202020204" pitchFamily="34" charset="0"/>
                      </a:endParaRPr>
                    </a:p>
                  </a:txBody>
                  <a:tcPr marL="456" marR="456" marT="456" marB="0"/>
                </a:tc>
                <a:tc>
                  <a:txBody>
                    <a:bodyPr/>
                    <a:lstStyle/>
                    <a:p>
                      <a:pPr algn="l" fontAlgn="t"/>
                      <a:r>
                        <a:rPr lang="en-US" sz="800" u="none" strike="noStrike">
                          <a:effectLst/>
                        </a:rPr>
                        <a:t>Mailing 3 - PAPI Survey Packet</a:t>
                      </a:r>
                      <a:endParaRPr lang="en-US" sz="800" b="0" i="0" u="none" strike="noStrike">
                        <a:solidFill>
                          <a:srgbClr val="000000"/>
                        </a:solidFill>
                        <a:effectLst/>
                        <a:latin typeface="Arial" panose="020B0604020202020204" pitchFamily="34" charset="0"/>
                      </a:endParaRPr>
                    </a:p>
                  </a:txBody>
                  <a:tcPr marL="8210" marR="456" marT="456" marB="0"/>
                </a:tc>
                <a:tc>
                  <a:txBody>
                    <a:bodyPr/>
                    <a:lstStyle/>
                    <a:p>
                      <a:pPr algn="r" fontAlgn="t"/>
                      <a:r>
                        <a:rPr lang="en-US" sz="800" u="none" strike="noStrike">
                          <a:effectLst/>
                        </a:rPr>
                        <a:t>11/09/22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0</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11/09/22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78FS +15d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dirty="0">
                          <a:effectLst/>
                        </a:rPr>
                        <a:t>Day 21</a:t>
                      </a:r>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297986507"/>
                  </a:ext>
                </a:extLst>
              </a:tr>
              <a:tr h="46571">
                <a:tc>
                  <a:txBody>
                    <a:bodyPr/>
                    <a:lstStyle/>
                    <a:p>
                      <a:pPr algn="l" fontAlgn="t"/>
                      <a:r>
                        <a:rPr lang="en-US" sz="800" u="none" strike="noStrike">
                          <a:effectLst/>
                        </a:rPr>
                        <a:t>Data Collection</a:t>
                      </a:r>
                      <a:endParaRPr lang="en-US" sz="800" b="0" i="0" u="none" strike="noStrike">
                        <a:solidFill>
                          <a:srgbClr val="237F2E"/>
                        </a:solidFill>
                        <a:effectLst/>
                        <a:latin typeface="Arial" panose="020B0604020202020204" pitchFamily="34" charset="0"/>
                      </a:endParaRPr>
                    </a:p>
                  </a:txBody>
                  <a:tcPr marL="456" marR="456" marT="456" marB="0"/>
                </a:tc>
                <a:tc>
                  <a:txBody>
                    <a:bodyPr/>
                    <a:lstStyle/>
                    <a:p>
                      <a:pPr algn="l" fontAlgn="t"/>
                      <a:r>
                        <a:rPr lang="en-US" sz="800" u="none" strike="noStrike">
                          <a:effectLst/>
                        </a:rPr>
                        <a:t>Mailing 4 - Reminder self-mailer 2</a:t>
                      </a:r>
                      <a:endParaRPr lang="en-US" sz="800" b="0" i="0" u="none" strike="noStrike">
                        <a:solidFill>
                          <a:srgbClr val="000000"/>
                        </a:solidFill>
                        <a:effectLst/>
                        <a:latin typeface="Arial" panose="020B0604020202020204" pitchFamily="34" charset="0"/>
                      </a:endParaRPr>
                    </a:p>
                  </a:txBody>
                  <a:tcPr marL="8210" marR="456" marT="456" marB="0"/>
                </a:tc>
                <a:tc>
                  <a:txBody>
                    <a:bodyPr/>
                    <a:lstStyle/>
                    <a:p>
                      <a:pPr algn="r" fontAlgn="t"/>
                      <a:r>
                        <a:rPr lang="en-US" sz="800" u="none" strike="noStrike">
                          <a:effectLst/>
                        </a:rPr>
                        <a:t>11/16/22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0</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11/16/22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78FS +20d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dirty="0">
                          <a:effectLst/>
                        </a:rPr>
                        <a:t>Day 28</a:t>
                      </a:r>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3134560466"/>
                  </a:ext>
                </a:extLst>
              </a:tr>
              <a:tr h="46571">
                <a:tc>
                  <a:txBody>
                    <a:bodyPr/>
                    <a:lstStyle/>
                    <a:p>
                      <a:pPr algn="l" fontAlgn="t"/>
                      <a:r>
                        <a:rPr lang="en-US" sz="800" u="none" strike="noStrike">
                          <a:effectLst/>
                        </a:rPr>
                        <a:t>Reporting</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Monthly progress reports</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08/10/22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84d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12/09/22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66SS +7d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2426351537"/>
                  </a:ext>
                </a:extLst>
              </a:tr>
              <a:tr h="46571">
                <a:tc>
                  <a:txBody>
                    <a:bodyPr/>
                    <a:lstStyle/>
                    <a:p>
                      <a:pPr algn="l" fontAlgn="t"/>
                      <a:r>
                        <a:rPr lang="en-US" sz="800" u="none" strike="noStrike">
                          <a:effectLst/>
                        </a:rPr>
                        <a:t>Deliverable</a:t>
                      </a:r>
                      <a:endParaRPr lang="en-US" sz="800" b="0" i="0" u="none" strike="noStrike">
                        <a:solidFill>
                          <a:srgbClr val="EA352E"/>
                        </a:solidFill>
                        <a:effectLst/>
                        <a:latin typeface="Arial" panose="020B0604020202020204" pitchFamily="34" charset="0"/>
                      </a:endParaRPr>
                    </a:p>
                  </a:txBody>
                  <a:tcPr marL="456" marR="456" marT="456" marB="0"/>
                </a:tc>
                <a:tc>
                  <a:txBody>
                    <a:bodyPr/>
                    <a:lstStyle/>
                    <a:p>
                      <a:pPr algn="l" fontAlgn="t"/>
                      <a:r>
                        <a:rPr lang="en-US" sz="800" u="none" strike="noStrike">
                          <a:effectLst/>
                        </a:rPr>
                        <a:t>Weekly progress reporting to CCH</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08/10/22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84d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12/09/22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66SS +7d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171680373"/>
                  </a:ext>
                </a:extLst>
              </a:tr>
              <a:tr h="46571">
                <a:tc>
                  <a:txBody>
                    <a:bodyPr/>
                    <a:lstStyle/>
                    <a:p>
                      <a:pPr algn="l" fontAlgn="t"/>
                      <a:r>
                        <a:rPr lang="en-US" sz="800" u="none" strike="noStrike">
                          <a:effectLst/>
                        </a:rPr>
                        <a:t>Deliverable</a:t>
                      </a:r>
                      <a:endParaRPr lang="en-US" sz="800" b="0" i="0" u="none" strike="noStrike">
                        <a:solidFill>
                          <a:srgbClr val="EA352E"/>
                        </a:solidFill>
                        <a:effectLst/>
                        <a:latin typeface="Arial" panose="020B0604020202020204" pitchFamily="34" charset="0"/>
                      </a:endParaRPr>
                    </a:p>
                  </a:txBody>
                  <a:tcPr marL="456" marR="456" marT="456" marB="0"/>
                </a:tc>
                <a:tc>
                  <a:txBody>
                    <a:bodyPr/>
                    <a:lstStyle/>
                    <a:p>
                      <a:pPr algn="l" fontAlgn="t"/>
                      <a:r>
                        <a:rPr lang="en-US" sz="800" u="none" strike="noStrike">
                          <a:effectLst/>
                        </a:rPr>
                        <a:t>RTI sends CCH an interim unweighted dataset</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10/10/22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7d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10/18/22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73FS +7d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2715782558"/>
                  </a:ext>
                </a:extLst>
              </a:tr>
              <a:tr h="46571">
                <a:tc>
                  <a:txBody>
                    <a:bodyPr/>
                    <a:lstStyle/>
                    <a:p>
                      <a:pPr algn="l" fontAlgn="t"/>
                      <a:r>
                        <a:rPr lang="en-US" sz="800" u="none" strike="noStrike">
                          <a:effectLst/>
                        </a:rPr>
                        <a:t>Data Collection</a:t>
                      </a:r>
                      <a:endParaRPr lang="en-US" sz="800" b="0" i="0" u="none" strike="noStrike">
                        <a:solidFill>
                          <a:srgbClr val="237F2E"/>
                        </a:solidFill>
                        <a:effectLst/>
                        <a:latin typeface="Arial" panose="020B0604020202020204" pitchFamily="34" charset="0"/>
                      </a:endParaRPr>
                    </a:p>
                  </a:txBody>
                  <a:tcPr marL="456" marR="456" marT="456" marB="0"/>
                </a:tc>
                <a:tc>
                  <a:txBody>
                    <a:bodyPr/>
                    <a:lstStyle/>
                    <a:p>
                      <a:pPr algn="l" fontAlgn="t"/>
                      <a:r>
                        <a:rPr lang="en-US" sz="800" u="none" strike="noStrike">
                          <a:effectLst/>
                        </a:rPr>
                        <a:t>Close fielding</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12/12/22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0</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12/12/22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82FS +16d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3272131835"/>
                  </a:ext>
                </a:extLst>
              </a:tr>
              <a:tr h="46571">
                <a:tc>
                  <a:txBody>
                    <a:bodyPr/>
                    <a:lstStyle/>
                    <a:p>
                      <a:pPr algn="l" fontAlgn="t"/>
                      <a:r>
                        <a:rPr lang="en-US" sz="800" u="none" strike="noStrike">
                          <a:effectLst/>
                        </a:rPr>
                        <a:t>Data Collection</a:t>
                      </a:r>
                      <a:endParaRPr lang="en-US" sz="800" b="0" i="0" u="none" strike="noStrike">
                        <a:solidFill>
                          <a:srgbClr val="237F2E"/>
                        </a:solidFill>
                        <a:effectLst/>
                        <a:latin typeface="Arial" panose="020B0604020202020204" pitchFamily="34" charset="0"/>
                      </a:endParaRPr>
                    </a:p>
                  </a:txBody>
                  <a:tcPr marL="456" marR="456" marT="456" marB="0"/>
                </a:tc>
                <a:tc>
                  <a:txBody>
                    <a:bodyPr/>
                    <a:lstStyle/>
                    <a:p>
                      <a:pPr algn="l" fontAlgn="t"/>
                      <a:r>
                        <a:rPr lang="en-US" sz="800" u="none" strike="noStrike">
                          <a:effectLst/>
                        </a:rPr>
                        <a:t>FDC team completes receipting and data scanning of PAPI returns</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12/13/22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5d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12/19/22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86</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4155297417"/>
                  </a:ext>
                </a:extLst>
              </a:tr>
              <a:tr h="46571">
                <a:tc>
                  <a:txBody>
                    <a:bodyPr/>
                    <a:lstStyle/>
                    <a:p>
                      <a:pPr algn="l" fontAlgn="t"/>
                      <a:r>
                        <a:rPr lang="en-US" sz="800" u="none" strike="noStrike">
                          <a:effectLst/>
                        </a:rPr>
                        <a:t>Deliverable</a:t>
                      </a:r>
                      <a:endParaRPr lang="en-US" sz="800" b="0" i="0" u="none" strike="noStrike">
                        <a:solidFill>
                          <a:srgbClr val="EA352E"/>
                        </a:solidFill>
                        <a:effectLst/>
                        <a:latin typeface="Arial" panose="020B0604020202020204" pitchFamily="34" charset="0"/>
                      </a:endParaRPr>
                    </a:p>
                  </a:txBody>
                  <a:tcPr marL="456" marR="456" marT="456" marB="0"/>
                </a:tc>
                <a:tc>
                  <a:txBody>
                    <a:bodyPr/>
                    <a:lstStyle/>
                    <a:p>
                      <a:pPr algn="l" fontAlgn="t"/>
                      <a:r>
                        <a:rPr lang="en-US" sz="800" u="none" strike="noStrike">
                          <a:effectLst/>
                        </a:rPr>
                        <a:t>Post-survey consultation</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12/13/22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19d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01/09/23</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86</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2870988347"/>
                  </a:ext>
                </a:extLst>
              </a:tr>
              <a:tr h="46571">
                <a:tc>
                  <a:txBody>
                    <a:bodyPr/>
                    <a:lstStyle/>
                    <a:p>
                      <a:pPr algn="l" fontAlgn="t"/>
                      <a:r>
                        <a:rPr lang="en-US" sz="800" u="none" strike="noStrike">
                          <a:effectLst/>
                        </a:rPr>
                        <a:t>Deliverable</a:t>
                      </a:r>
                      <a:endParaRPr lang="en-US" sz="800" b="0" i="0" u="none" strike="noStrike">
                        <a:solidFill>
                          <a:srgbClr val="EA352E"/>
                        </a:solidFill>
                        <a:effectLst/>
                        <a:latin typeface="Arial" panose="020B0604020202020204" pitchFamily="34" charset="0"/>
                      </a:endParaRPr>
                    </a:p>
                  </a:txBody>
                  <a:tcPr marL="456" marR="456" marT="456" marB="0"/>
                </a:tc>
                <a:tc>
                  <a:txBody>
                    <a:bodyPr/>
                    <a:lstStyle/>
                    <a:p>
                      <a:pPr algn="l" fontAlgn="t"/>
                      <a:r>
                        <a:rPr lang="en-US" sz="800" u="none" strike="noStrike">
                          <a:effectLst/>
                        </a:rPr>
                        <a:t>Data cleaning, processing, and weighting</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12/20/22</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14d</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01/09/23</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87</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2710722763"/>
                  </a:ext>
                </a:extLst>
              </a:tr>
              <a:tr h="46571">
                <a:tc>
                  <a:txBody>
                    <a:bodyPr/>
                    <a:lstStyle/>
                    <a:p>
                      <a:pPr algn="l" fontAlgn="t"/>
                      <a:r>
                        <a:rPr lang="en-US" sz="800" u="none" strike="noStrike">
                          <a:effectLst/>
                        </a:rPr>
                        <a:t>Deliverable</a:t>
                      </a:r>
                      <a:endParaRPr lang="en-US" sz="800" b="0" i="0" u="none" strike="noStrike">
                        <a:solidFill>
                          <a:srgbClr val="EA352E"/>
                        </a:solidFill>
                        <a:effectLst/>
                        <a:latin typeface="Arial" panose="020B0604020202020204" pitchFamily="34" charset="0"/>
                      </a:endParaRPr>
                    </a:p>
                  </a:txBody>
                  <a:tcPr marL="456" marR="456" marT="456" marB="0"/>
                </a:tc>
                <a:tc>
                  <a:txBody>
                    <a:bodyPr/>
                    <a:lstStyle/>
                    <a:p>
                      <a:pPr algn="l" fontAlgn="t"/>
                      <a:r>
                        <a:rPr lang="en-US" sz="800" u="none" strike="noStrike">
                          <a:effectLst/>
                        </a:rPr>
                        <a:t>Final dataset due to CCH, including weights</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01/09/23</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0</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01/09/23</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89</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3632513668"/>
                  </a:ext>
                </a:extLst>
              </a:tr>
              <a:tr h="46571">
                <a:tc>
                  <a:txBody>
                    <a:bodyPr/>
                    <a:lstStyle/>
                    <a:p>
                      <a:pPr algn="l" fontAlgn="t"/>
                      <a:r>
                        <a:rPr lang="en-US" sz="800" u="none" strike="noStrike">
                          <a:effectLst/>
                        </a:rPr>
                        <a:t>Deliverable</a:t>
                      </a:r>
                      <a:endParaRPr lang="en-US" sz="800" b="0" i="0" u="none" strike="noStrike">
                        <a:solidFill>
                          <a:srgbClr val="EA352E"/>
                        </a:solidFill>
                        <a:effectLst/>
                        <a:latin typeface="Arial" panose="020B0604020202020204" pitchFamily="34" charset="0"/>
                      </a:endParaRPr>
                    </a:p>
                  </a:txBody>
                  <a:tcPr marL="456" marR="456" marT="456" marB="0"/>
                </a:tc>
                <a:tc>
                  <a:txBody>
                    <a:bodyPr/>
                    <a:lstStyle/>
                    <a:p>
                      <a:pPr algn="l" fontAlgn="t"/>
                      <a:r>
                        <a:rPr lang="en-US" sz="800" u="none" strike="noStrike">
                          <a:effectLst/>
                        </a:rPr>
                        <a:t>Methodology report due to CCH</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01/09/23</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0</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r" fontAlgn="t"/>
                      <a:r>
                        <a:rPr lang="en-US" sz="800" u="none" strike="noStrike">
                          <a:effectLst/>
                        </a:rPr>
                        <a:t>01/09/23</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r>
                        <a:rPr lang="en-US" sz="800" u="none" strike="noStrike">
                          <a:effectLst/>
                        </a:rPr>
                        <a:t>90</a:t>
                      </a:r>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a:solidFill>
                          <a:srgbClr val="000000"/>
                        </a:solidFill>
                        <a:effectLst/>
                        <a:latin typeface="Arial" panose="020B0604020202020204" pitchFamily="34" charset="0"/>
                      </a:endParaRPr>
                    </a:p>
                  </a:txBody>
                  <a:tcPr marL="456" marR="456" marT="456" marB="0"/>
                </a:tc>
                <a:tc>
                  <a:txBody>
                    <a:bodyPr/>
                    <a:lstStyle/>
                    <a:p>
                      <a:pPr algn="l" fontAlgn="t"/>
                      <a:endParaRPr lang="en-US" sz="800" b="0" i="0" u="none" strike="noStrike" dirty="0">
                        <a:solidFill>
                          <a:srgbClr val="000000"/>
                        </a:solidFill>
                        <a:effectLst/>
                        <a:latin typeface="Arial" panose="020B0604020202020204" pitchFamily="34" charset="0"/>
                      </a:endParaRPr>
                    </a:p>
                  </a:txBody>
                  <a:tcPr marL="456" marR="456" marT="456" marB="0"/>
                </a:tc>
                <a:extLst>
                  <a:ext uri="{0D108BD9-81ED-4DB2-BD59-A6C34878D82A}">
                    <a16:rowId xmlns:a16="http://schemas.microsoft.com/office/drawing/2014/main" val="3886705681"/>
                  </a:ext>
                </a:extLst>
              </a:tr>
            </a:tbl>
          </a:graphicData>
        </a:graphic>
      </p:graphicFrame>
      <p:sp>
        <p:nvSpPr>
          <p:cNvPr id="4" name="Text Placeholder 3">
            <a:extLst>
              <a:ext uri="{FF2B5EF4-FFF2-40B4-BE49-F238E27FC236}">
                <a16:creationId xmlns:a16="http://schemas.microsoft.com/office/drawing/2014/main" id="{5C83E8D0-DF96-4E07-8957-25AD1FB1FEE1}"/>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959344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416BD-0B2D-4CCA-8FBD-177C3A29FDED}"/>
              </a:ext>
            </a:extLst>
          </p:cNvPr>
          <p:cNvSpPr>
            <a:spLocks noGrp="1"/>
          </p:cNvSpPr>
          <p:nvPr>
            <p:ph type="title"/>
          </p:nvPr>
        </p:nvSpPr>
        <p:spPr>
          <a:xfrm>
            <a:off x="838200" y="692935"/>
            <a:ext cx="2955553" cy="590931"/>
          </a:xfrm>
        </p:spPr>
        <p:txBody>
          <a:bodyPr/>
          <a:lstStyle/>
          <a:p>
            <a:r>
              <a:rPr lang="en-US" dirty="0"/>
              <a:t>Future Surveys</a:t>
            </a:r>
          </a:p>
        </p:txBody>
      </p:sp>
      <p:sp>
        <p:nvSpPr>
          <p:cNvPr id="3" name="Content Placeholder 2">
            <a:extLst>
              <a:ext uri="{FF2B5EF4-FFF2-40B4-BE49-F238E27FC236}">
                <a16:creationId xmlns:a16="http://schemas.microsoft.com/office/drawing/2014/main" id="{0D38A34E-7623-4C9C-BBE2-F3B745F9BE6B}"/>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D4D659E8-F365-4E81-87A0-8203E6856580}"/>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595215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8720A-6A77-4DF6-8BAC-DDFA086C506D}"/>
              </a:ext>
            </a:extLst>
          </p:cNvPr>
          <p:cNvSpPr>
            <a:spLocks noGrp="1"/>
          </p:cNvSpPr>
          <p:nvPr>
            <p:ph type="title"/>
          </p:nvPr>
        </p:nvSpPr>
        <p:spPr>
          <a:xfrm>
            <a:off x="838200" y="507130"/>
            <a:ext cx="10354117" cy="1006429"/>
          </a:xfrm>
        </p:spPr>
        <p:txBody>
          <a:bodyPr/>
          <a:lstStyle/>
          <a:p>
            <a:r>
              <a:rPr lang="en-US" sz="2200" b="0" i="0" dirty="0">
                <a:effectLst/>
                <a:latin typeface="Times New Roman" panose="02020603050405020304" pitchFamily="18" charset="0"/>
              </a:rPr>
              <a:t>National Initiative to Address CoVID-19 Health Disparities Among Populations at </a:t>
            </a:r>
            <a:br>
              <a:rPr lang="en-US" sz="2200" b="0" i="0" dirty="0">
                <a:effectLst/>
                <a:latin typeface="Times New Roman" panose="02020603050405020304" pitchFamily="18" charset="0"/>
              </a:rPr>
            </a:br>
            <a:r>
              <a:rPr lang="en-US" sz="2200" b="0" i="0" dirty="0">
                <a:effectLst/>
                <a:latin typeface="Times New Roman" panose="02020603050405020304" pitchFamily="18" charset="0"/>
              </a:rPr>
              <a:t>High-Risk and Underserved, including Racial and Ethnic Minority Populations and Rural </a:t>
            </a:r>
            <a:br>
              <a:rPr lang="en-US" sz="2200" b="0" i="0" dirty="0">
                <a:effectLst/>
                <a:latin typeface="Times New Roman" panose="02020603050405020304" pitchFamily="18" charset="0"/>
              </a:rPr>
            </a:br>
            <a:r>
              <a:rPr lang="en-US" sz="2200" b="0" i="0" dirty="0">
                <a:effectLst/>
                <a:latin typeface="Times New Roman" panose="02020603050405020304" pitchFamily="18" charset="0"/>
              </a:rPr>
              <a:t>Communities (CDC-OT21-2103)</a:t>
            </a:r>
            <a:endParaRPr lang="en-US" sz="2200" dirty="0"/>
          </a:p>
        </p:txBody>
      </p:sp>
      <p:sp>
        <p:nvSpPr>
          <p:cNvPr id="3" name="Content Placeholder 2">
            <a:extLst>
              <a:ext uri="{FF2B5EF4-FFF2-40B4-BE49-F238E27FC236}">
                <a16:creationId xmlns:a16="http://schemas.microsoft.com/office/drawing/2014/main" id="{1ED67425-1C14-4807-AECC-2C4C53F047E9}"/>
              </a:ext>
            </a:extLst>
          </p:cNvPr>
          <p:cNvSpPr>
            <a:spLocks noGrp="1"/>
          </p:cNvSpPr>
          <p:nvPr>
            <p:ph idx="1"/>
          </p:nvPr>
        </p:nvSpPr>
        <p:spPr>
          <a:xfrm>
            <a:off x="838200" y="2148052"/>
            <a:ext cx="10515600" cy="3091103"/>
          </a:xfrm>
        </p:spPr>
        <p:txBody>
          <a:bodyPr/>
          <a:lstStyle/>
          <a:p>
            <a:r>
              <a:rPr lang="en-US" b="1" i="0" dirty="0">
                <a:effectLst/>
                <a:latin typeface="Times New Roman" panose="02020603050405020304" pitchFamily="18" charset="0"/>
              </a:rPr>
              <a:t>Purpose: </a:t>
            </a:r>
            <a:r>
              <a:rPr lang="en-US" b="0" i="0" dirty="0">
                <a:effectLst/>
                <a:latin typeface="Times New Roman" panose="02020603050405020304" pitchFamily="18" charset="0"/>
              </a:rPr>
              <a:t>To take a health equity approach to public health in order to increase the availability, accessibility and understanding of health behavior and outcomes data by age, gender, </a:t>
            </a:r>
            <a:r>
              <a:rPr lang="en-US" dirty="0">
                <a:latin typeface="Times New Roman" panose="02020603050405020304" pitchFamily="18" charset="0"/>
              </a:rPr>
              <a:t>and </a:t>
            </a:r>
            <a:r>
              <a:rPr lang="en-US" b="0" i="0" dirty="0">
                <a:effectLst/>
                <a:latin typeface="Times New Roman" panose="02020603050405020304" pitchFamily="18" charset="0"/>
              </a:rPr>
              <a:t>race &amp; ethnicity. </a:t>
            </a:r>
          </a:p>
          <a:p>
            <a:r>
              <a:rPr lang="en-US" b="1" dirty="0">
                <a:latin typeface="Times New Roman" panose="02020603050405020304" pitchFamily="18" charset="0"/>
              </a:rPr>
              <a:t>Problem Statement: </a:t>
            </a:r>
            <a:r>
              <a:rPr lang="en-US" b="0" i="0" dirty="0">
                <a:effectLst/>
                <a:latin typeface="Times New Roman" panose="02020603050405020304" pitchFamily="18" charset="0"/>
              </a:rPr>
              <a:t>Traditional public health data on births, causes of deaths, behavioral risks and various diseases collected by existing methods are limited and do not do enough to support CCDPH and our communities in understanding local health concerns and the community, social and structural factors associated with health. Data are scattered, incomplete, or lack granularity to target action where, when and for whom it is needed, and are sometimes not gathered consistently that allows trends to be analyzed. </a:t>
            </a:r>
          </a:p>
          <a:p>
            <a:r>
              <a:rPr lang="en-US" b="1" i="0" dirty="0">
                <a:effectLst/>
                <a:latin typeface="Times New Roman" panose="02020603050405020304" pitchFamily="18" charset="0"/>
              </a:rPr>
              <a:t>Current Projects: </a:t>
            </a:r>
            <a:r>
              <a:rPr lang="en-US" b="0" i="0" dirty="0">
                <a:effectLst/>
                <a:latin typeface="Times New Roman" panose="02020603050405020304" pitchFamily="18" charset="0"/>
              </a:rPr>
              <a:t>CCDPH is conducting two population health surveys to provide statistically reliable data,  ensure data visualization, and access to data that resonates with CCDPH staff, partner organizations, and the public, regardless of data science background. The hope is that these data can help to inform policies, programs and activities.  This presentation is focuses on the Healthy Suburban Cook County Survey.</a:t>
            </a:r>
          </a:p>
        </p:txBody>
      </p:sp>
      <p:sp>
        <p:nvSpPr>
          <p:cNvPr id="4" name="Text Placeholder 3">
            <a:extLst>
              <a:ext uri="{FF2B5EF4-FFF2-40B4-BE49-F238E27FC236}">
                <a16:creationId xmlns:a16="http://schemas.microsoft.com/office/drawing/2014/main" id="{B1C5A527-CA18-40FF-9518-D927D692B242}"/>
              </a:ext>
            </a:extLst>
          </p:cNvPr>
          <p:cNvSpPr>
            <a:spLocks noGrp="1"/>
          </p:cNvSpPr>
          <p:nvPr>
            <p:ph type="body" sz="quarter" idx="13"/>
          </p:nvPr>
        </p:nvSpPr>
        <p:spPr>
          <a:xfrm>
            <a:off x="838200" y="1513559"/>
            <a:ext cx="1574470" cy="424732"/>
          </a:xfrm>
        </p:spPr>
        <p:txBody>
          <a:bodyPr/>
          <a:lstStyle/>
          <a:p>
            <a:r>
              <a:rPr lang="en-US" dirty="0"/>
              <a:t>Activity 2.3</a:t>
            </a:r>
          </a:p>
        </p:txBody>
      </p:sp>
    </p:spTree>
    <p:extLst>
      <p:ext uri="{BB962C8B-B14F-4D97-AF65-F5344CB8AC3E}">
        <p14:creationId xmlns:p14="http://schemas.microsoft.com/office/powerpoint/2010/main" val="3700645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8974F-C50D-4435-B5AA-8E6D36E47F80}"/>
              </a:ext>
            </a:extLst>
          </p:cNvPr>
          <p:cNvSpPr>
            <a:spLocks noGrp="1"/>
          </p:cNvSpPr>
          <p:nvPr>
            <p:ph type="title"/>
          </p:nvPr>
        </p:nvSpPr>
        <p:spPr>
          <a:xfrm>
            <a:off x="838200" y="776033"/>
            <a:ext cx="5089855" cy="424732"/>
          </a:xfrm>
        </p:spPr>
        <p:txBody>
          <a:bodyPr/>
          <a:lstStyle/>
          <a:p>
            <a:r>
              <a:rPr lang="en-US" sz="2400" b="0" i="0" dirty="0">
                <a:effectLst/>
                <a:latin typeface="Times New Roman" panose="02020603050405020304" pitchFamily="18" charset="0"/>
              </a:rPr>
              <a:t>Healthy Suburban Cook County Survey</a:t>
            </a:r>
            <a:endParaRPr lang="en-US" sz="2400" dirty="0"/>
          </a:p>
        </p:txBody>
      </p:sp>
      <p:graphicFrame>
        <p:nvGraphicFramePr>
          <p:cNvPr id="5" name="Table 5">
            <a:extLst>
              <a:ext uri="{FF2B5EF4-FFF2-40B4-BE49-F238E27FC236}">
                <a16:creationId xmlns:a16="http://schemas.microsoft.com/office/drawing/2014/main" id="{51A8DFC9-798F-4903-8060-C63A101591D8}"/>
              </a:ext>
            </a:extLst>
          </p:cNvPr>
          <p:cNvGraphicFramePr>
            <a:graphicFrameLocks noGrp="1"/>
          </p:cNvGraphicFramePr>
          <p:nvPr>
            <p:ph idx="1"/>
            <p:extLst>
              <p:ext uri="{D42A27DB-BD31-4B8C-83A1-F6EECF244321}">
                <p14:modId xmlns:p14="http://schemas.microsoft.com/office/powerpoint/2010/main" val="2751858647"/>
              </p:ext>
            </p:extLst>
          </p:nvPr>
        </p:nvGraphicFramePr>
        <p:xfrm>
          <a:off x="831850" y="1846263"/>
          <a:ext cx="10527927" cy="4348480"/>
        </p:xfrm>
        <a:graphic>
          <a:graphicData uri="http://schemas.openxmlformats.org/drawingml/2006/table">
            <a:tbl>
              <a:tblPr firstRow="1" bandRow="1">
                <a:tableStyleId>{5C22544A-7EE6-4342-B048-85BDC9FD1C3A}</a:tableStyleId>
              </a:tblPr>
              <a:tblGrid>
                <a:gridCol w="5818332">
                  <a:extLst>
                    <a:ext uri="{9D8B030D-6E8A-4147-A177-3AD203B41FA5}">
                      <a16:colId xmlns:a16="http://schemas.microsoft.com/office/drawing/2014/main" val="849330774"/>
                    </a:ext>
                  </a:extLst>
                </a:gridCol>
                <a:gridCol w="1546167">
                  <a:extLst>
                    <a:ext uri="{9D8B030D-6E8A-4147-A177-3AD203B41FA5}">
                      <a16:colId xmlns:a16="http://schemas.microsoft.com/office/drawing/2014/main" val="1259429924"/>
                    </a:ext>
                  </a:extLst>
                </a:gridCol>
                <a:gridCol w="1229612">
                  <a:extLst>
                    <a:ext uri="{9D8B030D-6E8A-4147-A177-3AD203B41FA5}">
                      <a16:colId xmlns:a16="http://schemas.microsoft.com/office/drawing/2014/main" val="407134382"/>
                    </a:ext>
                  </a:extLst>
                </a:gridCol>
                <a:gridCol w="1933816">
                  <a:extLst>
                    <a:ext uri="{9D8B030D-6E8A-4147-A177-3AD203B41FA5}">
                      <a16:colId xmlns:a16="http://schemas.microsoft.com/office/drawing/2014/main" val="882603930"/>
                    </a:ext>
                  </a:extLst>
                </a:gridCol>
              </a:tblGrid>
              <a:tr h="370840">
                <a:tc>
                  <a:txBody>
                    <a:bodyPr/>
                    <a:lstStyle/>
                    <a:p>
                      <a:r>
                        <a:rPr lang="en-US" dirty="0"/>
                        <a:t>8000 Surveys</a:t>
                      </a:r>
                    </a:p>
                  </a:txBody>
                  <a:tcPr/>
                </a:tc>
                <a:tc>
                  <a:txBody>
                    <a:bodyPr/>
                    <a:lstStyle/>
                    <a:p>
                      <a:r>
                        <a:rPr lang="en-US" dirty="0"/>
                        <a:t>Volume</a:t>
                      </a:r>
                    </a:p>
                  </a:txBody>
                  <a:tcPr/>
                </a:tc>
                <a:tc>
                  <a:txBody>
                    <a:bodyPr/>
                    <a:lstStyle/>
                    <a:p>
                      <a:r>
                        <a:rPr lang="en-US" dirty="0"/>
                        <a:t>Unit Rate</a:t>
                      </a:r>
                    </a:p>
                  </a:txBody>
                  <a:tcPr/>
                </a:tc>
                <a:tc>
                  <a:txBody>
                    <a:bodyPr/>
                    <a:lstStyle/>
                    <a:p>
                      <a:r>
                        <a:rPr lang="en-US" dirty="0"/>
                        <a:t>Cost</a:t>
                      </a:r>
                    </a:p>
                  </a:txBody>
                  <a:tcPr/>
                </a:tc>
                <a:extLst>
                  <a:ext uri="{0D108BD9-81ED-4DB2-BD59-A6C34878D82A}">
                    <a16:rowId xmlns:a16="http://schemas.microsoft.com/office/drawing/2014/main" val="2462418279"/>
                  </a:ext>
                </a:extLst>
              </a:tr>
              <a:tr h="370840">
                <a:tc>
                  <a:txBody>
                    <a:bodyPr/>
                    <a:lstStyle/>
                    <a:p>
                      <a:r>
                        <a:rPr lang="en-US" dirty="0"/>
                        <a:t>Fixed Costs</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04593328"/>
                  </a:ext>
                </a:extLst>
              </a:tr>
              <a:tr h="370840">
                <a:tc>
                  <a:txBody>
                    <a:bodyPr/>
                    <a:lstStyle/>
                    <a:p>
                      <a:r>
                        <a:rPr lang="en-US" dirty="0"/>
                        <a:t>Base surveys</a:t>
                      </a:r>
                    </a:p>
                  </a:txBody>
                  <a:tcPr/>
                </a:tc>
                <a:tc>
                  <a:txBody>
                    <a:bodyPr/>
                    <a:lstStyle/>
                    <a:p>
                      <a:r>
                        <a:rPr lang="en-US" dirty="0"/>
                        <a:t>8,000</a:t>
                      </a:r>
                    </a:p>
                  </a:txBody>
                  <a:tcPr/>
                </a:tc>
                <a:tc>
                  <a:txBody>
                    <a:bodyPr/>
                    <a:lstStyle/>
                    <a:p>
                      <a:r>
                        <a:rPr lang="en-US" dirty="0"/>
                        <a:t>$37.50</a:t>
                      </a:r>
                    </a:p>
                  </a:txBody>
                  <a:tcPr/>
                </a:tc>
                <a:tc>
                  <a:txBody>
                    <a:bodyPr/>
                    <a:lstStyle/>
                    <a:p>
                      <a:endParaRPr lang="en-US" dirty="0"/>
                    </a:p>
                  </a:txBody>
                  <a:tcPr/>
                </a:tc>
                <a:extLst>
                  <a:ext uri="{0D108BD9-81ED-4DB2-BD59-A6C34878D82A}">
                    <a16:rowId xmlns:a16="http://schemas.microsoft.com/office/drawing/2014/main" val="2114800479"/>
                  </a:ext>
                </a:extLst>
              </a:tr>
              <a:tr h="370840">
                <a:tc>
                  <a:txBody>
                    <a:bodyPr/>
                    <a:lstStyle/>
                    <a:p>
                      <a:r>
                        <a:rPr lang="en-US" dirty="0"/>
                        <a:t>Spanish translation</a:t>
                      </a:r>
                    </a:p>
                  </a:txBody>
                  <a:tcPr/>
                </a:tc>
                <a:tc>
                  <a:txBody>
                    <a:bodyPr/>
                    <a:lstStyle/>
                    <a:p>
                      <a:r>
                        <a:rPr lang="en-US" dirty="0"/>
                        <a:t>1</a:t>
                      </a:r>
                    </a:p>
                  </a:txBody>
                  <a:tcPr/>
                </a:tc>
                <a:tc>
                  <a:txBody>
                    <a:bodyPr/>
                    <a:lstStyle/>
                    <a:p>
                      <a:r>
                        <a:rPr lang="en-US" dirty="0"/>
                        <a:t>$1500</a:t>
                      </a:r>
                    </a:p>
                  </a:txBody>
                  <a:tcPr/>
                </a:tc>
                <a:tc>
                  <a:txBody>
                    <a:bodyPr/>
                    <a:lstStyle/>
                    <a:p>
                      <a:endParaRPr lang="en-US" dirty="0"/>
                    </a:p>
                  </a:txBody>
                  <a:tcPr/>
                </a:tc>
                <a:extLst>
                  <a:ext uri="{0D108BD9-81ED-4DB2-BD59-A6C34878D82A}">
                    <a16:rowId xmlns:a16="http://schemas.microsoft.com/office/drawing/2014/main" val="13153178"/>
                  </a:ext>
                </a:extLst>
              </a:tr>
              <a:tr h="370840">
                <a:tc>
                  <a:txBody>
                    <a:bodyPr/>
                    <a:lstStyle/>
                    <a:p>
                      <a:r>
                        <a:rPr lang="en-US" dirty="0"/>
                        <a:t>Pilot pre-incentive</a:t>
                      </a:r>
                    </a:p>
                  </a:txBody>
                  <a:tcPr/>
                </a:tc>
                <a:tc>
                  <a:txBody>
                    <a:bodyPr/>
                    <a:lstStyle/>
                    <a:p>
                      <a:r>
                        <a:rPr lang="en-US" dirty="0"/>
                        <a:t>200</a:t>
                      </a:r>
                    </a:p>
                  </a:txBody>
                  <a:tcPr/>
                </a:tc>
                <a:tc>
                  <a:txBody>
                    <a:bodyPr/>
                    <a:lstStyle/>
                    <a:p>
                      <a:r>
                        <a:rPr lang="en-US" dirty="0"/>
                        <a:t>$5.00</a:t>
                      </a:r>
                    </a:p>
                  </a:txBody>
                  <a:tcPr/>
                </a:tc>
                <a:tc>
                  <a:txBody>
                    <a:bodyPr/>
                    <a:lstStyle/>
                    <a:p>
                      <a:endParaRPr lang="en-US" dirty="0"/>
                    </a:p>
                  </a:txBody>
                  <a:tcPr/>
                </a:tc>
                <a:extLst>
                  <a:ext uri="{0D108BD9-81ED-4DB2-BD59-A6C34878D82A}">
                    <a16:rowId xmlns:a16="http://schemas.microsoft.com/office/drawing/2014/main" val="3679561345"/>
                  </a:ext>
                </a:extLst>
              </a:tr>
              <a:tr h="370840">
                <a:tc>
                  <a:txBody>
                    <a:bodyPr/>
                    <a:lstStyle/>
                    <a:p>
                      <a:r>
                        <a:rPr lang="en-US" dirty="0"/>
                        <a:t>Pilot post-incentive ( is this correct? It says 20 as volume)</a:t>
                      </a:r>
                    </a:p>
                  </a:txBody>
                  <a:tcPr/>
                </a:tc>
                <a:tc>
                  <a:txBody>
                    <a:bodyPr/>
                    <a:lstStyle/>
                    <a:p>
                      <a:r>
                        <a:rPr lang="en-US" dirty="0"/>
                        <a:t>200*</a:t>
                      </a:r>
                    </a:p>
                  </a:txBody>
                  <a:tcPr/>
                </a:tc>
                <a:tc>
                  <a:txBody>
                    <a:bodyPr/>
                    <a:lstStyle/>
                    <a:p>
                      <a:r>
                        <a:rPr lang="en-US" dirty="0"/>
                        <a:t>$10.00</a:t>
                      </a:r>
                    </a:p>
                  </a:txBody>
                  <a:tcPr/>
                </a:tc>
                <a:tc>
                  <a:txBody>
                    <a:bodyPr/>
                    <a:lstStyle/>
                    <a:p>
                      <a:endParaRPr lang="en-US" dirty="0"/>
                    </a:p>
                  </a:txBody>
                  <a:tcPr/>
                </a:tc>
                <a:extLst>
                  <a:ext uri="{0D108BD9-81ED-4DB2-BD59-A6C34878D82A}">
                    <a16:rowId xmlns:a16="http://schemas.microsoft.com/office/drawing/2014/main" val="2703509783"/>
                  </a:ext>
                </a:extLst>
              </a:tr>
              <a:tr h="370840">
                <a:tc>
                  <a:txBody>
                    <a:bodyPr/>
                    <a:lstStyle/>
                    <a:p>
                      <a:r>
                        <a:rPr lang="en-US" dirty="0"/>
                        <a:t>Data collection pre-incentive</a:t>
                      </a:r>
                    </a:p>
                  </a:txBody>
                  <a:tcPr/>
                </a:tc>
                <a:tc>
                  <a:txBody>
                    <a:bodyPr/>
                    <a:lstStyle/>
                    <a:p>
                      <a:r>
                        <a:rPr lang="en-US" dirty="0"/>
                        <a:t>32,000</a:t>
                      </a:r>
                    </a:p>
                  </a:txBody>
                  <a:tcPr/>
                </a:tc>
                <a:tc>
                  <a:txBody>
                    <a:bodyPr/>
                    <a:lstStyle/>
                    <a:p>
                      <a:r>
                        <a:rPr lang="en-US" dirty="0"/>
                        <a:t>$5.00</a:t>
                      </a:r>
                    </a:p>
                  </a:txBody>
                  <a:tcPr/>
                </a:tc>
                <a:tc>
                  <a:txBody>
                    <a:bodyPr/>
                    <a:lstStyle/>
                    <a:p>
                      <a:endParaRPr lang="en-US" dirty="0"/>
                    </a:p>
                  </a:txBody>
                  <a:tcPr/>
                </a:tc>
                <a:extLst>
                  <a:ext uri="{0D108BD9-81ED-4DB2-BD59-A6C34878D82A}">
                    <a16:rowId xmlns:a16="http://schemas.microsoft.com/office/drawing/2014/main" val="3164332099"/>
                  </a:ext>
                </a:extLst>
              </a:tr>
              <a:tr h="370840">
                <a:tc>
                  <a:txBody>
                    <a:bodyPr/>
                    <a:lstStyle/>
                    <a:p>
                      <a:r>
                        <a:rPr lang="en-US" dirty="0"/>
                        <a:t>Mail data collection post-incentive</a:t>
                      </a:r>
                    </a:p>
                  </a:txBody>
                  <a:tcPr/>
                </a:tc>
                <a:tc>
                  <a:txBody>
                    <a:bodyPr/>
                    <a:lstStyle/>
                    <a:p>
                      <a:r>
                        <a:rPr lang="en-US" dirty="0"/>
                        <a:t>800</a:t>
                      </a:r>
                    </a:p>
                  </a:txBody>
                  <a:tcPr/>
                </a:tc>
                <a:tc>
                  <a:txBody>
                    <a:bodyPr/>
                    <a:lstStyle/>
                    <a:p>
                      <a:r>
                        <a:rPr lang="en-US" dirty="0"/>
                        <a:t>$10.00</a:t>
                      </a:r>
                    </a:p>
                  </a:txBody>
                  <a:tcPr/>
                </a:tc>
                <a:tc>
                  <a:txBody>
                    <a:bodyPr/>
                    <a:lstStyle/>
                    <a:p>
                      <a:endParaRPr lang="en-US" dirty="0"/>
                    </a:p>
                  </a:txBody>
                  <a:tcPr/>
                </a:tc>
                <a:extLst>
                  <a:ext uri="{0D108BD9-81ED-4DB2-BD59-A6C34878D82A}">
                    <a16:rowId xmlns:a16="http://schemas.microsoft.com/office/drawing/2014/main" val="3389942669"/>
                  </a:ext>
                </a:extLst>
              </a:tr>
              <a:tr h="370840">
                <a:tc>
                  <a:txBody>
                    <a:bodyPr/>
                    <a:lstStyle/>
                    <a:p>
                      <a:r>
                        <a:rPr lang="en-US" dirty="0"/>
                        <a:t>Web data collection post-incentive</a:t>
                      </a:r>
                    </a:p>
                  </a:txBody>
                  <a:tcPr/>
                </a:tc>
                <a:tc>
                  <a:txBody>
                    <a:bodyPr/>
                    <a:lstStyle/>
                    <a:p>
                      <a:r>
                        <a:rPr lang="en-US" dirty="0"/>
                        <a:t>7,200</a:t>
                      </a:r>
                    </a:p>
                  </a:txBody>
                  <a:tcPr/>
                </a:tc>
                <a:tc>
                  <a:txBody>
                    <a:bodyPr/>
                    <a:lstStyle/>
                    <a:p>
                      <a:r>
                        <a:rPr lang="en-US" dirty="0"/>
                        <a:t>$20.00</a:t>
                      </a:r>
                    </a:p>
                  </a:txBody>
                  <a:tcPr/>
                </a:tc>
                <a:tc>
                  <a:txBody>
                    <a:bodyPr/>
                    <a:lstStyle/>
                    <a:p>
                      <a:endParaRPr lang="en-US" dirty="0"/>
                    </a:p>
                  </a:txBody>
                  <a:tcPr/>
                </a:tc>
                <a:extLst>
                  <a:ext uri="{0D108BD9-81ED-4DB2-BD59-A6C34878D82A}">
                    <a16:rowId xmlns:a16="http://schemas.microsoft.com/office/drawing/2014/main" val="525476966"/>
                  </a:ext>
                </a:extLst>
              </a:tr>
              <a:tr h="370840">
                <a:tc>
                  <a:txBody>
                    <a:bodyPr/>
                    <a:lstStyle/>
                    <a:p>
                      <a:r>
                        <a:rPr lang="en-US" dirty="0"/>
                        <a:t>Incentive check mailing (is this cost the same if we are send gift cards? Can we do this via email?)</a:t>
                      </a:r>
                    </a:p>
                  </a:txBody>
                  <a:tcPr/>
                </a:tc>
                <a:tc>
                  <a:txBody>
                    <a:bodyPr/>
                    <a:lstStyle/>
                    <a:p>
                      <a:r>
                        <a:rPr lang="en-US" dirty="0"/>
                        <a:t>4,000</a:t>
                      </a:r>
                    </a:p>
                  </a:txBody>
                  <a:tcPr/>
                </a:tc>
                <a:tc>
                  <a:txBody>
                    <a:bodyPr/>
                    <a:lstStyle/>
                    <a:p>
                      <a:r>
                        <a:rPr lang="en-US" dirty="0"/>
                        <a:t>$1.40</a:t>
                      </a:r>
                    </a:p>
                  </a:txBody>
                  <a:tcPr/>
                </a:tc>
                <a:tc>
                  <a:txBody>
                    <a:bodyPr/>
                    <a:lstStyle/>
                    <a:p>
                      <a:endParaRPr lang="en-US" dirty="0"/>
                    </a:p>
                  </a:txBody>
                  <a:tcPr/>
                </a:tc>
                <a:extLst>
                  <a:ext uri="{0D108BD9-81ED-4DB2-BD59-A6C34878D82A}">
                    <a16:rowId xmlns:a16="http://schemas.microsoft.com/office/drawing/2014/main" val="3418226296"/>
                  </a:ext>
                </a:extLst>
              </a:tr>
              <a:tr h="370840">
                <a:tc>
                  <a:txBody>
                    <a:bodyPr/>
                    <a:lstStyle/>
                    <a:p>
                      <a:r>
                        <a:rPr lang="en-US" dirty="0"/>
                        <a:t>Total Cost</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590617698"/>
                  </a:ext>
                </a:extLst>
              </a:tr>
            </a:tbl>
          </a:graphicData>
        </a:graphic>
      </p:graphicFrame>
      <p:sp>
        <p:nvSpPr>
          <p:cNvPr id="4" name="Text Placeholder 3">
            <a:extLst>
              <a:ext uri="{FF2B5EF4-FFF2-40B4-BE49-F238E27FC236}">
                <a16:creationId xmlns:a16="http://schemas.microsoft.com/office/drawing/2014/main" id="{A89EF554-803D-4CFE-B2EB-3B727B18F26F}"/>
              </a:ext>
            </a:extLst>
          </p:cNvPr>
          <p:cNvSpPr>
            <a:spLocks noGrp="1"/>
          </p:cNvSpPr>
          <p:nvPr>
            <p:ph type="body" sz="quarter" idx="13"/>
          </p:nvPr>
        </p:nvSpPr>
        <p:spPr>
          <a:xfrm>
            <a:off x="832224" y="1421742"/>
            <a:ext cx="968278" cy="424732"/>
          </a:xfrm>
        </p:spPr>
        <p:txBody>
          <a:bodyPr/>
          <a:lstStyle/>
          <a:p>
            <a:r>
              <a:rPr lang="en-US" dirty="0"/>
              <a:t>Costs</a:t>
            </a:r>
          </a:p>
        </p:txBody>
      </p:sp>
    </p:spTree>
    <p:extLst>
      <p:ext uri="{BB962C8B-B14F-4D97-AF65-F5344CB8AC3E}">
        <p14:creationId xmlns:p14="http://schemas.microsoft.com/office/powerpoint/2010/main" val="1362415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36EED-532E-47FD-BC64-A55F5A2E5BA1}"/>
              </a:ext>
            </a:extLst>
          </p:cNvPr>
          <p:cNvSpPr>
            <a:spLocks noGrp="1"/>
          </p:cNvSpPr>
          <p:nvPr>
            <p:ph type="title"/>
          </p:nvPr>
        </p:nvSpPr>
        <p:spPr>
          <a:xfrm>
            <a:off x="838200" y="692935"/>
            <a:ext cx="5681876" cy="590931"/>
          </a:xfrm>
        </p:spPr>
        <p:txBody>
          <a:bodyPr/>
          <a:lstStyle/>
          <a:p>
            <a:r>
              <a:rPr lang="en-US" dirty="0"/>
              <a:t>HSCCS Project Milestones</a:t>
            </a:r>
          </a:p>
        </p:txBody>
      </p:sp>
      <p:graphicFrame>
        <p:nvGraphicFramePr>
          <p:cNvPr id="5" name="Content Placeholder 3" descr="Placeholder Timeline">
            <a:extLst>
              <a:ext uri="{FF2B5EF4-FFF2-40B4-BE49-F238E27FC236}">
                <a16:creationId xmlns:a16="http://schemas.microsoft.com/office/drawing/2014/main" id="{79CFB970-E34A-4CC6-8623-08AF45B2B4A0}"/>
              </a:ext>
            </a:extLst>
          </p:cNvPr>
          <p:cNvGraphicFramePr>
            <a:graphicFrameLocks noGrp="1"/>
          </p:cNvGraphicFramePr>
          <p:nvPr>
            <p:ph idx="1"/>
            <p:extLst>
              <p:ext uri="{D42A27DB-BD31-4B8C-83A1-F6EECF244321}">
                <p14:modId xmlns:p14="http://schemas.microsoft.com/office/powerpoint/2010/main" val="2786872874"/>
              </p:ext>
            </p:extLst>
          </p:nvPr>
        </p:nvGraphicFramePr>
        <p:xfrm>
          <a:off x="838200" y="16732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7621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Graphical user interface&#10;&#10;Description automatically generated">
            <a:extLst>
              <a:ext uri="{FF2B5EF4-FFF2-40B4-BE49-F238E27FC236}">
                <a16:creationId xmlns:a16="http://schemas.microsoft.com/office/drawing/2014/main" id="{0824C8F7-6D6A-D9C9-E887-F47E2CCAC58D}"/>
              </a:ext>
            </a:extLst>
          </p:cNvPr>
          <p:cNvPicPr>
            <a:picLocks noGrp="1" noChangeAspect="1"/>
          </p:cNvPicPr>
          <p:nvPr>
            <p:ph idx="1"/>
          </p:nvPr>
        </p:nvPicPr>
        <p:blipFill>
          <a:blip r:embed="rId2"/>
          <a:stretch>
            <a:fillRect/>
          </a:stretch>
        </p:blipFill>
        <p:spPr>
          <a:xfrm>
            <a:off x="268788" y="266445"/>
            <a:ext cx="11429559" cy="5649709"/>
          </a:xfrm>
        </p:spPr>
      </p:pic>
    </p:spTree>
    <p:extLst>
      <p:ext uri="{BB962C8B-B14F-4D97-AF65-F5344CB8AC3E}">
        <p14:creationId xmlns:p14="http://schemas.microsoft.com/office/powerpoint/2010/main" val="2633375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8974F-C50D-4435-B5AA-8E6D36E47F80}"/>
              </a:ext>
            </a:extLst>
          </p:cNvPr>
          <p:cNvSpPr>
            <a:spLocks noGrp="1"/>
          </p:cNvSpPr>
          <p:nvPr>
            <p:ph type="title"/>
          </p:nvPr>
        </p:nvSpPr>
        <p:spPr>
          <a:xfrm>
            <a:off x="264042" y="244405"/>
            <a:ext cx="5089855" cy="424732"/>
          </a:xfrm>
        </p:spPr>
        <p:txBody>
          <a:bodyPr/>
          <a:lstStyle/>
          <a:p>
            <a:r>
              <a:rPr lang="en-US" sz="2400" b="0" i="0" dirty="0">
                <a:effectLst/>
                <a:latin typeface="Times New Roman" panose="02020603050405020304" pitchFamily="18" charset="0"/>
              </a:rPr>
              <a:t>Healthy Suburban Cook County Survey</a:t>
            </a:r>
            <a:endParaRPr lang="en-US" sz="2400" dirty="0"/>
          </a:p>
        </p:txBody>
      </p:sp>
      <p:graphicFrame>
        <p:nvGraphicFramePr>
          <p:cNvPr id="5" name="Table 5">
            <a:extLst>
              <a:ext uri="{FF2B5EF4-FFF2-40B4-BE49-F238E27FC236}">
                <a16:creationId xmlns:a16="http://schemas.microsoft.com/office/drawing/2014/main" id="{51A8DFC9-798F-4903-8060-C63A101591D8}"/>
              </a:ext>
            </a:extLst>
          </p:cNvPr>
          <p:cNvGraphicFramePr>
            <a:graphicFrameLocks noGrp="1"/>
          </p:cNvGraphicFramePr>
          <p:nvPr>
            <p:ph idx="1"/>
            <p:extLst>
              <p:ext uri="{D42A27DB-BD31-4B8C-83A1-F6EECF244321}">
                <p14:modId xmlns:p14="http://schemas.microsoft.com/office/powerpoint/2010/main" val="2591448358"/>
              </p:ext>
            </p:extLst>
          </p:nvPr>
        </p:nvGraphicFramePr>
        <p:xfrm>
          <a:off x="499730" y="1257700"/>
          <a:ext cx="11369749" cy="4500880"/>
        </p:xfrm>
        <a:graphic>
          <a:graphicData uri="http://schemas.openxmlformats.org/drawingml/2006/table">
            <a:tbl>
              <a:tblPr firstRow="1" bandRow="1">
                <a:tableStyleId>{5C22544A-7EE6-4342-B048-85BDC9FD1C3A}</a:tableStyleId>
              </a:tblPr>
              <a:tblGrid>
                <a:gridCol w="9984126">
                  <a:extLst>
                    <a:ext uri="{9D8B030D-6E8A-4147-A177-3AD203B41FA5}">
                      <a16:colId xmlns:a16="http://schemas.microsoft.com/office/drawing/2014/main" val="849330774"/>
                    </a:ext>
                  </a:extLst>
                </a:gridCol>
                <a:gridCol w="1385623">
                  <a:extLst>
                    <a:ext uri="{9D8B030D-6E8A-4147-A177-3AD203B41FA5}">
                      <a16:colId xmlns:a16="http://schemas.microsoft.com/office/drawing/2014/main" val="882603930"/>
                    </a:ext>
                  </a:extLst>
                </a:gridCol>
              </a:tblGrid>
              <a:tr h="370840">
                <a:tc>
                  <a:txBody>
                    <a:bodyPr/>
                    <a:lstStyle/>
                    <a:p>
                      <a:pPr algn="l" rtl="0" fontAlgn="base"/>
                      <a:r>
                        <a:rPr lang="en-US" sz="1800" b="1" i="0" dirty="0">
                          <a:solidFill>
                            <a:schemeClr val="bg1"/>
                          </a:solidFill>
                          <a:effectLst/>
                          <a:latin typeface="Times New Roman" panose="02020603050405020304" pitchFamily="18" charset="0"/>
                        </a:rPr>
                        <a:t>Deliverable</a:t>
                      </a:r>
                      <a:r>
                        <a:rPr lang="en-US" sz="1800" b="0" i="0" dirty="0">
                          <a:solidFill>
                            <a:schemeClr val="bg1"/>
                          </a:solidFill>
                          <a:effectLst/>
                          <a:latin typeface="Times New Roman" panose="02020603050405020304" pitchFamily="18" charset="0"/>
                        </a:rPr>
                        <a:t> </a:t>
                      </a:r>
                      <a:endParaRPr lang="en-US" b="0" i="0" dirty="0">
                        <a:solidFill>
                          <a:schemeClr val="bg1"/>
                        </a:solidFill>
                        <a:effectLst/>
                      </a:endParaRPr>
                    </a:p>
                  </a:txBody>
                  <a:tcPr/>
                </a:tc>
                <a:tc>
                  <a:txBody>
                    <a:bodyPr/>
                    <a:lstStyle/>
                    <a:p>
                      <a:r>
                        <a:rPr lang="en-US" sz="1400" dirty="0">
                          <a:latin typeface="Times New Roman" panose="02020603050405020304" pitchFamily="18" charset="0"/>
                          <a:cs typeface="Times New Roman" panose="02020603050405020304" pitchFamily="18" charset="0"/>
                        </a:rPr>
                        <a:t>Completion</a:t>
                      </a:r>
                    </a:p>
                  </a:txBody>
                  <a:tcPr/>
                </a:tc>
                <a:extLst>
                  <a:ext uri="{0D108BD9-81ED-4DB2-BD59-A6C34878D82A}">
                    <a16:rowId xmlns:a16="http://schemas.microsoft.com/office/drawing/2014/main" val="2462418279"/>
                  </a:ext>
                </a:extLst>
              </a:tr>
              <a:tr h="0">
                <a:tc>
                  <a:txBody>
                    <a:bodyPr/>
                    <a:lstStyle/>
                    <a:p>
                      <a:pPr algn="l" rtl="0" fontAlgn="base"/>
                      <a:r>
                        <a:rPr lang="en-US" sz="1400" b="0" i="0" dirty="0">
                          <a:solidFill>
                            <a:srgbClr val="000000"/>
                          </a:solidFill>
                          <a:effectLst/>
                          <a:latin typeface="Times New Roman" panose="02020603050405020304" pitchFamily="18" charset="0"/>
                        </a:rPr>
                        <a:t>Report on the number and qualifications of survey staff and subcontractors hired, no more than 5 pages. </a:t>
                      </a:r>
                      <a:endParaRPr lang="en-US" sz="2400" b="0" i="0" dirty="0">
                        <a:solidFill>
                          <a:srgbClr val="000000"/>
                        </a:solidFill>
                        <a:effectLst/>
                      </a:endParaRPr>
                    </a:p>
                  </a:txBody>
                  <a:tcPr/>
                </a:tc>
                <a:tc>
                  <a:txBody>
                    <a:bodyPr/>
                    <a:lstStyle/>
                    <a:p>
                      <a:r>
                        <a:rPr lang="en-US" sz="1400" dirty="0">
                          <a:latin typeface="Times New Roman"/>
                          <a:cs typeface="Times New Roman"/>
                        </a:rPr>
                        <a:t> Yes/need a doc</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14800479"/>
                  </a:ext>
                </a:extLst>
              </a:tr>
              <a:tr h="370840">
                <a:tc>
                  <a:txBody>
                    <a:bodyPr/>
                    <a:lstStyle/>
                    <a:p>
                      <a:pPr algn="l" rtl="0" fontAlgn="base"/>
                      <a:r>
                        <a:rPr lang="en-US" sz="1400" b="0" i="0" dirty="0">
                          <a:solidFill>
                            <a:srgbClr val="000000"/>
                          </a:solidFill>
                          <a:effectLst/>
                          <a:latin typeface="Times New Roman" panose="02020603050405020304" pitchFamily="18" charset="0"/>
                        </a:rPr>
                        <a:t>Project schedule and management plan that includes all tasks and subtasks; project organization charts and task responsibilities; a work breakdown structure that details the goals and products of each task; communication and reporting plans for maintaining contact; and procedures for documenting accomplished work, archiving results, and disseminating study results. </a:t>
                      </a:r>
                      <a:endParaRPr lang="en-US" sz="2400" b="0" i="0" dirty="0">
                        <a:solidFill>
                          <a:srgbClr val="000000"/>
                        </a:solidFill>
                        <a:effectLst/>
                      </a:endParaRPr>
                    </a:p>
                  </a:txBody>
                  <a:tcPr/>
                </a:tc>
                <a:tc>
                  <a:txBody>
                    <a:bodyPr/>
                    <a:lstStyle/>
                    <a:p>
                      <a:r>
                        <a:rPr lang="en-US" sz="1400" dirty="0">
                          <a:latin typeface="Times New Roman" panose="02020603050405020304" pitchFamily="18" charset="0"/>
                          <a:cs typeface="Times New Roman" panose="02020603050405020304" pitchFamily="18" charset="0"/>
                        </a:rPr>
                        <a:t>Yes</a:t>
                      </a:r>
                    </a:p>
                  </a:txBody>
                  <a:tcPr/>
                </a:tc>
                <a:extLst>
                  <a:ext uri="{0D108BD9-81ED-4DB2-BD59-A6C34878D82A}">
                    <a16:rowId xmlns:a16="http://schemas.microsoft.com/office/drawing/2014/main" val="13153178"/>
                  </a:ext>
                </a:extLst>
              </a:tr>
              <a:tr h="370840">
                <a:tc>
                  <a:txBody>
                    <a:bodyPr/>
                    <a:lstStyle/>
                    <a:p>
                      <a:pPr algn="l" rtl="0" fontAlgn="base"/>
                      <a:r>
                        <a:rPr lang="en-US" sz="1400" b="0" i="0" dirty="0">
                          <a:solidFill>
                            <a:srgbClr val="000000"/>
                          </a:solidFill>
                          <a:effectLst/>
                          <a:latin typeface="Times New Roman" panose="02020603050405020304" pitchFamily="18" charset="0"/>
                        </a:rPr>
                        <a:t>Quality management plan (QMP) that defines the HSCCS quality policies, procedures, staff roles and responsibilities, and authorities. </a:t>
                      </a:r>
                      <a:endParaRPr lang="en-US" sz="2400" b="0" i="0" dirty="0">
                        <a:solidFill>
                          <a:srgbClr val="000000"/>
                        </a:solidFill>
                        <a:effectLst/>
                      </a:endParaRPr>
                    </a:p>
                  </a:txBody>
                  <a:tcPr/>
                </a:tc>
                <a:tc>
                  <a:txBody>
                    <a:bodyPr/>
                    <a:lstStyle/>
                    <a:p>
                      <a:r>
                        <a:rPr lang="en-US" sz="1400" dirty="0">
                          <a:latin typeface="Times New Roman" panose="02020603050405020304" pitchFamily="18" charset="0"/>
                          <a:cs typeface="Times New Roman" panose="02020603050405020304" pitchFamily="18" charset="0"/>
                        </a:rPr>
                        <a:t>No</a:t>
                      </a:r>
                    </a:p>
                  </a:txBody>
                  <a:tcPr/>
                </a:tc>
                <a:extLst>
                  <a:ext uri="{0D108BD9-81ED-4DB2-BD59-A6C34878D82A}">
                    <a16:rowId xmlns:a16="http://schemas.microsoft.com/office/drawing/2014/main" val="3679561345"/>
                  </a:ext>
                </a:extLst>
              </a:tr>
              <a:tr h="370840">
                <a:tc>
                  <a:txBody>
                    <a:bodyPr/>
                    <a:lstStyle/>
                    <a:p>
                      <a:pPr algn="l" rtl="0" fontAlgn="base"/>
                      <a:r>
                        <a:rPr lang="en-US" sz="1400" b="0" i="0" dirty="0">
                          <a:solidFill>
                            <a:srgbClr val="000000"/>
                          </a:solidFill>
                          <a:effectLst/>
                          <a:latin typeface="Times New Roman" panose="02020603050405020304" pitchFamily="18" charset="0"/>
                        </a:rPr>
                        <a:t>Adverse event protocol appropriate for the HSCCS design and data collection protocol that delineates the reporting responsibilities of the Contractor for unanticipated problems with survey respondents. </a:t>
                      </a:r>
                      <a:endParaRPr lang="en-US" sz="2400" b="0" i="0" dirty="0">
                        <a:solidFill>
                          <a:srgbClr val="000000"/>
                        </a:solidFill>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Times New Roman"/>
                          <a:ea typeface="+mn-ea"/>
                          <a:cs typeface="Times New Roman"/>
                        </a:rPr>
                        <a:t>No</a:t>
                      </a:r>
                    </a:p>
                  </a:txBody>
                  <a:tcPr/>
                </a:tc>
                <a:extLst>
                  <a:ext uri="{0D108BD9-81ED-4DB2-BD59-A6C34878D82A}">
                    <a16:rowId xmlns:a16="http://schemas.microsoft.com/office/drawing/2014/main" val="2703509783"/>
                  </a:ext>
                </a:extLst>
              </a:tr>
              <a:tr h="370840">
                <a:tc>
                  <a:txBody>
                    <a:bodyPr/>
                    <a:lstStyle/>
                    <a:p>
                      <a:pPr algn="l" rtl="0" fontAlgn="base"/>
                      <a:r>
                        <a:rPr lang="en-US" sz="1400" b="0" i="0" dirty="0">
                          <a:solidFill>
                            <a:srgbClr val="000000"/>
                          </a:solidFill>
                          <a:effectLst/>
                          <a:latin typeface="Times New Roman"/>
                        </a:rPr>
                        <a:t>Customized Data Security Plan to provide safeguards specific to the HSCCS and maintains and preserves data in accordance with the </a:t>
                      </a:r>
                      <a:r>
                        <a:rPr lang="en-US" sz="1400" b="0" i="0" dirty="0">
                          <a:solidFill>
                            <a:srgbClr val="000000"/>
                          </a:solidFill>
                          <a:effectLst/>
                          <a:highlight>
                            <a:srgbClr val="FFFF00"/>
                          </a:highlight>
                          <a:latin typeface="Times New Roman"/>
                        </a:rPr>
                        <a:t>City of Chicago’s Data Protection Policy</a:t>
                      </a:r>
                      <a:r>
                        <a:rPr lang="en-US" sz="1400" b="0" i="0" dirty="0">
                          <a:solidFill>
                            <a:srgbClr val="000000"/>
                          </a:solidFill>
                          <a:effectLst/>
                          <a:latin typeface="Times New Roman"/>
                        </a:rPr>
                        <a:t> and the Illinois Local Records Act (50 ILCS 205/). </a:t>
                      </a:r>
                      <a:endParaRPr lang="en-US" sz="2400" b="0" i="0" dirty="0">
                        <a:solidFill>
                          <a:srgbClr val="000000"/>
                        </a:solidFill>
                        <a:effectLst/>
                        <a:latin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Times New Roman"/>
                          <a:ea typeface="+mn-ea"/>
                          <a:cs typeface="Times New Roman"/>
                        </a:rPr>
                        <a:t>No</a:t>
                      </a:r>
                    </a:p>
                  </a:txBody>
                  <a:tcPr/>
                </a:tc>
                <a:extLst>
                  <a:ext uri="{0D108BD9-81ED-4DB2-BD59-A6C34878D82A}">
                    <a16:rowId xmlns:a16="http://schemas.microsoft.com/office/drawing/2014/main" val="3164332099"/>
                  </a:ext>
                </a:extLst>
              </a:tr>
              <a:tr h="370840">
                <a:tc>
                  <a:txBody>
                    <a:bodyPr/>
                    <a:lstStyle/>
                    <a:p>
                      <a:pPr algn="l" rtl="0" fontAlgn="base"/>
                      <a:r>
                        <a:rPr lang="en-US" sz="1400" b="0" i="0" dirty="0">
                          <a:solidFill>
                            <a:srgbClr val="000000"/>
                          </a:solidFill>
                          <a:effectLst/>
                          <a:latin typeface="Times New Roman" panose="02020603050405020304" pitchFamily="18" charset="0"/>
                        </a:rPr>
                        <a:t>Detailed mixed-mode address-based sampling (ABS) data collection plan in consultation with CCDPH that ensures adequate representation and reliable prevalence estimates for the target population(s), including any specifically targeted demographic groups or geographic areas to include information on sample size, operational processes and procedures, drop point substitution, and statistical methodologies to be employed. The sampling plan should ensure a target minimum of 7,200 valid, completed surveys for the County.  </a:t>
                      </a:r>
                      <a:endParaRPr lang="en-US" sz="2400" b="0" i="0" dirty="0">
                        <a:solidFill>
                          <a:srgbClr val="000000"/>
                        </a:solidFill>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Times New Roman"/>
                          <a:ea typeface="+mn-ea"/>
                          <a:cs typeface="Times New Roman"/>
                        </a:rPr>
                        <a:t>No</a:t>
                      </a:r>
                    </a:p>
                  </a:txBody>
                  <a:tcPr/>
                </a:tc>
                <a:extLst>
                  <a:ext uri="{0D108BD9-81ED-4DB2-BD59-A6C34878D82A}">
                    <a16:rowId xmlns:a16="http://schemas.microsoft.com/office/drawing/2014/main" val="3389942669"/>
                  </a:ext>
                </a:extLst>
              </a:tr>
              <a:tr h="370840">
                <a:tc>
                  <a:txBody>
                    <a:bodyPr/>
                    <a:lstStyle/>
                    <a:p>
                      <a:pPr algn="l" rtl="0" fontAlgn="base"/>
                      <a:r>
                        <a:rPr lang="en-US" sz="1400" b="0" i="0" dirty="0">
                          <a:solidFill>
                            <a:srgbClr val="000000"/>
                          </a:solidFill>
                          <a:effectLst/>
                          <a:latin typeface="Times New Roman" panose="02020603050405020304" pitchFamily="18" charset="0"/>
                        </a:rPr>
                        <a:t>Final survey questionnaires in English and Spanish designed for web and mail self-administration. </a:t>
                      </a:r>
                      <a:endParaRPr lang="en-US" sz="2400" b="0" i="0" dirty="0">
                        <a:solidFill>
                          <a:srgbClr val="000000"/>
                        </a:solidFill>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Times New Roman"/>
                          <a:ea typeface="+mn-ea"/>
                          <a:cs typeface="Times New Roman"/>
                        </a:rPr>
                        <a:t>No</a:t>
                      </a:r>
                    </a:p>
                  </a:txBody>
                  <a:tcPr/>
                </a:tc>
                <a:extLst>
                  <a:ext uri="{0D108BD9-81ED-4DB2-BD59-A6C34878D82A}">
                    <a16:rowId xmlns:a16="http://schemas.microsoft.com/office/drawing/2014/main" val="525476966"/>
                  </a:ext>
                </a:extLst>
              </a:tr>
              <a:tr h="370840">
                <a:tc>
                  <a:txBody>
                    <a:bodyPr/>
                    <a:lstStyle/>
                    <a:p>
                      <a:pPr algn="l" rtl="0" fontAlgn="base"/>
                      <a:r>
                        <a:rPr lang="en-US" sz="1400" b="0" i="0" dirty="0">
                          <a:solidFill>
                            <a:srgbClr val="000000"/>
                          </a:solidFill>
                          <a:effectLst/>
                          <a:latin typeface="Times New Roman" panose="02020603050405020304" pitchFamily="18" charset="0"/>
                        </a:rPr>
                        <a:t>Mail protocol and final mail materials, in English and Spanish.  </a:t>
                      </a:r>
                      <a:endParaRPr lang="en-US" sz="2400" b="0" i="0" dirty="0">
                        <a:solidFill>
                          <a:srgbClr val="000000"/>
                        </a:solidFill>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No</a:t>
                      </a:r>
                    </a:p>
                  </a:txBody>
                  <a:tcPr/>
                </a:tc>
                <a:extLst>
                  <a:ext uri="{0D108BD9-81ED-4DB2-BD59-A6C34878D82A}">
                    <a16:rowId xmlns:a16="http://schemas.microsoft.com/office/drawing/2014/main" val="3418226296"/>
                  </a:ext>
                </a:extLst>
              </a:tr>
            </a:tbl>
          </a:graphicData>
        </a:graphic>
      </p:graphicFrame>
      <p:sp>
        <p:nvSpPr>
          <p:cNvPr id="4" name="Text Placeholder 3">
            <a:extLst>
              <a:ext uri="{FF2B5EF4-FFF2-40B4-BE49-F238E27FC236}">
                <a16:creationId xmlns:a16="http://schemas.microsoft.com/office/drawing/2014/main" id="{A89EF554-803D-4CFE-B2EB-3B727B18F26F}"/>
              </a:ext>
            </a:extLst>
          </p:cNvPr>
          <p:cNvSpPr>
            <a:spLocks noGrp="1"/>
          </p:cNvSpPr>
          <p:nvPr>
            <p:ph type="body" sz="quarter" idx="13"/>
          </p:nvPr>
        </p:nvSpPr>
        <p:spPr>
          <a:xfrm>
            <a:off x="264042" y="832968"/>
            <a:ext cx="11511421" cy="424732"/>
          </a:xfrm>
        </p:spPr>
        <p:txBody>
          <a:bodyPr/>
          <a:lstStyle/>
          <a:p>
            <a:r>
              <a:rPr lang="en-US" dirty="0"/>
              <a:t>Milestone 1							Date for Complete April 1, 2022</a:t>
            </a:r>
          </a:p>
        </p:txBody>
      </p:sp>
    </p:spTree>
    <p:extLst>
      <p:ext uri="{BB962C8B-B14F-4D97-AF65-F5344CB8AC3E}">
        <p14:creationId xmlns:p14="http://schemas.microsoft.com/office/powerpoint/2010/main" val="633518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8974F-C50D-4435-B5AA-8E6D36E47F80}"/>
              </a:ext>
            </a:extLst>
          </p:cNvPr>
          <p:cNvSpPr>
            <a:spLocks noGrp="1"/>
          </p:cNvSpPr>
          <p:nvPr>
            <p:ph type="title"/>
          </p:nvPr>
        </p:nvSpPr>
        <p:spPr>
          <a:xfrm>
            <a:off x="264042" y="244405"/>
            <a:ext cx="5089855" cy="424732"/>
          </a:xfrm>
        </p:spPr>
        <p:txBody>
          <a:bodyPr/>
          <a:lstStyle/>
          <a:p>
            <a:r>
              <a:rPr lang="en-US" sz="2400" b="0" i="0" dirty="0">
                <a:effectLst/>
                <a:latin typeface="Times New Roman" panose="02020603050405020304" pitchFamily="18" charset="0"/>
              </a:rPr>
              <a:t>Healthy Suburban Cook County Survey</a:t>
            </a:r>
            <a:endParaRPr lang="en-US" sz="2400" dirty="0"/>
          </a:p>
        </p:txBody>
      </p:sp>
      <p:graphicFrame>
        <p:nvGraphicFramePr>
          <p:cNvPr id="5" name="Table 5">
            <a:extLst>
              <a:ext uri="{FF2B5EF4-FFF2-40B4-BE49-F238E27FC236}">
                <a16:creationId xmlns:a16="http://schemas.microsoft.com/office/drawing/2014/main" id="{51A8DFC9-798F-4903-8060-C63A101591D8}"/>
              </a:ext>
            </a:extLst>
          </p:cNvPr>
          <p:cNvGraphicFramePr>
            <a:graphicFrameLocks noGrp="1"/>
          </p:cNvGraphicFramePr>
          <p:nvPr>
            <p:ph idx="1"/>
            <p:extLst>
              <p:ext uri="{D42A27DB-BD31-4B8C-83A1-F6EECF244321}">
                <p14:modId xmlns:p14="http://schemas.microsoft.com/office/powerpoint/2010/main" val="2214083385"/>
              </p:ext>
            </p:extLst>
          </p:nvPr>
        </p:nvGraphicFramePr>
        <p:xfrm>
          <a:off x="411125" y="2257160"/>
          <a:ext cx="11369749" cy="1417320"/>
        </p:xfrm>
        <a:graphic>
          <a:graphicData uri="http://schemas.openxmlformats.org/drawingml/2006/table">
            <a:tbl>
              <a:tblPr firstRow="1" bandRow="1">
                <a:tableStyleId>{5C22544A-7EE6-4342-B048-85BDC9FD1C3A}</a:tableStyleId>
              </a:tblPr>
              <a:tblGrid>
                <a:gridCol w="9984126">
                  <a:extLst>
                    <a:ext uri="{9D8B030D-6E8A-4147-A177-3AD203B41FA5}">
                      <a16:colId xmlns:a16="http://schemas.microsoft.com/office/drawing/2014/main" val="849330774"/>
                    </a:ext>
                  </a:extLst>
                </a:gridCol>
                <a:gridCol w="1385623">
                  <a:extLst>
                    <a:ext uri="{9D8B030D-6E8A-4147-A177-3AD203B41FA5}">
                      <a16:colId xmlns:a16="http://schemas.microsoft.com/office/drawing/2014/main" val="882603930"/>
                    </a:ext>
                  </a:extLst>
                </a:gridCol>
              </a:tblGrid>
              <a:tr h="370840">
                <a:tc>
                  <a:txBody>
                    <a:bodyPr/>
                    <a:lstStyle/>
                    <a:p>
                      <a:pPr algn="l" rtl="0" fontAlgn="base"/>
                      <a:r>
                        <a:rPr lang="en-US" sz="1800" b="1" i="0" dirty="0">
                          <a:solidFill>
                            <a:schemeClr val="bg1"/>
                          </a:solidFill>
                          <a:effectLst/>
                          <a:latin typeface="Times New Roman" panose="02020603050405020304" pitchFamily="18" charset="0"/>
                        </a:rPr>
                        <a:t>Total Compensation</a:t>
                      </a:r>
                      <a:endParaRPr lang="en-US" b="0" i="0" dirty="0">
                        <a:solidFill>
                          <a:schemeClr val="bg1"/>
                        </a:solidFill>
                        <a:effectLst/>
                      </a:endParaRPr>
                    </a:p>
                  </a:txBody>
                  <a:tcPr/>
                </a:tc>
                <a:tc>
                  <a:txBody>
                    <a:bodyPr/>
                    <a:lstStyle/>
                    <a:p>
                      <a:r>
                        <a:rPr lang="en-US" sz="1400" dirty="0">
                          <a:latin typeface="Times New Roman" panose="02020603050405020304" pitchFamily="18" charset="0"/>
                          <a:cs typeface="Times New Roman" panose="02020603050405020304" pitchFamily="18" charset="0"/>
                        </a:rPr>
                        <a:t>$56,451.87</a:t>
                      </a:r>
                    </a:p>
                  </a:txBody>
                  <a:tcPr/>
                </a:tc>
                <a:extLst>
                  <a:ext uri="{0D108BD9-81ED-4DB2-BD59-A6C34878D82A}">
                    <a16:rowId xmlns:a16="http://schemas.microsoft.com/office/drawing/2014/main" val="2462418279"/>
                  </a:ext>
                </a:extLst>
              </a:tr>
              <a:tr h="0">
                <a:tc>
                  <a:txBody>
                    <a:bodyPr/>
                    <a:lstStyle/>
                    <a:p>
                      <a:pPr algn="l" rtl="0" fontAlgn="base"/>
                      <a:r>
                        <a:rPr lang="en-US" sz="1400" b="0" i="1" dirty="0">
                          <a:solidFill>
                            <a:srgbClr val="000000"/>
                          </a:solidFill>
                          <a:effectLst/>
                          <a:latin typeface="Times New Roman" panose="02020603050405020304" pitchFamily="18" charset="0"/>
                        </a:rPr>
                        <a:t>Project Management (25%)</a:t>
                      </a:r>
                      <a:endParaRPr lang="en-US" sz="2400" b="0" i="0" dirty="0">
                        <a:solidFill>
                          <a:srgbClr val="000000"/>
                        </a:solidFill>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 </a:t>
                      </a:r>
                      <a:r>
                        <a:rPr lang="en-US" sz="1400" b="0" i="1" dirty="0">
                          <a:solidFill>
                            <a:srgbClr val="000000"/>
                          </a:solidFill>
                          <a:effectLst/>
                          <a:latin typeface="Times New Roman" panose="02020603050405020304" pitchFamily="18" charset="0"/>
                        </a:rPr>
                        <a:t>$25,409.60</a:t>
                      </a:r>
                      <a:r>
                        <a:rPr lang="en-US" sz="1400" b="0" i="0" dirty="0">
                          <a:solidFill>
                            <a:srgbClr val="000000"/>
                          </a:solidFill>
                          <a:effectLst/>
                          <a:latin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14800479"/>
                  </a:ext>
                </a:extLst>
              </a:tr>
              <a:tr h="370840">
                <a:tc>
                  <a:txBody>
                    <a:bodyPr/>
                    <a:lstStyle/>
                    <a:p>
                      <a:pPr algn="l" rtl="0" fontAlgn="base"/>
                      <a:r>
                        <a:rPr lang="en-US" sz="1400" b="0" i="1" dirty="0">
                          <a:solidFill>
                            <a:srgbClr val="000000"/>
                          </a:solidFill>
                          <a:effectLst/>
                          <a:latin typeface="Times New Roman" panose="02020603050405020304" pitchFamily="18" charset="0"/>
                        </a:rPr>
                        <a:t>Labor (sampling, study design, data collection) (25%)</a:t>
                      </a:r>
                      <a:endParaRPr lang="en-US" sz="2400" b="0" i="0" dirty="0">
                        <a:solidFill>
                          <a:srgbClr val="000000"/>
                        </a:solidFill>
                        <a:effectLst/>
                      </a:endParaRPr>
                    </a:p>
                  </a:txBody>
                  <a:tcPr/>
                </a:tc>
                <a:tc>
                  <a:txBody>
                    <a:bodyPr/>
                    <a:lstStyle/>
                    <a:p>
                      <a:r>
                        <a:rPr lang="en-US" sz="1400" b="0" i="1" dirty="0">
                          <a:solidFill>
                            <a:srgbClr val="000000"/>
                          </a:solidFill>
                          <a:effectLst/>
                          <a:latin typeface="Times New Roman" panose="02020603050405020304" pitchFamily="18" charset="0"/>
                        </a:rPr>
                        <a:t>$29,542.27</a:t>
                      </a:r>
                      <a:r>
                        <a:rPr lang="en-US" sz="1400" b="0" i="0" dirty="0">
                          <a:solidFill>
                            <a:srgbClr val="000000"/>
                          </a:solidFill>
                          <a:effectLst/>
                          <a:latin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153178"/>
                  </a:ext>
                </a:extLst>
              </a:tr>
              <a:tr h="370840">
                <a:tc>
                  <a:txBody>
                    <a:bodyPr/>
                    <a:lstStyle/>
                    <a:p>
                      <a:pPr algn="l" rtl="0" fontAlgn="base"/>
                      <a:r>
                        <a:rPr lang="en-US" sz="1400" b="0" i="1" dirty="0">
                          <a:solidFill>
                            <a:srgbClr val="000000"/>
                          </a:solidFill>
                          <a:effectLst/>
                          <a:latin typeface="Times New Roman" panose="02020603050405020304" pitchFamily="18" charset="0"/>
                        </a:rPr>
                        <a:t>Translation </a:t>
                      </a:r>
                      <a:endParaRPr lang="en-US" sz="2400" b="0" i="0" dirty="0">
                        <a:solidFill>
                          <a:srgbClr val="000000"/>
                        </a:solidFill>
                        <a:effectLst/>
                      </a:endParaRPr>
                    </a:p>
                  </a:txBody>
                  <a:tcPr/>
                </a:tc>
                <a:tc>
                  <a:txBody>
                    <a:bodyPr/>
                    <a:lstStyle/>
                    <a:p>
                      <a:pPr algn="l" rtl="0" fontAlgn="base">
                        <a:buFont typeface="Arial" panose="020B0604020202020204" pitchFamily="34" charset="0"/>
                        <a:buNone/>
                      </a:pPr>
                      <a:r>
                        <a:rPr lang="en-US" sz="1400" b="0" i="1" dirty="0">
                          <a:solidFill>
                            <a:srgbClr val="000000"/>
                          </a:solidFill>
                          <a:effectLst/>
                          <a:latin typeface="Times New Roman" panose="02020603050405020304" pitchFamily="18" charset="0"/>
                        </a:rPr>
                        <a:t>$1,500.00</a:t>
                      </a:r>
                      <a:r>
                        <a:rPr lang="en-US" sz="1400" b="0" i="0" dirty="0">
                          <a:solidFill>
                            <a:srgbClr val="000000"/>
                          </a:solidFill>
                          <a:effectLst/>
                          <a:latin typeface="Times New Roman" panose="02020603050405020304" pitchFamily="18" charset="0"/>
                        </a:rPr>
                        <a:t> </a:t>
                      </a:r>
                    </a:p>
                  </a:txBody>
                  <a:tcPr/>
                </a:tc>
                <a:extLst>
                  <a:ext uri="{0D108BD9-81ED-4DB2-BD59-A6C34878D82A}">
                    <a16:rowId xmlns:a16="http://schemas.microsoft.com/office/drawing/2014/main" val="3679561345"/>
                  </a:ext>
                </a:extLst>
              </a:tr>
            </a:tbl>
          </a:graphicData>
        </a:graphic>
      </p:graphicFrame>
      <p:sp>
        <p:nvSpPr>
          <p:cNvPr id="4" name="Text Placeholder 3">
            <a:extLst>
              <a:ext uri="{FF2B5EF4-FFF2-40B4-BE49-F238E27FC236}">
                <a16:creationId xmlns:a16="http://schemas.microsoft.com/office/drawing/2014/main" id="{A89EF554-803D-4CFE-B2EB-3B727B18F26F}"/>
              </a:ext>
            </a:extLst>
          </p:cNvPr>
          <p:cNvSpPr>
            <a:spLocks noGrp="1"/>
          </p:cNvSpPr>
          <p:nvPr>
            <p:ph type="body" sz="quarter" idx="13"/>
          </p:nvPr>
        </p:nvSpPr>
        <p:spPr>
          <a:xfrm>
            <a:off x="264042" y="832968"/>
            <a:ext cx="1660968" cy="424732"/>
          </a:xfrm>
        </p:spPr>
        <p:txBody>
          <a:bodyPr/>
          <a:lstStyle/>
          <a:p>
            <a:r>
              <a:rPr lang="en-US" dirty="0"/>
              <a:t>Milestone 1</a:t>
            </a:r>
          </a:p>
        </p:txBody>
      </p:sp>
    </p:spTree>
    <p:extLst>
      <p:ext uri="{BB962C8B-B14F-4D97-AF65-F5344CB8AC3E}">
        <p14:creationId xmlns:p14="http://schemas.microsoft.com/office/powerpoint/2010/main" val="270834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538</TotalTime>
  <Words>8492</Words>
  <Application>Microsoft Office PowerPoint</Application>
  <PresentationFormat>Widescreen</PresentationFormat>
  <Paragraphs>1353</Paragraphs>
  <Slides>33</Slides>
  <Notes>16</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Cook County Department  of Public Health CDC Health Equity Grant</vt:lpstr>
      <vt:lpstr>Nexus of the Healthy Suburban Cook County Survey</vt:lpstr>
      <vt:lpstr>Nexus of the Healthy Suburban Cook County Survey</vt:lpstr>
      <vt:lpstr>National Initiative to Address CoVID-19 Health Disparities Among Populations at  High-Risk and Underserved, including Racial and Ethnic Minority Populations and Rural  Communities (CDC-OT21-2103)</vt:lpstr>
      <vt:lpstr>Healthy Suburban Cook County Survey</vt:lpstr>
      <vt:lpstr>HSCCS Project Milestones</vt:lpstr>
      <vt:lpstr>PowerPoint Presentation</vt:lpstr>
      <vt:lpstr>Healthy Suburban Cook County Survey</vt:lpstr>
      <vt:lpstr>Healthy Suburban Cook County Survey</vt:lpstr>
      <vt:lpstr>Challenges</vt:lpstr>
      <vt:lpstr>Challenges</vt:lpstr>
      <vt:lpstr>Healthy Suburban Cook County Survey (HSCCS)</vt:lpstr>
      <vt:lpstr>PowerPoint Presentation</vt:lpstr>
      <vt:lpstr>General Health</vt:lpstr>
      <vt:lpstr>Chronic Health Conditions</vt:lpstr>
      <vt:lpstr>Tobacco Use</vt:lpstr>
      <vt:lpstr>Cannabis Use</vt:lpstr>
      <vt:lpstr>Diet &amp; Physical Activity</vt:lpstr>
      <vt:lpstr>Alcohol &amp; Prescription Drugs</vt:lpstr>
      <vt:lpstr>Cancer Screening</vt:lpstr>
      <vt:lpstr>Mental Health</vt:lpstr>
      <vt:lpstr>Decisions &amp; Operations</vt:lpstr>
      <vt:lpstr>Healthy Suburban Cook County Survey</vt:lpstr>
      <vt:lpstr>Healthy Suburban Cook County Survey</vt:lpstr>
      <vt:lpstr>Healthy Suburban Cook County Survey</vt:lpstr>
      <vt:lpstr>Healthy Suburban Cook County Survey</vt:lpstr>
      <vt:lpstr>Healthy Suburban Cook County Survey</vt:lpstr>
      <vt:lpstr>Healthy Suburban Cook County Survey</vt:lpstr>
      <vt:lpstr>How does the extension affect this project?</vt:lpstr>
      <vt:lpstr>PowerPoint Presentation</vt:lpstr>
      <vt:lpstr>PowerPoint Presentation</vt:lpstr>
      <vt:lpstr>PowerPoint Presentation</vt:lpstr>
      <vt:lpstr>Future Surveys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 County Department  of Public Health Community Landscape</dc:title>
  <dc:creator>Holloway-Beth, Alfreda</dc:creator>
  <cp:lastModifiedBy>Holloway-Beth, Alfreda</cp:lastModifiedBy>
  <cp:revision>43</cp:revision>
  <dcterms:created xsi:type="dcterms:W3CDTF">2022-04-04T16:40:14Z</dcterms:created>
  <dcterms:modified xsi:type="dcterms:W3CDTF">2022-06-14T03:09:55Z</dcterms:modified>
</cp:coreProperties>
</file>