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4"/>
  </p:sldMasterIdLst>
  <p:notesMasterIdLst>
    <p:notesMasterId r:id="rId19"/>
  </p:notesMasterIdLst>
  <p:handoutMasterIdLst>
    <p:handoutMasterId r:id="rId20"/>
  </p:handoutMasterIdLst>
  <p:sldIdLst>
    <p:sldId id="257" r:id="rId5"/>
    <p:sldId id="272" r:id="rId6"/>
    <p:sldId id="275" r:id="rId7"/>
    <p:sldId id="273" r:id="rId8"/>
    <p:sldId id="274" r:id="rId9"/>
    <p:sldId id="268" r:id="rId10"/>
    <p:sldId id="277" r:id="rId11"/>
    <p:sldId id="278" r:id="rId12"/>
    <p:sldId id="279" r:id="rId13"/>
    <p:sldId id="280" r:id="rId14"/>
    <p:sldId id="281" r:id="rId15"/>
    <p:sldId id="263" r:id="rId16"/>
    <p:sldId id="261" r:id="rId17"/>
    <p:sldId id="285" r:id="rId1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>
      <p:cViewPr varScale="1">
        <p:scale>
          <a:sx n="119" d="100"/>
          <a:sy n="119" d="100"/>
        </p:scale>
        <p:origin x="216" y="3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B375CE-8819-7F4F-8500-50EC8FEAADCB}" type="doc">
      <dgm:prSet loTypeId="urn:microsoft.com/office/officeart/2005/8/layout/cycle5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B15117-5346-DB4C-B394-AABBCCF93ED8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Speed 1</a:t>
          </a:r>
        </a:p>
      </dgm:t>
    </dgm:pt>
    <dgm:pt modelId="{B905FE7B-C675-A844-9C8D-6C2DEFD67BE4}" type="parTrans" cxnId="{C8770816-8968-1346-B361-3139FD310E06}">
      <dgm:prSet/>
      <dgm:spPr/>
      <dgm:t>
        <a:bodyPr/>
        <a:lstStyle/>
        <a:p>
          <a:endParaRPr lang="en-US"/>
        </a:p>
      </dgm:t>
    </dgm:pt>
    <dgm:pt modelId="{931277E0-FF29-B949-B598-45F1186C45B1}" type="sibTrans" cxnId="{C8770816-8968-1346-B361-3139FD310E06}">
      <dgm:prSet/>
      <dgm:spPr/>
      <dgm:t>
        <a:bodyPr/>
        <a:lstStyle/>
        <a:p>
          <a:endParaRPr lang="en-US"/>
        </a:p>
      </dgm:t>
    </dgm:pt>
    <dgm:pt modelId="{76DA764B-6E18-7140-AABC-373E8D047D31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Speed 2</a:t>
          </a:r>
        </a:p>
      </dgm:t>
    </dgm:pt>
    <dgm:pt modelId="{7B7AB706-476C-3B47-9387-712BDB806AEB}" type="parTrans" cxnId="{114B8CEA-C672-4F44-A6C8-F04E5C21BFFE}">
      <dgm:prSet/>
      <dgm:spPr/>
      <dgm:t>
        <a:bodyPr/>
        <a:lstStyle/>
        <a:p>
          <a:endParaRPr lang="en-US"/>
        </a:p>
      </dgm:t>
    </dgm:pt>
    <dgm:pt modelId="{A9758656-824F-954E-BC8B-D138E9F6F95A}" type="sibTrans" cxnId="{114B8CEA-C672-4F44-A6C8-F04E5C21BFFE}">
      <dgm:prSet/>
      <dgm:spPr/>
      <dgm:t>
        <a:bodyPr/>
        <a:lstStyle/>
        <a:p>
          <a:endParaRPr lang="en-US"/>
        </a:p>
      </dgm:t>
    </dgm:pt>
    <dgm:pt modelId="{E18B65AC-A203-6047-8A3E-B0873B618D91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Speed 3</a:t>
          </a:r>
        </a:p>
      </dgm:t>
    </dgm:pt>
    <dgm:pt modelId="{0A09574F-791F-104B-8D7C-1B868B05D569}" type="parTrans" cxnId="{C19121C8-A3E0-7A40-B077-80EDD13A3F47}">
      <dgm:prSet/>
      <dgm:spPr/>
      <dgm:t>
        <a:bodyPr/>
        <a:lstStyle/>
        <a:p>
          <a:endParaRPr lang="en-US"/>
        </a:p>
      </dgm:t>
    </dgm:pt>
    <dgm:pt modelId="{BE9792A5-3A4D-C743-958A-2611282AF6B8}" type="sibTrans" cxnId="{C19121C8-A3E0-7A40-B077-80EDD13A3F47}">
      <dgm:prSet/>
      <dgm:spPr/>
      <dgm:t>
        <a:bodyPr/>
        <a:lstStyle/>
        <a:p>
          <a:endParaRPr lang="en-US"/>
        </a:p>
      </dgm:t>
    </dgm:pt>
    <dgm:pt modelId="{5A046564-4A06-5C49-8A80-F4512A68DCEE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Speed 4</a:t>
          </a:r>
        </a:p>
      </dgm:t>
    </dgm:pt>
    <dgm:pt modelId="{C5748C72-5C48-7840-A6AF-54B7BE6C0B9C}" type="parTrans" cxnId="{570D4A63-409E-AA49-9B04-74D2D9968EB4}">
      <dgm:prSet/>
      <dgm:spPr/>
      <dgm:t>
        <a:bodyPr/>
        <a:lstStyle/>
        <a:p>
          <a:endParaRPr lang="en-US"/>
        </a:p>
      </dgm:t>
    </dgm:pt>
    <dgm:pt modelId="{51A89F60-3219-7D49-B2B0-F82FC44F7E4A}" type="sibTrans" cxnId="{570D4A63-409E-AA49-9B04-74D2D9968EB4}">
      <dgm:prSet/>
      <dgm:spPr/>
      <dgm:t>
        <a:bodyPr/>
        <a:lstStyle/>
        <a:p>
          <a:endParaRPr lang="en-US"/>
        </a:p>
      </dgm:t>
    </dgm:pt>
    <dgm:pt modelId="{7CC5DA63-65DC-CE48-9A47-B917D4A165F1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Off</a:t>
          </a:r>
        </a:p>
      </dgm:t>
    </dgm:pt>
    <dgm:pt modelId="{0A67EF2E-F93C-6A48-AA17-6EEFF8E43304}" type="parTrans" cxnId="{7AE54B34-A6B9-0D4F-B2CB-38EDA024A072}">
      <dgm:prSet/>
      <dgm:spPr/>
      <dgm:t>
        <a:bodyPr/>
        <a:lstStyle/>
        <a:p>
          <a:endParaRPr lang="en-US"/>
        </a:p>
      </dgm:t>
    </dgm:pt>
    <dgm:pt modelId="{F9EB4C0D-7C26-D24C-B861-C9C3C059AC90}" type="sibTrans" cxnId="{7AE54B34-A6B9-0D4F-B2CB-38EDA024A072}">
      <dgm:prSet/>
      <dgm:spPr/>
      <dgm:t>
        <a:bodyPr/>
        <a:lstStyle/>
        <a:p>
          <a:endParaRPr lang="en-US"/>
        </a:p>
      </dgm:t>
    </dgm:pt>
    <dgm:pt modelId="{F334907C-A187-BC4D-9BF8-CB1C945ECBE0}" type="pres">
      <dgm:prSet presAssocID="{EBB375CE-8819-7F4F-8500-50EC8FEAADCB}" presName="cycle" presStyleCnt="0">
        <dgm:presLayoutVars>
          <dgm:dir/>
          <dgm:resizeHandles val="exact"/>
        </dgm:presLayoutVars>
      </dgm:prSet>
      <dgm:spPr/>
    </dgm:pt>
    <dgm:pt modelId="{7CAD7513-A3D4-8F48-BBE0-0E3FEF98557E}" type="pres">
      <dgm:prSet presAssocID="{7CC5DA63-65DC-CE48-9A47-B917D4A165F1}" presName="node" presStyleLbl="node1" presStyleIdx="0" presStyleCnt="5">
        <dgm:presLayoutVars>
          <dgm:bulletEnabled val="1"/>
        </dgm:presLayoutVars>
      </dgm:prSet>
      <dgm:spPr/>
    </dgm:pt>
    <dgm:pt modelId="{1270D2B9-5177-5C40-BBA1-C519F8448F9F}" type="pres">
      <dgm:prSet presAssocID="{7CC5DA63-65DC-CE48-9A47-B917D4A165F1}" presName="spNode" presStyleCnt="0"/>
      <dgm:spPr/>
    </dgm:pt>
    <dgm:pt modelId="{100B5A78-8638-3E4C-AB89-8D59B8BEA5B8}" type="pres">
      <dgm:prSet presAssocID="{F9EB4C0D-7C26-D24C-B861-C9C3C059AC90}" presName="sibTrans" presStyleLbl="sibTrans1D1" presStyleIdx="0" presStyleCnt="5"/>
      <dgm:spPr/>
    </dgm:pt>
    <dgm:pt modelId="{D9C216BF-E365-1C47-9417-32DFBB5B8322}" type="pres">
      <dgm:prSet presAssocID="{4EB15117-5346-DB4C-B394-AABBCCF93ED8}" presName="node" presStyleLbl="node1" presStyleIdx="1" presStyleCnt="5">
        <dgm:presLayoutVars>
          <dgm:bulletEnabled val="1"/>
        </dgm:presLayoutVars>
      </dgm:prSet>
      <dgm:spPr/>
    </dgm:pt>
    <dgm:pt modelId="{0C143B0D-B5B6-9542-8EFC-2A88DA425353}" type="pres">
      <dgm:prSet presAssocID="{4EB15117-5346-DB4C-B394-AABBCCF93ED8}" presName="spNode" presStyleCnt="0"/>
      <dgm:spPr/>
    </dgm:pt>
    <dgm:pt modelId="{281CC878-C1CA-3D4D-A4F5-414F70F6C409}" type="pres">
      <dgm:prSet presAssocID="{931277E0-FF29-B949-B598-45F1186C45B1}" presName="sibTrans" presStyleLbl="sibTrans1D1" presStyleIdx="1" presStyleCnt="5"/>
      <dgm:spPr/>
    </dgm:pt>
    <dgm:pt modelId="{614F7460-67A5-A341-976B-F380644896DE}" type="pres">
      <dgm:prSet presAssocID="{76DA764B-6E18-7140-AABC-373E8D047D31}" presName="node" presStyleLbl="node1" presStyleIdx="2" presStyleCnt="5">
        <dgm:presLayoutVars>
          <dgm:bulletEnabled val="1"/>
        </dgm:presLayoutVars>
      </dgm:prSet>
      <dgm:spPr/>
    </dgm:pt>
    <dgm:pt modelId="{CADFFCF8-10C9-BA4B-912D-7A3A9C47DEC9}" type="pres">
      <dgm:prSet presAssocID="{76DA764B-6E18-7140-AABC-373E8D047D31}" presName="spNode" presStyleCnt="0"/>
      <dgm:spPr/>
    </dgm:pt>
    <dgm:pt modelId="{1598A991-2F13-564A-900B-92362B72B925}" type="pres">
      <dgm:prSet presAssocID="{A9758656-824F-954E-BC8B-D138E9F6F95A}" presName="sibTrans" presStyleLbl="sibTrans1D1" presStyleIdx="2" presStyleCnt="5"/>
      <dgm:spPr/>
    </dgm:pt>
    <dgm:pt modelId="{250E4FAC-F86D-6C4B-B0C4-0B2A67D42755}" type="pres">
      <dgm:prSet presAssocID="{E18B65AC-A203-6047-8A3E-B0873B618D91}" presName="node" presStyleLbl="node1" presStyleIdx="3" presStyleCnt="5">
        <dgm:presLayoutVars>
          <dgm:bulletEnabled val="1"/>
        </dgm:presLayoutVars>
      </dgm:prSet>
      <dgm:spPr/>
    </dgm:pt>
    <dgm:pt modelId="{C2E381DA-D8C6-A345-A310-0594DA94FC85}" type="pres">
      <dgm:prSet presAssocID="{E18B65AC-A203-6047-8A3E-B0873B618D91}" presName="spNode" presStyleCnt="0"/>
      <dgm:spPr/>
    </dgm:pt>
    <dgm:pt modelId="{0AF3995A-6B92-8B45-8833-B124A9FD2569}" type="pres">
      <dgm:prSet presAssocID="{BE9792A5-3A4D-C743-958A-2611282AF6B8}" presName="sibTrans" presStyleLbl="sibTrans1D1" presStyleIdx="3" presStyleCnt="5"/>
      <dgm:spPr/>
    </dgm:pt>
    <dgm:pt modelId="{0EDF5271-E0C0-BD4F-BFC2-263CBDD13D8D}" type="pres">
      <dgm:prSet presAssocID="{5A046564-4A06-5C49-8A80-F4512A68DCEE}" presName="node" presStyleLbl="node1" presStyleIdx="4" presStyleCnt="5">
        <dgm:presLayoutVars>
          <dgm:bulletEnabled val="1"/>
        </dgm:presLayoutVars>
      </dgm:prSet>
      <dgm:spPr/>
    </dgm:pt>
    <dgm:pt modelId="{2F2AE441-49EB-5C47-9CC7-B2D38CF32264}" type="pres">
      <dgm:prSet presAssocID="{5A046564-4A06-5C49-8A80-F4512A68DCEE}" presName="spNode" presStyleCnt="0"/>
      <dgm:spPr/>
    </dgm:pt>
    <dgm:pt modelId="{1FC227F2-DBEA-DC4D-B591-8E72464145F9}" type="pres">
      <dgm:prSet presAssocID="{51A89F60-3219-7D49-B2B0-F82FC44F7E4A}" presName="sibTrans" presStyleLbl="sibTrans1D1" presStyleIdx="4" presStyleCnt="5"/>
      <dgm:spPr/>
    </dgm:pt>
  </dgm:ptLst>
  <dgm:cxnLst>
    <dgm:cxn modelId="{C8770816-8968-1346-B361-3139FD310E06}" srcId="{EBB375CE-8819-7F4F-8500-50EC8FEAADCB}" destId="{4EB15117-5346-DB4C-B394-AABBCCF93ED8}" srcOrd="1" destOrd="0" parTransId="{B905FE7B-C675-A844-9C8D-6C2DEFD67BE4}" sibTransId="{931277E0-FF29-B949-B598-45F1186C45B1}"/>
    <dgm:cxn modelId="{E7147E18-1E8B-7647-A6F4-76FD09501257}" type="presOf" srcId="{EBB375CE-8819-7F4F-8500-50EC8FEAADCB}" destId="{F334907C-A187-BC4D-9BF8-CB1C945ECBE0}" srcOrd="0" destOrd="0" presId="urn:microsoft.com/office/officeart/2005/8/layout/cycle5"/>
    <dgm:cxn modelId="{9851AA1F-E50D-3D4F-B3DB-7174F7345F0D}" type="presOf" srcId="{931277E0-FF29-B949-B598-45F1186C45B1}" destId="{281CC878-C1CA-3D4D-A4F5-414F70F6C409}" srcOrd="0" destOrd="0" presId="urn:microsoft.com/office/officeart/2005/8/layout/cycle5"/>
    <dgm:cxn modelId="{455CBF29-BD57-7A4B-9FCB-636752F89B19}" type="presOf" srcId="{BE9792A5-3A4D-C743-958A-2611282AF6B8}" destId="{0AF3995A-6B92-8B45-8833-B124A9FD2569}" srcOrd="0" destOrd="0" presId="urn:microsoft.com/office/officeart/2005/8/layout/cycle5"/>
    <dgm:cxn modelId="{DB533C2E-5C14-864C-9AC1-A83542C6EC2D}" type="presOf" srcId="{E18B65AC-A203-6047-8A3E-B0873B618D91}" destId="{250E4FAC-F86D-6C4B-B0C4-0B2A67D42755}" srcOrd="0" destOrd="0" presId="urn:microsoft.com/office/officeart/2005/8/layout/cycle5"/>
    <dgm:cxn modelId="{7AE54B34-A6B9-0D4F-B2CB-38EDA024A072}" srcId="{EBB375CE-8819-7F4F-8500-50EC8FEAADCB}" destId="{7CC5DA63-65DC-CE48-9A47-B917D4A165F1}" srcOrd="0" destOrd="0" parTransId="{0A67EF2E-F93C-6A48-AA17-6EEFF8E43304}" sibTransId="{F9EB4C0D-7C26-D24C-B861-C9C3C059AC90}"/>
    <dgm:cxn modelId="{F285D851-DAE4-1D44-AC7A-5B1C1125DAD4}" type="presOf" srcId="{76DA764B-6E18-7140-AABC-373E8D047D31}" destId="{614F7460-67A5-A341-976B-F380644896DE}" srcOrd="0" destOrd="0" presId="urn:microsoft.com/office/officeart/2005/8/layout/cycle5"/>
    <dgm:cxn modelId="{570D4A63-409E-AA49-9B04-74D2D9968EB4}" srcId="{EBB375CE-8819-7F4F-8500-50EC8FEAADCB}" destId="{5A046564-4A06-5C49-8A80-F4512A68DCEE}" srcOrd="4" destOrd="0" parTransId="{C5748C72-5C48-7840-A6AF-54B7BE6C0B9C}" sibTransId="{51A89F60-3219-7D49-B2B0-F82FC44F7E4A}"/>
    <dgm:cxn modelId="{BA79A365-61F4-3645-AFE3-E9D0F46786F4}" type="presOf" srcId="{A9758656-824F-954E-BC8B-D138E9F6F95A}" destId="{1598A991-2F13-564A-900B-92362B72B925}" srcOrd="0" destOrd="0" presId="urn:microsoft.com/office/officeart/2005/8/layout/cycle5"/>
    <dgm:cxn modelId="{3255AA72-5F9F-074C-86AD-4A46BFCD8EFE}" type="presOf" srcId="{F9EB4C0D-7C26-D24C-B861-C9C3C059AC90}" destId="{100B5A78-8638-3E4C-AB89-8D59B8BEA5B8}" srcOrd="0" destOrd="0" presId="urn:microsoft.com/office/officeart/2005/8/layout/cycle5"/>
    <dgm:cxn modelId="{CDF48D7D-2C9E-BB43-A663-71F2C5D44E09}" type="presOf" srcId="{5A046564-4A06-5C49-8A80-F4512A68DCEE}" destId="{0EDF5271-E0C0-BD4F-BFC2-263CBDD13D8D}" srcOrd="0" destOrd="0" presId="urn:microsoft.com/office/officeart/2005/8/layout/cycle5"/>
    <dgm:cxn modelId="{C1AA84C2-04E4-3548-9563-FA1E8FF0D2D1}" type="presOf" srcId="{4EB15117-5346-DB4C-B394-AABBCCF93ED8}" destId="{D9C216BF-E365-1C47-9417-32DFBB5B8322}" srcOrd="0" destOrd="0" presId="urn:microsoft.com/office/officeart/2005/8/layout/cycle5"/>
    <dgm:cxn modelId="{F57CD9C5-21CD-2242-9BB6-17684738CDDB}" type="presOf" srcId="{7CC5DA63-65DC-CE48-9A47-B917D4A165F1}" destId="{7CAD7513-A3D4-8F48-BBE0-0E3FEF98557E}" srcOrd="0" destOrd="0" presId="urn:microsoft.com/office/officeart/2005/8/layout/cycle5"/>
    <dgm:cxn modelId="{C19121C8-A3E0-7A40-B077-80EDD13A3F47}" srcId="{EBB375CE-8819-7F4F-8500-50EC8FEAADCB}" destId="{E18B65AC-A203-6047-8A3E-B0873B618D91}" srcOrd="3" destOrd="0" parTransId="{0A09574F-791F-104B-8D7C-1B868B05D569}" sibTransId="{BE9792A5-3A4D-C743-958A-2611282AF6B8}"/>
    <dgm:cxn modelId="{AAF89DCB-FFB4-2E4B-9BD1-3A56426A3FE0}" type="presOf" srcId="{51A89F60-3219-7D49-B2B0-F82FC44F7E4A}" destId="{1FC227F2-DBEA-DC4D-B591-8E72464145F9}" srcOrd="0" destOrd="0" presId="urn:microsoft.com/office/officeart/2005/8/layout/cycle5"/>
    <dgm:cxn modelId="{114B8CEA-C672-4F44-A6C8-F04E5C21BFFE}" srcId="{EBB375CE-8819-7F4F-8500-50EC8FEAADCB}" destId="{76DA764B-6E18-7140-AABC-373E8D047D31}" srcOrd="2" destOrd="0" parTransId="{7B7AB706-476C-3B47-9387-712BDB806AEB}" sibTransId="{A9758656-824F-954E-BC8B-D138E9F6F95A}"/>
    <dgm:cxn modelId="{89CF1655-03D1-C946-8AE6-143DEA1AE5EA}" type="presParOf" srcId="{F334907C-A187-BC4D-9BF8-CB1C945ECBE0}" destId="{7CAD7513-A3D4-8F48-BBE0-0E3FEF98557E}" srcOrd="0" destOrd="0" presId="urn:microsoft.com/office/officeart/2005/8/layout/cycle5"/>
    <dgm:cxn modelId="{88C69EE6-5B29-C346-BD14-7E0346DDEB22}" type="presParOf" srcId="{F334907C-A187-BC4D-9BF8-CB1C945ECBE0}" destId="{1270D2B9-5177-5C40-BBA1-C519F8448F9F}" srcOrd="1" destOrd="0" presId="urn:microsoft.com/office/officeart/2005/8/layout/cycle5"/>
    <dgm:cxn modelId="{BE16707E-E099-5D44-89CC-F56061D90305}" type="presParOf" srcId="{F334907C-A187-BC4D-9BF8-CB1C945ECBE0}" destId="{100B5A78-8638-3E4C-AB89-8D59B8BEA5B8}" srcOrd="2" destOrd="0" presId="urn:microsoft.com/office/officeart/2005/8/layout/cycle5"/>
    <dgm:cxn modelId="{DE9C6E03-5687-364B-B6A8-EBE985F46BBC}" type="presParOf" srcId="{F334907C-A187-BC4D-9BF8-CB1C945ECBE0}" destId="{D9C216BF-E365-1C47-9417-32DFBB5B8322}" srcOrd="3" destOrd="0" presId="urn:microsoft.com/office/officeart/2005/8/layout/cycle5"/>
    <dgm:cxn modelId="{C04DD7FE-E116-E745-9950-6F5F42783285}" type="presParOf" srcId="{F334907C-A187-BC4D-9BF8-CB1C945ECBE0}" destId="{0C143B0D-B5B6-9542-8EFC-2A88DA425353}" srcOrd="4" destOrd="0" presId="urn:microsoft.com/office/officeart/2005/8/layout/cycle5"/>
    <dgm:cxn modelId="{B3CEE35F-F208-E14A-A230-7DDAF88ECC07}" type="presParOf" srcId="{F334907C-A187-BC4D-9BF8-CB1C945ECBE0}" destId="{281CC878-C1CA-3D4D-A4F5-414F70F6C409}" srcOrd="5" destOrd="0" presId="urn:microsoft.com/office/officeart/2005/8/layout/cycle5"/>
    <dgm:cxn modelId="{C023245D-A30A-E143-8E7F-1CB83B7A84D2}" type="presParOf" srcId="{F334907C-A187-BC4D-9BF8-CB1C945ECBE0}" destId="{614F7460-67A5-A341-976B-F380644896DE}" srcOrd="6" destOrd="0" presId="urn:microsoft.com/office/officeart/2005/8/layout/cycle5"/>
    <dgm:cxn modelId="{82A05572-A845-AB4A-8AA9-B7DCB5E34692}" type="presParOf" srcId="{F334907C-A187-BC4D-9BF8-CB1C945ECBE0}" destId="{CADFFCF8-10C9-BA4B-912D-7A3A9C47DEC9}" srcOrd="7" destOrd="0" presId="urn:microsoft.com/office/officeart/2005/8/layout/cycle5"/>
    <dgm:cxn modelId="{CFC70BD1-8D15-6045-A2F8-A1CADF420D96}" type="presParOf" srcId="{F334907C-A187-BC4D-9BF8-CB1C945ECBE0}" destId="{1598A991-2F13-564A-900B-92362B72B925}" srcOrd="8" destOrd="0" presId="urn:microsoft.com/office/officeart/2005/8/layout/cycle5"/>
    <dgm:cxn modelId="{127660E3-4FAB-2F46-912C-EA7B87135D91}" type="presParOf" srcId="{F334907C-A187-BC4D-9BF8-CB1C945ECBE0}" destId="{250E4FAC-F86D-6C4B-B0C4-0B2A67D42755}" srcOrd="9" destOrd="0" presId="urn:microsoft.com/office/officeart/2005/8/layout/cycle5"/>
    <dgm:cxn modelId="{FC639258-6D8A-B046-BDB0-E81A19F94E5B}" type="presParOf" srcId="{F334907C-A187-BC4D-9BF8-CB1C945ECBE0}" destId="{C2E381DA-D8C6-A345-A310-0594DA94FC85}" srcOrd="10" destOrd="0" presId="urn:microsoft.com/office/officeart/2005/8/layout/cycle5"/>
    <dgm:cxn modelId="{C3D39603-739A-AC47-AEBB-D4024C673D3E}" type="presParOf" srcId="{F334907C-A187-BC4D-9BF8-CB1C945ECBE0}" destId="{0AF3995A-6B92-8B45-8833-B124A9FD2569}" srcOrd="11" destOrd="0" presId="urn:microsoft.com/office/officeart/2005/8/layout/cycle5"/>
    <dgm:cxn modelId="{4F7A244C-2579-9844-B006-F1641447E407}" type="presParOf" srcId="{F334907C-A187-BC4D-9BF8-CB1C945ECBE0}" destId="{0EDF5271-E0C0-BD4F-BFC2-263CBDD13D8D}" srcOrd="12" destOrd="0" presId="urn:microsoft.com/office/officeart/2005/8/layout/cycle5"/>
    <dgm:cxn modelId="{E30D5531-FCC6-1343-AAE9-EF580F1DD3B0}" type="presParOf" srcId="{F334907C-A187-BC4D-9BF8-CB1C945ECBE0}" destId="{2F2AE441-49EB-5C47-9CC7-B2D38CF32264}" srcOrd="13" destOrd="0" presId="urn:microsoft.com/office/officeart/2005/8/layout/cycle5"/>
    <dgm:cxn modelId="{3E18C57A-931D-DA41-9862-7CF572AFBB23}" type="presParOf" srcId="{F334907C-A187-BC4D-9BF8-CB1C945ECBE0}" destId="{1FC227F2-DBEA-DC4D-B591-8E72464145F9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D7513-A3D4-8F48-BBE0-0E3FEF98557E}">
      <dsp:nvSpPr>
        <dsp:cNvPr id="0" name=""/>
        <dsp:cNvSpPr/>
      </dsp:nvSpPr>
      <dsp:spPr>
        <a:xfrm>
          <a:off x="1606841" y="1600"/>
          <a:ext cx="901117" cy="585726"/>
        </a:xfrm>
        <a:prstGeom prst="roundRect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Off</a:t>
          </a:r>
        </a:p>
      </dsp:txBody>
      <dsp:txXfrm>
        <a:off x="1635434" y="30193"/>
        <a:ext cx="843931" cy="528540"/>
      </dsp:txXfrm>
    </dsp:sp>
    <dsp:sp modelId="{100B5A78-8638-3E4C-AB89-8D59B8BEA5B8}">
      <dsp:nvSpPr>
        <dsp:cNvPr id="0" name=""/>
        <dsp:cNvSpPr/>
      </dsp:nvSpPr>
      <dsp:spPr>
        <a:xfrm>
          <a:off x="887898" y="294463"/>
          <a:ext cx="2339002" cy="2339002"/>
        </a:xfrm>
        <a:custGeom>
          <a:avLst/>
          <a:gdLst/>
          <a:ahLst/>
          <a:cxnLst/>
          <a:rect l="0" t="0" r="0" b="0"/>
          <a:pathLst>
            <a:path>
              <a:moveTo>
                <a:pt x="1740603" y="148925"/>
              </a:moveTo>
              <a:arcTo wR="1169501" hR="1169501" stAng="17953853" swAng="1210876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216BF-E365-1C47-9417-32DFBB5B8322}">
      <dsp:nvSpPr>
        <dsp:cNvPr id="0" name=""/>
        <dsp:cNvSpPr/>
      </dsp:nvSpPr>
      <dsp:spPr>
        <a:xfrm>
          <a:off x="2719103" y="809705"/>
          <a:ext cx="901117" cy="585726"/>
        </a:xfrm>
        <a:prstGeom prst="roundRect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Speed 1</a:t>
          </a:r>
        </a:p>
      </dsp:txBody>
      <dsp:txXfrm>
        <a:off x="2747696" y="838298"/>
        <a:ext cx="843931" cy="528540"/>
      </dsp:txXfrm>
    </dsp:sp>
    <dsp:sp modelId="{281CC878-C1CA-3D4D-A4F5-414F70F6C409}">
      <dsp:nvSpPr>
        <dsp:cNvPr id="0" name=""/>
        <dsp:cNvSpPr/>
      </dsp:nvSpPr>
      <dsp:spPr>
        <a:xfrm>
          <a:off x="887898" y="294463"/>
          <a:ext cx="2339002" cy="2339002"/>
        </a:xfrm>
        <a:custGeom>
          <a:avLst/>
          <a:gdLst/>
          <a:ahLst/>
          <a:cxnLst/>
          <a:rect l="0" t="0" r="0" b="0"/>
          <a:pathLst>
            <a:path>
              <a:moveTo>
                <a:pt x="2336191" y="1250531"/>
              </a:moveTo>
              <a:arcTo wR="1169501" hR="1169501" stAng="21838381" swAng="135921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4F7460-67A5-A341-976B-F380644896DE}">
      <dsp:nvSpPr>
        <dsp:cNvPr id="0" name=""/>
        <dsp:cNvSpPr/>
      </dsp:nvSpPr>
      <dsp:spPr>
        <a:xfrm>
          <a:off x="2294257" y="2117247"/>
          <a:ext cx="901117" cy="585726"/>
        </a:xfrm>
        <a:prstGeom prst="roundRect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Speed 2</a:t>
          </a:r>
        </a:p>
      </dsp:txBody>
      <dsp:txXfrm>
        <a:off x="2322850" y="2145840"/>
        <a:ext cx="843931" cy="528540"/>
      </dsp:txXfrm>
    </dsp:sp>
    <dsp:sp modelId="{1598A991-2F13-564A-900B-92362B72B925}">
      <dsp:nvSpPr>
        <dsp:cNvPr id="0" name=""/>
        <dsp:cNvSpPr/>
      </dsp:nvSpPr>
      <dsp:spPr>
        <a:xfrm>
          <a:off x="887898" y="294463"/>
          <a:ext cx="2339002" cy="2339002"/>
        </a:xfrm>
        <a:custGeom>
          <a:avLst/>
          <a:gdLst/>
          <a:ahLst/>
          <a:cxnLst/>
          <a:rect l="0" t="0" r="0" b="0"/>
          <a:pathLst>
            <a:path>
              <a:moveTo>
                <a:pt x="1312903" y="2330177"/>
              </a:moveTo>
              <a:arcTo wR="1169501" hR="1169501" stAng="4977406" swAng="845189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E4FAC-F86D-6C4B-B0C4-0B2A67D42755}">
      <dsp:nvSpPr>
        <dsp:cNvPr id="0" name=""/>
        <dsp:cNvSpPr/>
      </dsp:nvSpPr>
      <dsp:spPr>
        <a:xfrm>
          <a:off x="919425" y="2117247"/>
          <a:ext cx="901117" cy="585726"/>
        </a:xfrm>
        <a:prstGeom prst="roundRect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Speed 3</a:t>
          </a:r>
        </a:p>
      </dsp:txBody>
      <dsp:txXfrm>
        <a:off x="948018" y="2145840"/>
        <a:ext cx="843931" cy="528540"/>
      </dsp:txXfrm>
    </dsp:sp>
    <dsp:sp modelId="{0AF3995A-6B92-8B45-8833-B124A9FD2569}">
      <dsp:nvSpPr>
        <dsp:cNvPr id="0" name=""/>
        <dsp:cNvSpPr/>
      </dsp:nvSpPr>
      <dsp:spPr>
        <a:xfrm>
          <a:off x="887898" y="294463"/>
          <a:ext cx="2339002" cy="2339002"/>
        </a:xfrm>
        <a:custGeom>
          <a:avLst/>
          <a:gdLst/>
          <a:ahLst/>
          <a:cxnLst/>
          <a:rect l="0" t="0" r="0" b="0"/>
          <a:pathLst>
            <a:path>
              <a:moveTo>
                <a:pt x="124029" y="1693640"/>
              </a:moveTo>
              <a:arcTo wR="1169501" hR="1169501" stAng="9202406" swAng="135921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F5271-E0C0-BD4F-BFC2-263CBDD13D8D}">
      <dsp:nvSpPr>
        <dsp:cNvPr id="0" name=""/>
        <dsp:cNvSpPr/>
      </dsp:nvSpPr>
      <dsp:spPr>
        <a:xfrm>
          <a:off x="494579" y="809705"/>
          <a:ext cx="901117" cy="585726"/>
        </a:xfrm>
        <a:prstGeom prst="roundRect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Speed 4</a:t>
          </a:r>
        </a:p>
      </dsp:txBody>
      <dsp:txXfrm>
        <a:off x="523172" y="838298"/>
        <a:ext cx="843931" cy="528540"/>
      </dsp:txXfrm>
    </dsp:sp>
    <dsp:sp modelId="{1FC227F2-DBEA-DC4D-B591-8E72464145F9}">
      <dsp:nvSpPr>
        <dsp:cNvPr id="0" name=""/>
        <dsp:cNvSpPr/>
      </dsp:nvSpPr>
      <dsp:spPr>
        <a:xfrm>
          <a:off x="887898" y="294463"/>
          <a:ext cx="2339002" cy="2339002"/>
        </a:xfrm>
        <a:custGeom>
          <a:avLst/>
          <a:gdLst/>
          <a:ahLst/>
          <a:cxnLst/>
          <a:rect l="0" t="0" r="0" b="0"/>
          <a:pathLst>
            <a:path>
              <a:moveTo>
                <a:pt x="281371" y="408608"/>
              </a:moveTo>
              <a:arcTo wR="1169501" hR="1169501" stAng="13235271" swAng="1210876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4/22/24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4/22/24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0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2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5345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91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6423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97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49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1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8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3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3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4/22/24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2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4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9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6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3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157"/>
            <a:ext cx="2356060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3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0018" y="1318591"/>
            <a:ext cx="5880669" cy="422082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ELEC 3050 Lab Project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71213" y="804334"/>
            <a:ext cx="3163824" cy="5249332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2">
                    <a:lumMod val="75000"/>
                  </a:schemeClr>
                </a:solidFill>
              </a:rPr>
              <a:t>Ethan Cook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Control (Requirement E)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88538" y="1768789"/>
            <a:ext cx="8913078" cy="3777622"/>
          </a:xfrm>
        </p:spPr>
        <p:txBody>
          <a:bodyPr/>
          <a:lstStyle/>
          <a:p>
            <a:r>
              <a:rPr lang="en-US" dirty="0"/>
              <a:t>ADC read values range between 0x000 and 0xE00</a:t>
            </a:r>
          </a:p>
          <a:p>
            <a:r>
              <a:rPr lang="en-US" dirty="0"/>
              <a:t>Desired speeds set at 0x300, 0x600, 0x900, and 0xC00</a:t>
            </a:r>
          </a:p>
          <a:p>
            <a:r>
              <a:rPr lang="en-US" dirty="0"/>
              <a:t>Keypad “D” used to cycle between desired speeds</a:t>
            </a:r>
          </a:p>
          <a:p>
            <a:r>
              <a:rPr lang="en-US" dirty="0"/>
              <a:t>Sampling every 12.5 </a:t>
            </a:r>
            <a:r>
              <a:rPr lang="en-US" dirty="0" err="1"/>
              <a:t>ms</a:t>
            </a:r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B4D904B-7DAC-69FF-8E2F-A797A40094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049379"/>
              </p:ext>
            </p:extLst>
          </p:nvPr>
        </p:nvGraphicFramePr>
        <p:xfrm>
          <a:off x="4037012" y="3657600"/>
          <a:ext cx="41148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604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 Controller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738669" y="1820505"/>
            <a:ext cx="3188063" cy="576262"/>
          </a:xfrm>
        </p:spPr>
        <p:txBody>
          <a:bodyPr/>
          <a:lstStyle/>
          <a:p>
            <a:r>
              <a:rPr lang="en-US" dirty="0"/>
              <a:t>Proportional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738669" y="2466172"/>
            <a:ext cx="3188063" cy="3354060"/>
          </a:xfrm>
        </p:spPr>
        <p:txBody>
          <a:bodyPr/>
          <a:lstStyle/>
          <a:p>
            <a:r>
              <a:rPr lang="en-US" dirty="0"/>
              <a:t>Control output is proportional to the current error</a:t>
            </a:r>
          </a:p>
          <a:p>
            <a:r>
              <a:rPr lang="en-US" dirty="0"/>
              <a:t>Proportional term alone results in a residual error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35A69C15-02EE-5AEB-55F6-B4B2C590D0C3}"/>
              </a:ext>
            </a:extLst>
          </p:cNvPr>
          <p:cNvSpPr txBox="1">
            <a:spLocks/>
          </p:cNvSpPr>
          <p:nvPr/>
        </p:nvSpPr>
        <p:spPr>
          <a:xfrm>
            <a:off x="8444273" y="1820505"/>
            <a:ext cx="3188063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399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999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799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AA0E4339-DD75-29F9-1BD6-E134D4D81AD3}"/>
              </a:ext>
            </a:extLst>
          </p:cNvPr>
          <p:cNvSpPr txBox="1">
            <a:spLocks/>
          </p:cNvSpPr>
          <p:nvPr/>
        </p:nvSpPr>
        <p:spPr>
          <a:xfrm>
            <a:off x="8444273" y="2466172"/>
            <a:ext cx="3188063" cy="3354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91875F58-0DCF-3242-4554-49FDD7372BC6}"/>
              </a:ext>
            </a:extLst>
          </p:cNvPr>
          <p:cNvSpPr txBox="1">
            <a:spLocks/>
          </p:cNvSpPr>
          <p:nvPr/>
        </p:nvSpPr>
        <p:spPr>
          <a:xfrm>
            <a:off x="5091471" y="1820505"/>
            <a:ext cx="3188063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399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999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799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Integral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E902764B-9E2F-C99C-B65A-66A6C751827A}"/>
              </a:ext>
            </a:extLst>
          </p:cNvPr>
          <p:cNvSpPr txBox="1">
            <a:spLocks/>
          </p:cNvSpPr>
          <p:nvPr/>
        </p:nvSpPr>
        <p:spPr>
          <a:xfrm>
            <a:off x="5091471" y="2466172"/>
            <a:ext cx="3188063" cy="3354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Control output is a function of current error and past error</a:t>
            </a:r>
          </a:p>
          <a:p>
            <a:r>
              <a:rPr lang="en-US" dirty="0"/>
              <a:t>Integral term eliminates residual error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3AC8322-C413-6CB1-302D-9A3DAAEF5CC6}"/>
              </a:ext>
            </a:extLst>
          </p:cNvPr>
          <p:cNvSpPr txBox="1">
            <a:spLocks/>
          </p:cNvSpPr>
          <p:nvPr/>
        </p:nvSpPr>
        <p:spPr>
          <a:xfrm>
            <a:off x="8609012" y="1820505"/>
            <a:ext cx="3188063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399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999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799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Derivative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FE7CFAE4-B493-8EBD-3DB2-B18098C80DAD}"/>
              </a:ext>
            </a:extLst>
          </p:cNvPr>
          <p:cNvSpPr txBox="1">
            <a:spLocks/>
          </p:cNvSpPr>
          <p:nvPr/>
        </p:nvSpPr>
        <p:spPr>
          <a:xfrm>
            <a:off x="8609012" y="2466172"/>
            <a:ext cx="3188063" cy="3354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Control output is a prediction of future error</a:t>
            </a:r>
          </a:p>
          <a:p>
            <a:r>
              <a:rPr lang="en-US" dirty="0"/>
              <a:t>Derivative term estimates future trends of error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A0BFC5D-3BB1-A4D0-30FE-A73FECFEB1A3}"/>
              </a:ext>
            </a:extLst>
          </p:cNvPr>
          <p:cNvSpPr/>
          <p:nvPr/>
        </p:nvSpPr>
        <p:spPr>
          <a:xfrm>
            <a:off x="4914258" y="4449406"/>
            <a:ext cx="1167680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4062477-0A47-91E7-ACA3-3D5184066A98}"/>
              </a:ext>
            </a:extLst>
          </p:cNvPr>
          <p:cNvSpPr/>
          <p:nvPr/>
        </p:nvSpPr>
        <p:spPr>
          <a:xfrm>
            <a:off x="4926732" y="5080391"/>
            <a:ext cx="1167680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27B83B4-1452-6ED6-FBEA-239772515884}"/>
              </a:ext>
            </a:extLst>
          </p:cNvPr>
          <p:cNvSpPr/>
          <p:nvPr/>
        </p:nvSpPr>
        <p:spPr>
          <a:xfrm>
            <a:off x="4939206" y="5711376"/>
            <a:ext cx="1167680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D9874C-DFFD-6714-AE51-2ADCC4B8176E}"/>
              </a:ext>
            </a:extLst>
          </p:cNvPr>
          <p:cNvSpPr/>
          <p:nvPr/>
        </p:nvSpPr>
        <p:spPr>
          <a:xfrm>
            <a:off x="6615493" y="5061351"/>
            <a:ext cx="571480" cy="571480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∑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F3B3EA-7223-579D-D903-FD974F67AED8}"/>
              </a:ext>
            </a:extLst>
          </p:cNvPr>
          <p:cNvSpPr/>
          <p:nvPr/>
        </p:nvSpPr>
        <p:spPr>
          <a:xfrm>
            <a:off x="3836413" y="5061351"/>
            <a:ext cx="571480" cy="571480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∑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3262D4D-3D9B-D1FF-F4C5-9FF115AFFDF7}"/>
              </a:ext>
            </a:extLst>
          </p:cNvPr>
          <p:cNvSpPr/>
          <p:nvPr/>
        </p:nvSpPr>
        <p:spPr>
          <a:xfrm>
            <a:off x="7695694" y="5080391"/>
            <a:ext cx="1167680" cy="533400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CC6376-F0FF-B945-9E08-ED4F370AAAC1}"/>
              </a:ext>
            </a:extLst>
          </p:cNvPr>
          <p:cNvCxnSpPr>
            <a:cxnSpLocks/>
            <a:stCxn id="25" idx="3"/>
            <a:endCxn id="27" idx="2"/>
          </p:cNvCxnSpPr>
          <p:nvPr/>
        </p:nvCxnSpPr>
        <p:spPr>
          <a:xfrm>
            <a:off x="6094412" y="5347091"/>
            <a:ext cx="521081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DE9DB72C-D28B-8351-4DE7-DE08EB77621E}"/>
              </a:ext>
            </a:extLst>
          </p:cNvPr>
          <p:cNvCxnSpPr>
            <a:stCxn id="26" idx="3"/>
            <a:endCxn id="27" idx="4"/>
          </p:cNvCxnSpPr>
          <p:nvPr/>
        </p:nvCxnSpPr>
        <p:spPr>
          <a:xfrm flipV="1">
            <a:off x="6106886" y="5632831"/>
            <a:ext cx="794347" cy="345245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B41B86D8-DFCA-A064-3CCA-5EFD45F09FD5}"/>
              </a:ext>
            </a:extLst>
          </p:cNvPr>
          <p:cNvCxnSpPr>
            <a:stCxn id="24" idx="3"/>
            <a:endCxn id="27" idx="0"/>
          </p:cNvCxnSpPr>
          <p:nvPr/>
        </p:nvCxnSpPr>
        <p:spPr>
          <a:xfrm>
            <a:off x="6081938" y="4716106"/>
            <a:ext cx="819295" cy="345245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C2B87-C5AB-AB8D-975A-011FC0016CBB}"/>
              </a:ext>
            </a:extLst>
          </p:cNvPr>
          <p:cNvCxnSpPr>
            <a:stCxn id="27" idx="6"/>
            <a:endCxn id="29" idx="1"/>
          </p:cNvCxnSpPr>
          <p:nvPr/>
        </p:nvCxnSpPr>
        <p:spPr>
          <a:xfrm>
            <a:off x="7186973" y="5347091"/>
            <a:ext cx="508721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DB0A94-A0A8-26F8-C720-3CC6026E520A}"/>
              </a:ext>
            </a:extLst>
          </p:cNvPr>
          <p:cNvCxnSpPr>
            <a:stCxn id="28" idx="6"/>
            <a:endCxn id="25" idx="1"/>
          </p:cNvCxnSpPr>
          <p:nvPr/>
        </p:nvCxnSpPr>
        <p:spPr>
          <a:xfrm>
            <a:off x="4407893" y="5347091"/>
            <a:ext cx="518839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F511EB03-E230-AFEE-EBE6-A0D85C23A198}"/>
              </a:ext>
            </a:extLst>
          </p:cNvPr>
          <p:cNvCxnSpPr>
            <a:stCxn id="28" idx="6"/>
            <a:endCxn id="24" idx="1"/>
          </p:cNvCxnSpPr>
          <p:nvPr/>
        </p:nvCxnSpPr>
        <p:spPr>
          <a:xfrm flipV="1">
            <a:off x="4407893" y="4716106"/>
            <a:ext cx="506365" cy="630985"/>
          </a:xfrm>
          <a:prstGeom prst="bentConnector3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C86CD5FF-CDA0-D516-8400-7ED1745E7055}"/>
              </a:ext>
            </a:extLst>
          </p:cNvPr>
          <p:cNvCxnSpPr>
            <a:stCxn id="28" idx="6"/>
            <a:endCxn id="26" idx="1"/>
          </p:cNvCxnSpPr>
          <p:nvPr/>
        </p:nvCxnSpPr>
        <p:spPr>
          <a:xfrm>
            <a:off x="4407893" y="5347091"/>
            <a:ext cx="531313" cy="630985"/>
          </a:xfrm>
          <a:prstGeom prst="bentConnector3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FBD7EB-0591-737F-1A5E-2D2583808125}"/>
              </a:ext>
            </a:extLst>
          </p:cNvPr>
          <p:cNvCxnSpPr>
            <a:stCxn id="29" idx="3"/>
          </p:cNvCxnSpPr>
          <p:nvPr/>
        </p:nvCxnSpPr>
        <p:spPr>
          <a:xfrm>
            <a:off x="8863374" y="5347091"/>
            <a:ext cx="507638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F340D9DC-E438-70E1-F73F-2190E06FF920}"/>
              </a:ext>
            </a:extLst>
          </p:cNvPr>
          <p:cNvCxnSpPr>
            <a:stCxn id="29" idx="3"/>
            <a:endCxn id="28" idx="4"/>
          </p:cNvCxnSpPr>
          <p:nvPr/>
        </p:nvCxnSpPr>
        <p:spPr>
          <a:xfrm flipH="1">
            <a:off x="4122153" y="5347091"/>
            <a:ext cx="4741221" cy="285740"/>
          </a:xfrm>
          <a:prstGeom prst="bentConnector4">
            <a:avLst>
              <a:gd name="adj1" fmla="val -4822"/>
              <a:gd name="adj2" fmla="val 378105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2280943-2AFC-07A7-C0D3-AC9E15F9A5E7}"/>
              </a:ext>
            </a:extLst>
          </p:cNvPr>
          <p:cNvCxnSpPr/>
          <p:nvPr/>
        </p:nvCxnSpPr>
        <p:spPr>
          <a:xfrm>
            <a:off x="3328775" y="5364848"/>
            <a:ext cx="507638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AD9C8A4-AA88-E38F-9D30-BE4B0AF55F73}"/>
              </a:ext>
            </a:extLst>
          </p:cNvPr>
          <p:cNvSpPr txBox="1"/>
          <p:nvPr/>
        </p:nvSpPr>
        <p:spPr>
          <a:xfrm>
            <a:off x="2265336" y="516242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15731B-8163-1454-A4B1-D668062F4EA3}"/>
              </a:ext>
            </a:extLst>
          </p:cNvPr>
          <p:cNvSpPr txBox="1"/>
          <p:nvPr/>
        </p:nvSpPr>
        <p:spPr>
          <a:xfrm>
            <a:off x="9448868" y="516242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6B9367-3163-7DBD-2C7B-C02F6EDD348E}"/>
              </a:ext>
            </a:extLst>
          </p:cNvPr>
          <p:cNvSpPr txBox="1"/>
          <p:nvPr/>
        </p:nvSpPr>
        <p:spPr>
          <a:xfrm>
            <a:off x="6588303" y="477886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A7B5F8-F30B-8C9A-AC63-9F140D511E4B}"/>
              </a:ext>
            </a:extLst>
          </p:cNvPr>
          <p:cNvSpPr txBox="1"/>
          <p:nvPr/>
        </p:nvSpPr>
        <p:spPr>
          <a:xfrm>
            <a:off x="6355207" y="502362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1287FC-C93F-5F1D-E175-E1C85EDF6834}"/>
              </a:ext>
            </a:extLst>
          </p:cNvPr>
          <p:cNvSpPr txBox="1"/>
          <p:nvPr/>
        </p:nvSpPr>
        <p:spPr>
          <a:xfrm>
            <a:off x="6603019" y="553019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DA8F2C-07A8-E63A-D287-4DA60C95FAAF}"/>
              </a:ext>
            </a:extLst>
          </p:cNvPr>
          <p:cNvSpPr txBox="1"/>
          <p:nvPr/>
        </p:nvSpPr>
        <p:spPr>
          <a:xfrm>
            <a:off x="3622366" y="53092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27694D-CE8A-292C-E46A-84501EF1848B}"/>
              </a:ext>
            </a:extLst>
          </p:cNvPr>
          <p:cNvSpPr txBox="1"/>
          <p:nvPr/>
        </p:nvSpPr>
        <p:spPr>
          <a:xfrm>
            <a:off x="3839083" y="552875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1029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showing a line of orange and gray lines&#10;&#10;Description automatically generated with medium confidence">
            <a:extLst>
              <a:ext uri="{FF2B5EF4-FFF2-40B4-BE49-F238E27FC236}">
                <a16:creationId xmlns:a16="http://schemas.microsoft.com/office/drawing/2014/main" id="{332938CF-944B-D634-150D-530581857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12" y="625732"/>
            <a:ext cx="4191000" cy="232105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8C070E-9E69-33AD-DAC4-C3DA5130EE55}"/>
              </a:ext>
            </a:extLst>
          </p:cNvPr>
          <p:cNvSpPr txBox="1"/>
          <p:nvPr/>
        </p:nvSpPr>
        <p:spPr>
          <a:xfrm>
            <a:off x="4104925" y="3009062"/>
            <a:ext cx="397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Feedback Control: Off to Speed 1</a:t>
            </a:r>
          </a:p>
        </p:txBody>
      </p:sp>
      <p:pic>
        <p:nvPicPr>
          <p:cNvPr id="10" name="Picture 9" descr="A graph showing a line&#10;&#10;Description automatically generated">
            <a:extLst>
              <a:ext uri="{FF2B5EF4-FFF2-40B4-BE49-F238E27FC236}">
                <a16:creationId xmlns:a16="http://schemas.microsoft.com/office/drawing/2014/main" id="{A4ECD2AD-48DF-351E-4FF5-0C81C9DF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12" y="3810000"/>
            <a:ext cx="4191000" cy="232628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ECA35C-992D-BB49-0C86-CD4B812FD845}"/>
              </a:ext>
            </a:extLst>
          </p:cNvPr>
          <p:cNvSpPr txBox="1"/>
          <p:nvPr/>
        </p:nvSpPr>
        <p:spPr>
          <a:xfrm>
            <a:off x="4090498" y="6232268"/>
            <a:ext cx="400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Feedback Control: Finger pressure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During the Project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ADC input errors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Inputs would jump around 0x400</a:t>
            </a:r>
          </a:p>
          <a:p>
            <a:r>
              <a:rPr lang="en-US" dirty="0"/>
              <a:t>Feedback control wouldn’t work</a:t>
            </a:r>
          </a:p>
          <a:p>
            <a:r>
              <a:rPr lang="en-US" dirty="0"/>
              <a:t>Troubleshot</a:t>
            </a:r>
          </a:p>
          <a:p>
            <a:r>
              <a:rPr lang="en-US" dirty="0"/>
              <a:t>Fixed configuration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Keypad Debounce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Buttons are double pressed with an interval of around 60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Swapped keypads</a:t>
            </a:r>
          </a:p>
          <a:p>
            <a:r>
              <a:rPr lang="en-US" dirty="0"/>
              <a:t>Added delay in code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0018" y="1318591"/>
            <a:ext cx="5880669" cy="422082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88138" y="804334"/>
            <a:ext cx="3163824" cy="5249332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Ethan Cook</a:t>
            </a:r>
          </a:p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efc0009@auburn.edu</a:t>
            </a:r>
          </a:p>
        </p:txBody>
      </p:sp>
    </p:spTree>
    <p:extLst>
      <p:ext uri="{BB962C8B-B14F-4D97-AF65-F5344CB8AC3E}">
        <p14:creationId xmlns:p14="http://schemas.microsoft.com/office/powerpoint/2010/main" val="2971924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90266FF-395E-50BB-837C-2296328ADCA2}"/>
              </a:ext>
            </a:extLst>
          </p:cNvPr>
          <p:cNvSpPr/>
          <p:nvPr/>
        </p:nvSpPr>
        <p:spPr>
          <a:xfrm>
            <a:off x="4494212" y="2247900"/>
            <a:ext cx="1676400" cy="23622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Micro-</a:t>
            </a:r>
          </a:p>
          <a:p>
            <a:pPr algn="ctr"/>
            <a:r>
              <a:rPr lang="en-US" sz="1400" dirty="0"/>
              <a:t>controller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4E40B55-3D39-82CE-2451-77C7DE700582}"/>
              </a:ext>
            </a:extLst>
          </p:cNvPr>
          <p:cNvSpPr/>
          <p:nvPr/>
        </p:nvSpPr>
        <p:spPr>
          <a:xfrm>
            <a:off x="6830621" y="2247900"/>
            <a:ext cx="1449532" cy="10287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Motor drive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205F1DF-49AE-2B95-77DC-ACA2858223D1}"/>
              </a:ext>
            </a:extLst>
          </p:cNvPr>
          <p:cNvSpPr/>
          <p:nvPr/>
        </p:nvSpPr>
        <p:spPr>
          <a:xfrm>
            <a:off x="8940162" y="2247900"/>
            <a:ext cx="1676400" cy="23622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Motor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Tachometer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6460292-D987-5A8C-7B4A-E1D7EB5F9A41}"/>
              </a:ext>
            </a:extLst>
          </p:cNvPr>
          <p:cNvSpPr/>
          <p:nvPr/>
        </p:nvSpPr>
        <p:spPr>
          <a:xfrm>
            <a:off x="6830621" y="3577814"/>
            <a:ext cx="1449532" cy="10287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Signal Conditioning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539668-70B5-97E0-BEE7-CBC2F22F30BC}"/>
              </a:ext>
            </a:extLst>
          </p:cNvPr>
          <p:cNvCxnSpPr>
            <a:cxnSpLocks/>
          </p:cNvCxnSpPr>
          <p:nvPr/>
        </p:nvCxnSpPr>
        <p:spPr>
          <a:xfrm>
            <a:off x="9046842" y="3429000"/>
            <a:ext cx="1463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4F9A162-D1F5-DF62-B95E-8833D5171548}"/>
              </a:ext>
            </a:extLst>
          </p:cNvPr>
          <p:cNvSpPr/>
          <p:nvPr/>
        </p:nvSpPr>
        <p:spPr>
          <a:xfrm>
            <a:off x="2384671" y="2247900"/>
            <a:ext cx="1449532" cy="10287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Keypad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A43BFD-3237-5A79-92F4-965095A6BC7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170612" y="2762250"/>
            <a:ext cx="660009" cy="0"/>
          </a:xfrm>
          <a:prstGeom prst="straightConnector1">
            <a:avLst/>
          </a:prstGeom>
          <a:ln>
            <a:solidFill>
              <a:schemeClr val="accent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C780E3-1D3D-0115-7FAA-C1D7A78DB0D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280153" y="2762250"/>
            <a:ext cx="660009" cy="0"/>
          </a:xfrm>
          <a:prstGeom prst="straightConnector1">
            <a:avLst/>
          </a:prstGeom>
          <a:ln>
            <a:solidFill>
              <a:schemeClr val="accent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3B50978-8889-9DF3-F0C2-DC1901243F82}"/>
              </a:ext>
            </a:extLst>
          </p:cNvPr>
          <p:cNvSpPr/>
          <p:nvPr/>
        </p:nvSpPr>
        <p:spPr>
          <a:xfrm>
            <a:off x="2384671" y="3577814"/>
            <a:ext cx="1449532" cy="10287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AND Gates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430AF0-6037-C5E4-22A2-D5DDBF1475D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8280153" y="4092164"/>
            <a:ext cx="637149" cy="0"/>
          </a:xfrm>
          <a:prstGeom prst="straightConnector1">
            <a:avLst/>
          </a:prstGeom>
          <a:ln>
            <a:solidFill>
              <a:schemeClr val="accent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341007-41C4-6E7C-D6F3-0D92B953236E}"/>
              </a:ext>
            </a:extLst>
          </p:cNvPr>
          <p:cNvCxnSpPr>
            <a:cxnSpLocks/>
          </p:cNvCxnSpPr>
          <p:nvPr/>
        </p:nvCxnSpPr>
        <p:spPr>
          <a:xfrm flipH="1">
            <a:off x="6170612" y="4092164"/>
            <a:ext cx="637149" cy="0"/>
          </a:xfrm>
          <a:prstGeom prst="straightConnector1">
            <a:avLst/>
          </a:prstGeom>
          <a:ln>
            <a:solidFill>
              <a:schemeClr val="accent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90C506-C8F0-5CEC-8E79-D9FEC1C2428F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834203" y="4092164"/>
            <a:ext cx="660009" cy="0"/>
          </a:xfrm>
          <a:prstGeom prst="straightConnector1">
            <a:avLst/>
          </a:prstGeom>
          <a:ln>
            <a:solidFill>
              <a:schemeClr val="accent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A00FE7-90B5-9CF8-FE5B-F9233DC3D0B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34203" y="2762250"/>
            <a:ext cx="660009" cy="0"/>
          </a:xfrm>
          <a:prstGeom prst="straightConnector1">
            <a:avLst/>
          </a:prstGeom>
          <a:ln>
            <a:solidFill>
              <a:schemeClr val="accent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B921CD-B8D1-58AB-5C04-10F412EB0B66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3109437" y="3276600"/>
            <a:ext cx="0" cy="301214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019F0C-8875-A64D-A032-241763BE2F70}"/>
              </a:ext>
            </a:extLst>
          </p:cNvPr>
          <p:cNvCxnSpPr/>
          <p:nvPr/>
        </p:nvCxnSpPr>
        <p:spPr>
          <a:xfrm flipH="1">
            <a:off x="4089180" y="2695575"/>
            <a:ext cx="127195" cy="133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681C4D6-9AC2-361B-9A5C-7DBB43045831}"/>
              </a:ext>
            </a:extLst>
          </p:cNvPr>
          <p:cNvCxnSpPr/>
          <p:nvPr/>
        </p:nvCxnSpPr>
        <p:spPr>
          <a:xfrm flipH="1">
            <a:off x="3045840" y="3345292"/>
            <a:ext cx="127195" cy="133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412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18794" y="622537"/>
            <a:ext cx="8909366" cy="1280890"/>
          </a:xfrm>
        </p:spPr>
        <p:txBody>
          <a:bodyPr/>
          <a:lstStyle/>
          <a:p>
            <a:r>
              <a:rPr lang="en-US" dirty="0"/>
              <a:t>Keypad (Requirement A) </a:t>
            </a:r>
          </a:p>
        </p:txBody>
      </p:sp>
      <p:pic>
        <p:nvPicPr>
          <p:cNvPr id="24" name="Content Placeholder 23" descr="A diagram of a diagram&#10;&#10;Description automatically generated">
            <a:extLst>
              <a:ext uri="{FF2B5EF4-FFF2-40B4-BE49-F238E27FC236}">
                <a16:creationId xmlns:a16="http://schemas.microsoft.com/office/drawing/2014/main" id="{895D1BEC-C696-198A-3E83-C8EB083497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2160365"/>
            <a:ext cx="3167503" cy="4073525"/>
          </a:xfrm>
          <a:ln w="12700">
            <a:solidFill>
              <a:schemeClr val="accent1"/>
            </a:solidFill>
          </a:ln>
        </p:spPr>
      </p:pic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AND the row signals to generate a keypad interrupt signal</a:t>
            </a:r>
          </a:p>
          <a:p>
            <a:r>
              <a:rPr lang="en-US" dirty="0"/>
              <a:t>Reads rows then columns</a:t>
            </a:r>
          </a:p>
          <a:p>
            <a:r>
              <a:rPr lang="en-US" dirty="0"/>
              <a:t>Inputs are configured with pull-up resistors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9B746E-CC51-0879-2DAF-D978C0F7CA5A}"/>
              </a:ext>
            </a:extLst>
          </p:cNvPr>
          <p:cNvSpPr/>
          <p:nvPr/>
        </p:nvSpPr>
        <p:spPr>
          <a:xfrm>
            <a:off x="9710702" y="412634"/>
            <a:ext cx="476155" cy="67094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57E7CA5-6580-D5FA-1352-F125E7736B70}"/>
              </a:ext>
            </a:extLst>
          </p:cNvPr>
          <p:cNvSpPr/>
          <p:nvPr/>
        </p:nvSpPr>
        <p:spPr>
          <a:xfrm>
            <a:off x="10374323" y="412634"/>
            <a:ext cx="411717" cy="29218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3547D9-89C9-4791-5740-EDA293CE2C3C}"/>
              </a:ext>
            </a:extLst>
          </p:cNvPr>
          <p:cNvSpPr/>
          <p:nvPr/>
        </p:nvSpPr>
        <p:spPr>
          <a:xfrm>
            <a:off x="10973506" y="412634"/>
            <a:ext cx="476155" cy="67094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249C428-D8B6-A07A-949D-BD6E3DBB8630}"/>
              </a:ext>
            </a:extLst>
          </p:cNvPr>
          <p:cNvSpPr/>
          <p:nvPr/>
        </p:nvSpPr>
        <p:spPr>
          <a:xfrm>
            <a:off x="10374323" y="790375"/>
            <a:ext cx="411717" cy="29218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6E2BF1-1C17-5F5C-DBAD-7782A9AEF37E}"/>
              </a:ext>
            </a:extLst>
          </p:cNvPr>
          <p:cNvCxnSpPr>
            <a:cxnSpLocks/>
          </p:cNvCxnSpPr>
          <p:nvPr/>
        </p:nvCxnSpPr>
        <p:spPr>
          <a:xfrm>
            <a:off x="11003806" y="748107"/>
            <a:ext cx="4155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DC33434-836A-75A2-2691-07C3AB955410}"/>
              </a:ext>
            </a:extLst>
          </p:cNvPr>
          <p:cNvSpPr/>
          <p:nvPr/>
        </p:nvSpPr>
        <p:spPr>
          <a:xfrm>
            <a:off x="9111520" y="412634"/>
            <a:ext cx="411717" cy="2921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7AB508-6098-76CE-1952-CCCB9AC16B7F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0186858" y="558727"/>
            <a:ext cx="187465" cy="0"/>
          </a:xfrm>
          <a:prstGeom prst="straightConnector1">
            <a:avLst/>
          </a:prstGeom>
          <a:ln>
            <a:solidFill>
              <a:schemeClr val="accent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4C88BC-D91C-890A-2B21-F07FA62D583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0786040" y="558727"/>
            <a:ext cx="187465" cy="0"/>
          </a:xfrm>
          <a:prstGeom prst="straightConnector1">
            <a:avLst/>
          </a:prstGeom>
          <a:ln>
            <a:solidFill>
              <a:schemeClr val="accent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DCFD81B-B121-19E7-6958-C8CBADE306EA}"/>
              </a:ext>
            </a:extLst>
          </p:cNvPr>
          <p:cNvSpPr/>
          <p:nvPr/>
        </p:nvSpPr>
        <p:spPr>
          <a:xfrm>
            <a:off x="9111520" y="790375"/>
            <a:ext cx="411717" cy="2921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39DE42-3284-8EA0-98B6-72782B41CC53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10786040" y="936468"/>
            <a:ext cx="180972" cy="0"/>
          </a:xfrm>
          <a:prstGeom prst="straightConnector1">
            <a:avLst/>
          </a:prstGeom>
          <a:ln>
            <a:solidFill>
              <a:schemeClr val="accent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2BE1DA-8481-658F-C91C-3DC65AEEB883}"/>
              </a:ext>
            </a:extLst>
          </p:cNvPr>
          <p:cNvCxnSpPr>
            <a:cxnSpLocks/>
          </p:cNvCxnSpPr>
          <p:nvPr/>
        </p:nvCxnSpPr>
        <p:spPr>
          <a:xfrm flipH="1">
            <a:off x="10186858" y="936468"/>
            <a:ext cx="180972" cy="0"/>
          </a:xfrm>
          <a:prstGeom prst="straightConnector1">
            <a:avLst/>
          </a:prstGeom>
          <a:ln>
            <a:solidFill>
              <a:schemeClr val="accent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7D2F89-4874-945A-C9D1-D591ECDA1F0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9523237" y="936468"/>
            <a:ext cx="187465" cy="0"/>
          </a:xfrm>
          <a:prstGeom prst="straightConnector1">
            <a:avLst/>
          </a:prstGeom>
          <a:ln>
            <a:solidFill>
              <a:schemeClr val="accent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D38FFB-D44E-35A0-1EE1-4EAB3DCF1AF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523237" y="558727"/>
            <a:ext cx="187465" cy="0"/>
          </a:xfrm>
          <a:prstGeom prst="straightConnector1">
            <a:avLst/>
          </a:prstGeom>
          <a:ln>
            <a:solidFill>
              <a:schemeClr val="accent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8FC5D8-F8A2-A5DD-274D-85512BD7197E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9317379" y="704820"/>
            <a:ext cx="0" cy="85555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879999-B608-1BE3-3D2E-155D9B2D6299}"/>
              </a:ext>
            </a:extLst>
          </p:cNvPr>
          <p:cNvCxnSpPr/>
          <p:nvPr/>
        </p:nvCxnSpPr>
        <p:spPr>
          <a:xfrm flipH="1">
            <a:off x="9595659" y="539789"/>
            <a:ext cx="36128" cy="3787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F074D8-6743-88D0-BCA3-D3660CE5C39D}"/>
              </a:ext>
            </a:extLst>
          </p:cNvPr>
          <p:cNvCxnSpPr/>
          <p:nvPr/>
        </p:nvCxnSpPr>
        <p:spPr>
          <a:xfrm flipH="1">
            <a:off x="9299315" y="724331"/>
            <a:ext cx="36128" cy="3787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208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46373" y="642593"/>
            <a:ext cx="8909366" cy="1280890"/>
          </a:xfrm>
        </p:spPr>
        <p:txBody>
          <a:bodyPr/>
          <a:lstStyle/>
          <a:p>
            <a:r>
              <a:rPr lang="en-US" dirty="0"/>
              <a:t>Motor Drive (Requirement C)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Motor can receive 15V</a:t>
            </a:r>
          </a:p>
          <a:p>
            <a:r>
              <a:rPr lang="en-US" dirty="0"/>
              <a:t>GPIO PA0 outputs PWM signal</a:t>
            </a:r>
          </a:p>
          <a:p>
            <a:r>
              <a:rPr lang="en-US" dirty="0"/>
              <a:t>Flyback diode needed to protect circuit</a:t>
            </a:r>
          </a:p>
          <a:p>
            <a:r>
              <a:rPr lang="en-US" dirty="0"/>
              <a:t>MOSFET transistor is used</a:t>
            </a:r>
          </a:p>
        </p:txBody>
      </p:sp>
      <p:pic>
        <p:nvPicPr>
          <p:cNvPr id="25" name="Picture 24" descr="A diagram of a motor&#10;&#10;Description automatically generated">
            <a:extLst>
              <a:ext uri="{FF2B5EF4-FFF2-40B4-BE49-F238E27FC236}">
                <a16:creationId xmlns:a16="http://schemas.microsoft.com/office/drawing/2014/main" id="{772DF63D-1267-A0AC-6884-349B619FA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170" y="2006600"/>
            <a:ext cx="4076700" cy="370840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7FBD70C-DA27-1F3E-099F-0566C632D4AE}"/>
              </a:ext>
            </a:extLst>
          </p:cNvPr>
          <p:cNvSpPr/>
          <p:nvPr/>
        </p:nvSpPr>
        <p:spPr>
          <a:xfrm>
            <a:off x="9710702" y="412634"/>
            <a:ext cx="476155" cy="67094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E8F3069-1774-9B74-97AF-B9DF2AAC0B1B}"/>
              </a:ext>
            </a:extLst>
          </p:cNvPr>
          <p:cNvSpPr/>
          <p:nvPr/>
        </p:nvSpPr>
        <p:spPr>
          <a:xfrm>
            <a:off x="10374323" y="412634"/>
            <a:ext cx="411717" cy="2921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4474633-5E7D-FADB-F46D-2D3B4F88FE89}"/>
              </a:ext>
            </a:extLst>
          </p:cNvPr>
          <p:cNvSpPr/>
          <p:nvPr/>
        </p:nvSpPr>
        <p:spPr>
          <a:xfrm>
            <a:off x="10973506" y="412634"/>
            <a:ext cx="476155" cy="67094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5C7B273-0BC6-E442-2F33-6715A63D88CE}"/>
              </a:ext>
            </a:extLst>
          </p:cNvPr>
          <p:cNvSpPr/>
          <p:nvPr/>
        </p:nvSpPr>
        <p:spPr>
          <a:xfrm>
            <a:off x="10374323" y="790375"/>
            <a:ext cx="411717" cy="29218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9DC4848-13BA-2587-C3EB-AB10092C9E28}"/>
              </a:ext>
            </a:extLst>
          </p:cNvPr>
          <p:cNvCxnSpPr>
            <a:cxnSpLocks/>
          </p:cNvCxnSpPr>
          <p:nvPr/>
        </p:nvCxnSpPr>
        <p:spPr>
          <a:xfrm>
            <a:off x="11003806" y="748107"/>
            <a:ext cx="4155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700D363-0133-4FB9-A8E1-2525EAE2BFD4}"/>
              </a:ext>
            </a:extLst>
          </p:cNvPr>
          <p:cNvSpPr/>
          <p:nvPr/>
        </p:nvSpPr>
        <p:spPr>
          <a:xfrm>
            <a:off x="9111520" y="412634"/>
            <a:ext cx="411717" cy="29218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F48C5F-88C0-B426-0053-82B0FD2A382F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0186858" y="558727"/>
            <a:ext cx="187465" cy="0"/>
          </a:xfrm>
          <a:prstGeom prst="straightConnector1">
            <a:avLst/>
          </a:prstGeom>
          <a:ln>
            <a:solidFill>
              <a:schemeClr val="accent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28BE7B6-4637-E290-225D-56D0494962DF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10786040" y="558727"/>
            <a:ext cx="187465" cy="0"/>
          </a:xfrm>
          <a:prstGeom prst="straightConnector1">
            <a:avLst/>
          </a:prstGeom>
          <a:ln>
            <a:solidFill>
              <a:schemeClr val="accent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7540DC6-57D8-6EB8-11F1-A152F2E729F4}"/>
              </a:ext>
            </a:extLst>
          </p:cNvPr>
          <p:cNvSpPr/>
          <p:nvPr/>
        </p:nvSpPr>
        <p:spPr>
          <a:xfrm>
            <a:off x="9111520" y="790375"/>
            <a:ext cx="411717" cy="29218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FB5079F-0027-1D5C-C6F6-00278DAB79FF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10786040" y="936468"/>
            <a:ext cx="180972" cy="0"/>
          </a:xfrm>
          <a:prstGeom prst="straightConnector1">
            <a:avLst/>
          </a:prstGeom>
          <a:ln>
            <a:solidFill>
              <a:schemeClr val="accent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3696AB4-5A51-01AA-52A9-CADF5150442C}"/>
              </a:ext>
            </a:extLst>
          </p:cNvPr>
          <p:cNvCxnSpPr>
            <a:cxnSpLocks/>
          </p:cNvCxnSpPr>
          <p:nvPr/>
        </p:nvCxnSpPr>
        <p:spPr>
          <a:xfrm flipH="1">
            <a:off x="10186858" y="936468"/>
            <a:ext cx="180972" cy="0"/>
          </a:xfrm>
          <a:prstGeom prst="straightConnector1">
            <a:avLst/>
          </a:prstGeom>
          <a:ln>
            <a:solidFill>
              <a:schemeClr val="accent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F9762-AD5E-E4DA-81C5-A1FD02A0A1F5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9523237" y="936468"/>
            <a:ext cx="187465" cy="0"/>
          </a:xfrm>
          <a:prstGeom prst="straightConnector1">
            <a:avLst/>
          </a:prstGeom>
          <a:ln>
            <a:solidFill>
              <a:schemeClr val="accent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864A80F-4E1F-8C33-F26B-726B4566A0C0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9523237" y="558727"/>
            <a:ext cx="187465" cy="0"/>
          </a:xfrm>
          <a:prstGeom prst="straightConnector1">
            <a:avLst/>
          </a:prstGeom>
          <a:ln>
            <a:solidFill>
              <a:schemeClr val="accent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77DA0DD-0BCA-9F63-B4BA-A0E58CCCA86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9317379" y="704820"/>
            <a:ext cx="0" cy="85555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BC56014-D70B-52C1-B5A6-07542A1A5A70}"/>
              </a:ext>
            </a:extLst>
          </p:cNvPr>
          <p:cNvCxnSpPr/>
          <p:nvPr/>
        </p:nvCxnSpPr>
        <p:spPr>
          <a:xfrm flipH="1">
            <a:off x="9595659" y="539789"/>
            <a:ext cx="36128" cy="3787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5E9176-5E71-5B75-CBFE-C3BC65F41FF0}"/>
              </a:ext>
            </a:extLst>
          </p:cNvPr>
          <p:cNvCxnSpPr/>
          <p:nvPr/>
        </p:nvCxnSpPr>
        <p:spPr>
          <a:xfrm flipH="1">
            <a:off x="9299315" y="724331"/>
            <a:ext cx="36128" cy="3787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23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Conditioning</a:t>
            </a:r>
          </a:p>
        </p:txBody>
      </p:sp>
      <p:pic>
        <p:nvPicPr>
          <p:cNvPr id="24" name="Content Placeholder 23" descr="A drawing of a circuit&#10;&#10;Description automatically generated">
            <a:extLst>
              <a:ext uri="{FF2B5EF4-FFF2-40B4-BE49-F238E27FC236}">
                <a16:creationId xmlns:a16="http://schemas.microsoft.com/office/drawing/2014/main" id="{24EDBBDE-BB48-D51F-688B-0F2DCB25C3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2362200"/>
            <a:ext cx="4341812" cy="2645342"/>
          </a:xfrm>
          <a:ln w="12700">
            <a:solidFill>
              <a:schemeClr val="accent1"/>
            </a:solidFill>
          </a:ln>
        </p:spPr>
      </p:pic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id="{4DABBD09-3FBD-0C7B-EBCB-9319B7548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70658" y="2598848"/>
            <a:ext cx="4337544" cy="3354060"/>
          </a:xfrm>
        </p:spPr>
        <p:txBody>
          <a:bodyPr/>
          <a:lstStyle/>
          <a:p>
            <a:r>
              <a:rPr lang="en-US" dirty="0"/>
              <a:t>Need to convert max 20V AC signal to max 3.3V DC signal</a:t>
            </a:r>
          </a:p>
          <a:p>
            <a:r>
              <a:rPr lang="en-US" dirty="0"/>
              <a:t>Uses a bridge rectifier, attenuator, and lowpass filter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A71BB57-494B-33F2-3313-989EE7EDF321}"/>
              </a:ext>
            </a:extLst>
          </p:cNvPr>
          <p:cNvSpPr/>
          <p:nvPr/>
        </p:nvSpPr>
        <p:spPr>
          <a:xfrm>
            <a:off x="9710702" y="412634"/>
            <a:ext cx="476155" cy="67094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5F573FC-92E0-F53F-91A1-73A23D1E3E8F}"/>
              </a:ext>
            </a:extLst>
          </p:cNvPr>
          <p:cNvSpPr/>
          <p:nvPr/>
        </p:nvSpPr>
        <p:spPr>
          <a:xfrm>
            <a:off x="10374323" y="412634"/>
            <a:ext cx="411717" cy="29218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ADA194-9366-52AE-AE19-5182A747815A}"/>
              </a:ext>
            </a:extLst>
          </p:cNvPr>
          <p:cNvSpPr/>
          <p:nvPr/>
        </p:nvSpPr>
        <p:spPr>
          <a:xfrm>
            <a:off x="10973506" y="412634"/>
            <a:ext cx="476155" cy="67094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6D1726A-4BE2-A5B2-D01A-68BCE46F6628}"/>
              </a:ext>
            </a:extLst>
          </p:cNvPr>
          <p:cNvSpPr/>
          <p:nvPr/>
        </p:nvSpPr>
        <p:spPr>
          <a:xfrm>
            <a:off x="10374323" y="790375"/>
            <a:ext cx="411717" cy="2921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AE0AA1-FCA9-E9BD-C761-B1A2E2DB1B6E}"/>
              </a:ext>
            </a:extLst>
          </p:cNvPr>
          <p:cNvCxnSpPr>
            <a:cxnSpLocks/>
          </p:cNvCxnSpPr>
          <p:nvPr/>
        </p:nvCxnSpPr>
        <p:spPr>
          <a:xfrm>
            <a:off x="11003806" y="748107"/>
            <a:ext cx="4155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6A48A07-8DAD-71D2-0F8B-5F5F088F4662}"/>
              </a:ext>
            </a:extLst>
          </p:cNvPr>
          <p:cNvSpPr/>
          <p:nvPr/>
        </p:nvSpPr>
        <p:spPr>
          <a:xfrm>
            <a:off x="9111520" y="412634"/>
            <a:ext cx="411717" cy="29218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CFE4ED-2764-787E-C0BC-EAD8CFCA4B6B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0186858" y="558727"/>
            <a:ext cx="187465" cy="0"/>
          </a:xfrm>
          <a:prstGeom prst="straightConnector1">
            <a:avLst/>
          </a:prstGeom>
          <a:ln>
            <a:solidFill>
              <a:schemeClr val="accent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F09204-5DA0-F2C2-6C1D-8F03560D693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0786040" y="558727"/>
            <a:ext cx="187465" cy="0"/>
          </a:xfrm>
          <a:prstGeom prst="straightConnector1">
            <a:avLst/>
          </a:prstGeom>
          <a:ln>
            <a:solidFill>
              <a:schemeClr val="accent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CDE7E52-29C1-D6D7-7595-6660F20DE592}"/>
              </a:ext>
            </a:extLst>
          </p:cNvPr>
          <p:cNvSpPr/>
          <p:nvPr/>
        </p:nvSpPr>
        <p:spPr>
          <a:xfrm>
            <a:off x="9111520" y="790375"/>
            <a:ext cx="411717" cy="29218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5A0CA1-F7D9-1E2D-E3A5-0DBFC7B7F41F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10786040" y="936468"/>
            <a:ext cx="180972" cy="0"/>
          </a:xfrm>
          <a:prstGeom prst="straightConnector1">
            <a:avLst/>
          </a:prstGeom>
          <a:ln>
            <a:solidFill>
              <a:schemeClr val="accent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FD7F54-EF3F-1469-D559-7E4F4BC1BAFB}"/>
              </a:ext>
            </a:extLst>
          </p:cNvPr>
          <p:cNvCxnSpPr>
            <a:cxnSpLocks/>
          </p:cNvCxnSpPr>
          <p:nvPr/>
        </p:nvCxnSpPr>
        <p:spPr>
          <a:xfrm flipH="1">
            <a:off x="10186858" y="936468"/>
            <a:ext cx="180972" cy="0"/>
          </a:xfrm>
          <a:prstGeom prst="straightConnector1">
            <a:avLst/>
          </a:prstGeom>
          <a:ln>
            <a:solidFill>
              <a:schemeClr val="accent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0124DB-F17D-894B-8030-2745884DE04C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9523237" y="936468"/>
            <a:ext cx="187465" cy="0"/>
          </a:xfrm>
          <a:prstGeom prst="straightConnector1">
            <a:avLst/>
          </a:prstGeom>
          <a:ln>
            <a:solidFill>
              <a:schemeClr val="accent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642E52-BDF3-5298-435B-256BB43416F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523237" y="558727"/>
            <a:ext cx="187465" cy="0"/>
          </a:xfrm>
          <a:prstGeom prst="straightConnector1">
            <a:avLst/>
          </a:prstGeom>
          <a:ln>
            <a:solidFill>
              <a:schemeClr val="accent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197C0B-59D9-72E3-1B75-F8C1BA443022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9317379" y="704820"/>
            <a:ext cx="0" cy="85555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2686B9-2193-0771-DC8A-0F50DDFF9F21}"/>
              </a:ext>
            </a:extLst>
          </p:cNvPr>
          <p:cNvCxnSpPr/>
          <p:nvPr/>
        </p:nvCxnSpPr>
        <p:spPr>
          <a:xfrm flipH="1">
            <a:off x="9595659" y="539789"/>
            <a:ext cx="36128" cy="3787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90CC8E-7E4C-91AE-0EF3-D114E62F5238}"/>
              </a:ext>
            </a:extLst>
          </p:cNvPr>
          <p:cNvCxnSpPr/>
          <p:nvPr/>
        </p:nvCxnSpPr>
        <p:spPr>
          <a:xfrm flipH="1">
            <a:off x="9299315" y="724331"/>
            <a:ext cx="36128" cy="3787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097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(Requirement D)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88538" y="2133600"/>
            <a:ext cx="7163474" cy="3777622"/>
          </a:xfrm>
        </p:spPr>
        <p:txBody>
          <a:bodyPr/>
          <a:lstStyle/>
          <a:p>
            <a:r>
              <a:rPr lang="en-US" dirty="0"/>
              <a:t>Counter period is in the range of 792 </a:t>
            </a:r>
            <a:r>
              <a:rPr lang="en-US" dirty="0" err="1"/>
              <a:t>ms</a:t>
            </a:r>
            <a:r>
              <a:rPr lang="en-US" dirty="0"/>
              <a:t> to 808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Counter starts/stops (*) and counts up/down (#)</a:t>
            </a:r>
          </a:p>
          <a:p>
            <a:r>
              <a:rPr lang="en-US" dirty="0"/>
              <a:t>Counter value rolls over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42F9A9E-54CF-10D5-42DF-799276F99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38" y="4484258"/>
            <a:ext cx="7772400" cy="142696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0B80EE1A-C2EA-BD82-0966-E5714CBC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1242861"/>
            <a:ext cx="6553200" cy="437227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194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Signal (Requirement B)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Produces 4 kHz PWM signal</a:t>
            </a:r>
          </a:p>
          <a:p>
            <a:r>
              <a:rPr lang="en-US" dirty="0"/>
              <a:t>10 different duty cycles to choose from</a:t>
            </a:r>
          </a:p>
          <a:p>
            <a:r>
              <a:rPr lang="en-US" dirty="0"/>
              <a:t>Duty cycles selected by keypad (0-A)</a:t>
            </a:r>
          </a:p>
        </p:txBody>
      </p:sp>
      <p:pic>
        <p:nvPicPr>
          <p:cNvPr id="3" name="Content Placeholder 2" descr="A screen shot of a graph&#10;&#10;Description automatically generated">
            <a:extLst>
              <a:ext uri="{FF2B5EF4-FFF2-40B4-BE49-F238E27FC236}">
                <a16:creationId xmlns:a16="http://schemas.microsoft.com/office/drawing/2014/main" id="{A9AB4AF9-6248-77D5-60AE-B4EE7EFA704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978" y="2286000"/>
            <a:ext cx="4338637" cy="2884564"/>
          </a:xfrm>
          <a:ln w="12700">
            <a:solidFill>
              <a:schemeClr val="accent1"/>
            </a:solidFill>
          </a:ln>
        </p:spPr>
      </p:pic>
      <p:pic>
        <p:nvPicPr>
          <p:cNvPr id="5" name="Picture 4" descr="A close up of a number&#10;&#10;Description automatically generated">
            <a:extLst>
              <a:ext uri="{FF2B5EF4-FFF2-40B4-BE49-F238E27FC236}">
                <a16:creationId xmlns:a16="http://schemas.microsoft.com/office/drawing/2014/main" id="{4901A92C-6F24-9292-B9FE-9AFF2447C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815" y="1765300"/>
            <a:ext cx="1955800" cy="33020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165DC3-39AA-C516-A84A-D50FC39716E9}"/>
              </a:ext>
            </a:extLst>
          </p:cNvPr>
          <p:cNvCxnSpPr>
            <a:cxnSpLocks/>
          </p:cNvCxnSpPr>
          <p:nvPr/>
        </p:nvCxnSpPr>
        <p:spPr>
          <a:xfrm>
            <a:off x="9545815" y="2095500"/>
            <a:ext cx="587197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3D0F57-53B3-7065-8BC2-74CF87E748C6}"/>
              </a:ext>
            </a:extLst>
          </p:cNvPr>
          <p:cNvCxnSpPr/>
          <p:nvPr/>
        </p:nvCxnSpPr>
        <p:spPr>
          <a:xfrm flipH="1">
            <a:off x="11428412" y="2095500"/>
            <a:ext cx="73203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426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n a graph&#10;&#10;Description automatically generated">
            <a:extLst>
              <a:ext uri="{FF2B5EF4-FFF2-40B4-BE49-F238E27FC236}">
                <a16:creationId xmlns:a16="http://schemas.microsoft.com/office/drawing/2014/main" id="{779CC8B9-E011-9538-D7D1-BF93E114C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161" y="785812"/>
            <a:ext cx="7052737" cy="264318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1A283016-6089-6543-9436-FE239C375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162" y="3756023"/>
            <a:ext cx="7052736" cy="264477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595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520</TotalTime>
  <Words>323</Words>
  <Application>Microsoft Macintosh PowerPoint</Application>
  <PresentationFormat>Custom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Wisp</vt:lpstr>
      <vt:lpstr>ELEC 3050 Lab Project</vt:lpstr>
      <vt:lpstr>Overview</vt:lpstr>
      <vt:lpstr>Keypad (Requirement A) </vt:lpstr>
      <vt:lpstr>Motor Drive (Requirement C)</vt:lpstr>
      <vt:lpstr>Signal Conditioning</vt:lpstr>
      <vt:lpstr>Counter (Requirement D)</vt:lpstr>
      <vt:lpstr>PowerPoint Presentation</vt:lpstr>
      <vt:lpstr>PWM Signal (Requirement B)</vt:lpstr>
      <vt:lpstr>PowerPoint Presentation</vt:lpstr>
      <vt:lpstr>Feedback Control (Requirement E)</vt:lpstr>
      <vt:lpstr>PID Controller</vt:lpstr>
      <vt:lpstr>PowerPoint Presentation</vt:lpstr>
      <vt:lpstr>Issues During the 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 3050 Lab Project</dc:title>
  <dc:creator>Ethan Cook</dc:creator>
  <cp:lastModifiedBy>Ethan Cook</cp:lastModifiedBy>
  <cp:revision>1</cp:revision>
  <dcterms:created xsi:type="dcterms:W3CDTF">2024-04-22T19:11:27Z</dcterms:created>
  <dcterms:modified xsi:type="dcterms:W3CDTF">2024-04-23T03:51:36Z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