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1" r:id="rId5"/>
    <p:sldId id="262" r:id="rId6"/>
    <p:sldId id="263" r:id="rId7"/>
    <p:sldId id="265" r:id="rId8"/>
    <p:sldId id="266" r:id="rId9"/>
    <p:sldId id="267" r:id="rId10"/>
    <p:sldId id="264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1D179-D23D-41D4-AEEF-E4B9FEB0690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3F25DA44-7F3E-4C17-A40B-7F663FDBEA65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D</a:t>
          </a:r>
          <a:r>
            <a:rPr lang="en-US" altLang="en-US" sz="1800"/>
            <a:t>ữ</a:t>
          </a:r>
          <a:r>
            <a:rPr lang="en-US" altLang="en-US" sz="1800"/>
            <a:t> li</a:t>
          </a:r>
          <a:r>
            <a:rPr lang="en-US" altLang="en-US" sz="1800"/>
            <a:t>ệ</a:t>
          </a:r>
          <a:r>
            <a:rPr lang="en-US" altLang="en-US" sz="1800"/>
            <a:t>u g</a:t>
          </a:r>
          <a:r>
            <a:rPr lang="en-US" altLang="en-US" sz="1800"/>
            <a:t>ố</a:t>
          </a:r>
          <a:r>
            <a:rPr lang="en-US" altLang="en-US" sz="1800"/>
            <a:t>c</a:t>
          </a:r>
          <a:r>
            <a:rPr lang="en-US" altLang="en-US" sz="1800"/>
            <a:t/>
          </a:r>
          <a:endParaRPr lang="en-US" altLang="en-US" sz="1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(c</a:t>
          </a:r>
          <a:r>
            <a:rPr lang="en-US" altLang="en-US" sz="1800"/>
            <a:t>ó</a:t>
          </a:r>
          <a:r>
            <a:rPr lang="en-US" altLang="en-US" sz="1800"/>
            <a:t> gi</a:t>
          </a:r>
          <a:r>
            <a:rPr lang="en-US" altLang="en-US" sz="1800"/>
            <a:t>á</a:t>
          </a:r>
          <a:r>
            <a:rPr lang="en-US" altLang="en-US" sz="1800"/>
            <a:t> tr</a:t>
          </a:r>
          <a:r>
            <a:rPr lang="en-US" altLang="en-US" sz="1800"/>
            <a:t>ị</a:t>
          </a:r>
          <a:r>
            <a:rPr lang="en-US" altLang="en-US" sz="1800"/>
            <a:t> 0)</a:t>
          </a:r>
          <a:r>
            <a:rPr lang="en-US" altLang="en-US" sz="1800"/>
            <a:t/>
          </a:r>
          <a:endParaRPr lang="en-US" altLang="en-US" sz="1800"/>
        </a:p>
      </dgm:t>
    </dgm:pt>
    <dgm:pt modelId="{EE9066D1-3403-4469-8E8C-0D40A82430F2}" cxnId="{ED1D1F83-9870-4EDB-A0C4-1C48A585E947}" type="parTrans">
      <dgm:prSet/>
      <dgm:spPr/>
    </dgm:pt>
    <dgm:pt modelId="{8EC5AF5E-9C9F-410A-A755-A3EA5186F948}" cxnId="{ED1D1F83-9870-4EDB-A0C4-1C48A585E947}" type="sibTrans">
      <dgm:prSet/>
      <dgm:spPr/>
      <dgm:t>
        <a:bodyPr/>
        <a:p>
          <a:endParaRPr lang="en-US"/>
        </a:p>
      </dgm:t>
    </dgm:pt>
    <dgm:pt modelId="{2E2F4D3A-969C-4DB2-9FA9-5C4A40369351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Thay th</a:t>
          </a:r>
          <a:r>
            <a:rPr lang="en-US" altLang="en-US" sz="1800"/>
            <a:t>ế</a:t>
          </a:r>
          <a:r>
            <a:rPr lang="en-US" altLang="en-US" sz="1800"/>
            <a:t> 0</a:t>
          </a:r>
          <a:r>
            <a:rPr lang="en-US" altLang="en-US" sz="1800"/>
            <a:t/>
          </a:r>
          <a:endParaRPr lang="en-US" altLang="en-US" sz="1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b</a:t>
          </a:r>
          <a:r>
            <a:rPr lang="en-US" altLang="en-US" sz="1800"/>
            <a:t>ằ</a:t>
          </a:r>
          <a:r>
            <a:rPr lang="en-US" altLang="en-US" sz="1800"/>
            <a:t>ng NaN</a:t>
          </a:r>
          <a:r>
            <a:rPr lang="en-US" altLang="en-US" sz="1800"/>
            <a:t/>
          </a:r>
          <a:endParaRPr lang="en-US" altLang="en-US" sz="1800"/>
        </a:p>
      </dgm:t>
    </dgm:pt>
    <dgm:pt modelId="{1E934BFE-4D40-486C-8784-F698A10C4CF5}" cxnId="{0007B48F-8813-4C43-B6F8-C1F75C38F93F}" type="parTrans">
      <dgm:prSet/>
      <dgm:spPr/>
    </dgm:pt>
    <dgm:pt modelId="{EC1AFF77-9232-4EEB-95CB-85CEAB3B1FC0}" cxnId="{0007B48F-8813-4C43-B6F8-C1F75C38F93F}" type="sibTrans">
      <dgm:prSet/>
      <dgm:spPr/>
      <dgm:t>
        <a:bodyPr/>
        <a:p>
          <a:endParaRPr lang="en-US"/>
        </a:p>
      </dgm:t>
    </dgm:pt>
    <dgm:pt modelId="{37B86CFA-59B5-46FA-8A6B-9FB187CE14DF}">
      <dgm:prSet phldrT="[Text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800"/>
            <a:t>Đ</a:t>
          </a:r>
          <a:r>
            <a:rPr lang="en-US" altLang="en-US" sz="1800"/>
            <a:t>i</a:t>
          </a:r>
          <a:r>
            <a:rPr lang="en-US" altLang="en-US" sz="1800"/>
            <a:t>ề</a:t>
          </a:r>
          <a:r>
            <a:rPr lang="en-US" altLang="en-US" sz="1800"/>
            <a:t>n NaN b</a:t>
          </a:r>
          <a:r>
            <a:rPr lang="en-US" altLang="en-US" sz="1800"/>
            <a:t>ằ</a:t>
          </a:r>
          <a:r>
            <a:rPr lang="en-US" altLang="en-US" sz="1800"/>
            <a:t>ng</a:t>
          </a:r>
          <a:r>
            <a:rPr lang="en-US" altLang="en-US" sz="1800"/>
            <a:t/>
          </a:r>
          <a:endParaRPr lang="en-US" altLang="en-US" sz="1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gi</a:t>
          </a:r>
          <a:r>
            <a:rPr lang="en-US" altLang="en-US" sz="1800"/>
            <a:t>á</a:t>
          </a:r>
          <a:r>
            <a:rPr lang="en-US" altLang="en-US" sz="1800"/>
            <a:t> tr</a:t>
          </a:r>
          <a:r>
            <a:rPr lang="en-US" altLang="en-US" sz="1800"/>
            <a:t>ị</a:t>
          </a:r>
          <a:r>
            <a:rPr lang="en-US" altLang="en-US" sz="1800"/>
            <a:t> trung v</a:t>
          </a:r>
          <a:r>
            <a:rPr lang="en-US" altLang="en-US" sz="1800"/>
            <a:t>ị</a:t>
          </a:r>
          <a:r>
            <a:rPr lang="en-US" altLang="en-US" sz="1800"/>
            <a:t/>
          </a:r>
          <a:endParaRPr lang="en-US" altLang="en-US" sz="1800"/>
        </a:p>
      </dgm:t>
    </dgm:pt>
    <dgm:pt modelId="{9DABF4F3-A9E6-40B1-A863-AC9409CC14BB}" cxnId="{5274AF3E-94F5-46F9-9CA5-60C66928E7CD}" type="parTrans">
      <dgm:prSet/>
      <dgm:spPr/>
    </dgm:pt>
    <dgm:pt modelId="{18EFF3C3-47F9-402B-A3F3-E9310EA281B4}" cxnId="{5274AF3E-94F5-46F9-9CA5-60C66928E7CD}" type="sibTrans">
      <dgm:prSet/>
      <dgm:spPr/>
    </dgm:pt>
    <dgm:pt modelId="{0F4FE596-FEE5-41FA-AB6C-10B158F40C8A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D</a:t>
          </a:r>
          <a:r>
            <a:rPr lang="en-US" altLang="en-US" sz="1800"/>
            <a:t>ữ</a:t>
          </a:r>
          <a:r>
            <a:rPr lang="en-US" altLang="en-US" sz="1800"/>
            <a:t> li</a:t>
          </a:r>
          <a:r>
            <a:rPr lang="en-US" altLang="en-US" sz="1800"/>
            <a:t>ệ</a:t>
          </a:r>
          <a:r>
            <a:rPr lang="en-US" altLang="en-US" sz="1800"/>
            <a:t>u </a:t>
          </a:r>
          <a:r>
            <a:rPr lang="" altLang="en-US" sz="1800"/>
            <a:t>đ</a:t>
          </a:r>
          <a:r>
            <a:rPr lang="en-US" altLang="en-US" sz="1800"/>
            <a:t>ã</a:t>
          </a:r>
          <a:r>
            <a:rPr lang="en-US" altLang="en-US" sz="1800"/>
            <a:t/>
          </a:r>
          <a:endParaRPr lang="en-US" altLang="en-US" sz="1800"/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làm s</a:t>
          </a:r>
          <a:r>
            <a:rPr lang="en-US" altLang="en-US" sz="1800"/>
            <a:t>ạ</a:t>
          </a:r>
          <a:r>
            <a:rPr lang="en-US" altLang="en-US" sz="1800"/>
            <a:t>ch</a:t>
          </a:r>
          <a:r>
            <a:rPr lang="en-US" altLang="en-US" sz="1800"/>
            <a:t/>
          </a:r>
          <a:endParaRPr lang="en-US" altLang="en-US" sz="1800"/>
        </a:p>
      </dgm:t>
    </dgm:pt>
    <dgm:pt modelId="{844C81EA-3FC8-4937-B612-B37145474A10}" cxnId="{7A53C127-0083-427A-9EA8-3547AF1CCA6D}" type="parTrans">
      <dgm:prSet/>
      <dgm:spPr/>
    </dgm:pt>
    <dgm:pt modelId="{D7AF4D04-F5A3-4695-8B5F-09DC304E209B}" cxnId="{7A53C127-0083-427A-9EA8-3547AF1CCA6D}" type="sibTrans">
      <dgm:prSet/>
      <dgm:spPr/>
    </dgm:pt>
    <dgm:pt modelId="{BF708676-7EFC-4C81-9D3A-3E677EAC1C7B}" type="pres">
      <dgm:prSet presAssocID="{8EB1D179-D23D-41D4-AEEF-E4B9FEB06903}" presName="Name0" presStyleCnt="0">
        <dgm:presLayoutVars>
          <dgm:dir/>
          <dgm:resizeHandles val="exact"/>
        </dgm:presLayoutVars>
      </dgm:prSet>
      <dgm:spPr/>
    </dgm:pt>
    <dgm:pt modelId="{111DEAC9-5D4C-4A6A-A44E-082A26F60596}" type="pres">
      <dgm:prSet presAssocID="{3F25DA44-7F3E-4C17-A40B-7F663FDBEA65}" presName="node" presStyleLbl="node1" presStyleIdx="0" presStyleCnt="4">
        <dgm:presLayoutVars>
          <dgm:bulletEnabled val="1"/>
        </dgm:presLayoutVars>
      </dgm:prSet>
      <dgm:spPr/>
    </dgm:pt>
    <dgm:pt modelId="{8A5CF0CE-3323-464D-9C63-05C1BDB053F5}" type="pres">
      <dgm:prSet presAssocID="{8EC5AF5E-9C9F-410A-A755-A3EA5186F948}" presName="sibTrans" presStyleLbl="sibTrans2D1" presStyleIdx="0" presStyleCnt="3"/>
      <dgm:spPr/>
    </dgm:pt>
    <dgm:pt modelId="{5FA465F6-7607-499F-BFB2-52F4E071FB67}" type="pres">
      <dgm:prSet presAssocID="{8EC5AF5E-9C9F-410A-A755-A3EA5186F948}" presName="connectorText" presStyleCnt="0"/>
      <dgm:spPr/>
    </dgm:pt>
    <dgm:pt modelId="{552FB8E7-A5FB-4CC3-94C3-CE0BDF19F9F1}" type="pres">
      <dgm:prSet presAssocID="{2E2F4D3A-969C-4DB2-9FA9-5C4A40369351}" presName="node" presStyleLbl="node1" presStyleIdx="1" presStyleCnt="4">
        <dgm:presLayoutVars>
          <dgm:bulletEnabled val="1"/>
        </dgm:presLayoutVars>
      </dgm:prSet>
      <dgm:spPr/>
    </dgm:pt>
    <dgm:pt modelId="{353C3794-50AA-4D44-83C9-CE28317C3317}" type="pres">
      <dgm:prSet presAssocID="{EC1AFF77-9232-4EEB-95CB-85CEAB3B1FC0}" presName="sibTrans" presStyleLbl="sibTrans2D1" presStyleIdx="1" presStyleCnt="3"/>
      <dgm:spPr/>
    </dgm:pt>
    <dgm:pt modelId="{5AFF040D-0639-4120-9E39-DA822CF9F321}" type="pres">
      <dgm:prSet presAssocID="{EC1AFF77-9232-4EEB-95CB-85CEAB3B1FC0}" presName="connectorText" presStyleCnt="0"/>
      <dgm:spPr/>
    </dgm:pt>
    <dgm:pt modelId="{A1E15D63-E1FF-4A28-A04F-A2B65927BC31}" type="pres">
      <dgm:prSet presAssocID="{37B86CFA-59B5-46FA-8A6B-9FB187CE14DF}" presName="node" presStyleLbl="node1" presStyleIdx="2" presStyleCnt="4">
        <dgm:presLayoutVars>
          <dgm:bulletEnabled val="1"/>
        </dgm:presLayoutVars>
      </dgm:prSet>
      <dgm:spPr/>
    </dgm:pt>
    <dgm:pt modelId="{A661285A-AEDC-42FF-B724-85AAA432EF51}" type="pres">
      <dgm:prSet presAssocID="{18EFF3C3-47F9-402B-A3F3-E9310EA281B4}" presName="sibTrans" presStyleLbl="sibTrans2D1" presStyleIdx="2" presStyleCnt="3"/>
      <dgm:spPr/>
    </dgm:pt>
    <dgm:pt modelId="{919B38A1-2A07-4A0D-B629-6A6EF0816593}" type="pres">
      <dgm:prSet presAssocID="{18EFF3C3-47F9-402B-A3F3-E9310EA281B4}" presName="connectorText" presStyleCnt="0"/>
      <dgm:spPr/>
    </dgm:pt>
    <dgm:pt modelId="{99E8B331-3C21-4251-AEC4-05568702E4B7}" type="pres">
      <dgm:prSet presAssocID="{0F4FE596-FEE5-41FA-AB6C-10B158F40C8A}" presName="node" presStyleLbl="node1" presStyleIdx="3" presStyleCnt="4">
        <dgm:presLayoutVars>
          <dgm:bulletEnabled val="1"/>
        </dgm:presLayoutVars>
      </dgm:prSet>
      <dgm:spPr/>
    </dgm:pt>
  </dgm:ptLst>
  <dgm:cxnLst>
    <dgm:cxn modelId="{ED1D1F83-9870-4EDB-A0C4-1C48A585E947}" srcId="{8EB1D179-D23D-41D4-AEEF-E4B9FEB06903}" destId="{3F25DA44-7F3E-4C17-A40B-7F663FDBEA65}" srcOrd="0" destOrd="0" parTransId="{EE9066D1-3403-4469-8E8C-0D40A82430F2}" sibTransId="{8EC5AF5E-9C9F-410A-A755-A3EA5186F948}"/>
    <dgm:cxn modelId="{0007B48F-8813-4C43-B6F8-C1F75C38F93F}" srcId="{8EB1D179-D23D-41D4-AEEF-E4B9FEB06903}" destId="{2E2F4D3A-969C-4DB2-9FA9-5C4A40369351}" srcOrd="1" destOrd="0" parTransId="{1E934BFE-4D40-486C-8784-F698A10C4CF5}" sibTransId="{EC1AFF77-9232-4EEB-95CB-85CEAB3B1FC0}"/>
    <dgm:cxn modelId="{5274AF3E-94F5-46F9-9CA5-60C66928E7CD}" srcId="{8EB1D179-D23D-41D4-AEEF-E4B9FEB06903}" destId="{37B86CFA-59B5-46FA-8A6B-9FB187CE14DF}" srcOrd="2" destOrd="0" parTransId="{9DABF4F3-A9E6-40B1-A863-AC9409CC14BB}" sibTransId="{18EFF3C3-47F9-402B-A3F3-E9310EA281B4}"/>
    <dgm:cxn modelId="{7A53C127-0083-427A-9EA8-3547AF1CCA6D}" srcId="{8EB1D179-D23D-41D4-AEEF-E4B9FEB06903}" destId="{0F4FE596-FEE5-41FA-AB6C-10B158F40C8A}" srcOrd="3" destOrd="0" parTransId="{844C81EA-3FC8-4937-B612-B37145474A10}" sibTransId="{D7AF4D04-F5A3-4695-8B5F-09DC304E209B}"/>
    <dgm:cxn modelId="{6EA84015-D0F2-4582-B247-69C641A55548}" type="presOf" srcId="{8EB1D179-D23D-41D4-AEEF-E4B9FEB06903}" destId="{BF708676-7EFC-4C81-9D3A-3E677EAC1C7B}" srcOrd="0" destOrd="0" presId="urn:microsoft.com/office/officeart/2005/8/layout/process1"/>
    <dgm:cxn modelId="{9F1CDE71-F0BC-40B3-85DB-1D65A53B4929}" type="presParOf" srcId="{BF708676-7EFC-4C81-9D3A-3E677EAC1C7B}" destId="{111DEAC9-5D4C-4A6A-A44E-082A26F60596}" srcOrd="0" destOrd="0" presId="urn:microsoft.com/office/officeart/2005/8/layout/process1"/>
    <dgm:cxn modelId="{BD4DBF1F-BC33-4FB8-A2F8-C0EDC54C002D}" type="presOf" srcId="{3F25DA44-7F3E-4C17-A40B-7F663FDBEA65}" destId="{111DEAC9-5D4C-4A6A-A44E-082A26F60596}" srcOrd="0" destOrd="0" presId="urn:microsoft.com/office/officeart/2005/8/layout/process1"/>
    <dgm:cxn modelId="{F96DA893-716E-47EA-A36B-53B1196E0C5C}" type="presParOf" srcId="{BF708676-7EFC-4C81-9D3A-3E677EAC1C7B}" destId="{8A5CF0CE-3323-464D-9C63-05C1BDB053F5}" srcOrd="1" destOrd="0" presId="urn:microsoft.com/office/officeart/2005/8/layout/process1"/>
    <dgm:cxn modelId="{AE30FF96-2AF9-493D-91FA-EE06C423BC83}" type="presOf" srcId="{8EC5AF5E-9C9F-410A-A755-A3EA5186F948}" destId="{8A5CF0CE-3323-464D-9C63-05C1BDB053F5}" srcOrd="0" destOrd="0" presId="urn:microsoft.com/office/officeart/2005/8/layout/process1"/>
    <dgm:cxn modelId="{03CAF30C-DA21-4484-B611-242D51B97BBD}" type="presParOf" srcId="{8A5CF0CE-3323-464D-9C63-05C1BDB053F5}" destId="{5FA465F6-7607-499F-BFB2-52F4E071FB67}" srcOrd="0" destOrd="1" presId="urn:microsoft.com/office/officeart/2005/8/layout/process1"/>
    <dgm:cxn modelId="{3240DECD-9CCF-43A2-A642-EF51D391F7E9}" type="presOf" srcId="{8EC5AF5E-9C9F-410A-A755-A3EA5186F948}" destId="{5FA465F6-7607-499F-BFB2-52F4E071FB67}" srcOrd="1" destOrd="0" presId="urn:microsoft.com/office/officeart/2005/8/layout/process1"/>
    <dgm:cxn modelId="{2619B103-DBE8-476C-8F45-0CC66BF117D5}" type="presParOf" srcId="{BF708676-7EFC-4C81-9D3A-3E677EAC1C7B}" destId="{552FB8E7-A5FB-4CC3-94C3-CE0BDF19F9F1}" srcOrd="2" destOrd="0" presId="urn:microsoft.com/office/officeart/2005/8/layout/process1"/>
    <dgm:cxn modelId="{9137F60B-7087-4267-8F25-1ADE8E3E7D05}" type="presOf" srcId="{2E2F4D3A-969C-4DB2-9FA9-5C4A40369351}" destId="{552FB8E7-A5FB-4CC3-94C3-CE0BDF19F9F1}" srcOrd="0" destOrd="0" presId="urn:microsoft.com/office/officeart/2005/8/layout/process1"/>
    <dgm:cxn modelId="{6035D181-8C1B-47D7-AD0C-8504372EA9EB}" type="presParOf" srcId="{BF708676-7EFC-4C81-9D3A-3E677EAC1C7B}" destId="{353C3794-50AA-4D44-83C9-CE28317C3317}" srcOrd="3" destOrd="0" presId="urn:microsoft.com/office/officeart/2005/8/layout/process1"/>
    <dgm:cxn modelId="{FFC2C456-DC6B-48BE-B5A1-5AEB8B314342}" type="presOf" srcId="{EC1AFF77-9232-4EEB-95CB-85CEAB3B1FC0}" destId="{353C3794-50AA-4D44-83C9-CE28317C3317}" srcOrd="0" destOrd="0" presId="urn:microsoft.com/office/officeart/2005/8/layout/process1"/>
    <dgm:cxn modelId="{741056D2-913E-4F80-978E-E249859038C9}" type="presParOf" srcId="{353C3794-50AA-4D44-83C9-CE28317C3317}" destId="{5AFF040D-0639-4120-9E39-DA822CF9F321}" srcOrd="0" destOrd="3" presId="urn:microsoft.com/office/officeart/2005/8/layout/process1"/>
    <dgm:cxn modelId="{DEE13543-F9AA-463C-9149-810D6C90D908}" type="presOf" srcId="{EC1AFF77-9232-4EEB-95CB-85CEAB3B1FC0}" destId="{5AFF040D-0639-4120-9E39-DA822CF9F321}" srcOrd="1" destOrd="0" presId="urn:microsoft.com/office/officeart/2005/8/layout/process1"/>
    <dgm:cxn modelId="{3E4ABB17-6FC1-4C0E-ACCB-EC93F3D461AE}" type="presParOf" srcId="{BF708676-7EFC-4C81-9D3A-3E677EAC1C7B}" destId="{A1E15D63-E1FF-4A28-A04F-A2B65927BC31}" srcOrd="4" destOrd="0" presId="urn:microsoft.com/office/officeart/2005/8/layout/process1"/>
    <dgm:cxn modelId="{AF062E09-6DAA-4778-B359-25932697128B}" type="presOf" srcId="{37B86CFA-59B5-46FA-8A6B-9FB187CE14DF}" destId="{A1E15D63-E1FF-4A28-A04F-A2B65927BC31}" srcOrd="0" destOrd="0" presId="urn:microsoft.com/office/officeart/2005/8/layout/process1"/>
    <dgm:cxn modelId="{60EC34B0-12D8-4698-B557-D15ED309BCC7}" type="presParOf" srcId="{BF708676-7EFC-4C81-9D3A-3E677EAC1C7B}" destId="{A661285A-AEDC-42FF-B724-85AAA432EF51}" srcOrd="5" destOrd="0" presId="urn:microsoft.com/office/officeart/2005/8/layout/process1"/>
    <dgm:cxn modelId="{BFC22D84-EB97-4C14-8967-BA0353755D91}" type="presOf" srcId="{18EFF3C3-47F9-402B-A3F3-E9310EA281B4}" destId="{A661285A-AEDC-42FF-B724-85AAA432EF51}" srcOrd="0" destOrd="0" presId="urn:microsoft.com/office/officeart/2005/8/layout/process1"/>
    <dgm:cxn modelId="{4B1D973E-520A-423E-90B8-05281AC99DF0}" type="presParOf" srcId="{A661285A-AEDC-42FF-B724-85AAA432EF51}" destId="{919B38A1-2A07-4A0D-B629-6A6EF0816593}" srcOrd="0" destOrd="5" presId="urn:microsoft.com/office/officeart/2005/8/layout/process1"/>
    <dgm:cxn modelId="{311F09A1-7F93-4056-96AB-52C727ED0200}" type="presOf" srcId="{18EFF3C3-47F9-402B-A3F3-E9310EA281B4}" destId="{919B38A1-2A07-4A0D-B629-6A6EF0816593}" srcOrd="1" destOrd="0" presId="urn:microsoft.com/office/officeart/2005/8/layout/process1"/>
    <dgm:cxn modelId="{D3E62DF4-839C-4670-A02C-06DEC12E115B}" type="presParOf" srcId="{BF708676-7EFC-4C81-9D3A-3E677EAC1C7B}" destId="{99E8B331-3C21-4251-AEC4-05568702E4B7}" srcOrd="6" destOrd="0" presId="urn:microsoft.com/office/officeart/2005/8/layout/process1"/>
    <dgm:cxn modelId="{B7D7C0D6-DFC1-4BC6-9A3E-240C28C65E8E}" type="presOf" srcId="{0F4FE596-FEE5-41FA-AB6C-10B158F40C8A}" destId="{99E8B331-3C21-4251-AEC4-05568702E4B7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9532620" cy="974725"/>
        <a:chOff x="0" y="0"/>
        <a:chExt cx="9532620" cy="974725"/>
      </a:xfrm>
    </dsp:grpSpPr>
    <dsp:sp modelId="{111DEAC9-5D4C-4A6A-A44E-082A26F60596}">
      <dsp:nvSpPr>
        <dsp:cNvPr id="3" name="Rounded Rectangle 2"/>
        <dsp:cNvSpPr/>
      </dsp:nvSpPr>
      <dsp:spPr bwMode="white">
        <a:xfrm>
          <a:off x="0" y="0"/>
          <a:ext cx="1833196" cy="9747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D</a:t>
          </a:r>
          <a:r>
            <a:rPr lang="en-US" altLang="en-US" sz="1800"/>
            <a:t>ữ</a:t>
          </a:r>
          <a:r>
            <a:rPr lang="en-US" altLang="en-US" sz="1800"/>
            <a:t> li</a:t>
          </a:r>
          <a:r>
            <a:rPr lang="en-US" altLang="en-US" sz="1800"/>
            <a:t>ệ</a:t>
          </a:r>
          <a:r>
            <a:rPr lang="en-US" altLang="en-US" sz="1800"/>
            <a:t>u g</a:t>
          </a:r>
          <a:r>
            <a:rPr lang="en-US" altLang="en-US" sz="1800"/>
            <a:t>ố</a:t>
          </a:r>
          <a:r>
            <a:rPr lang="en-US" altLang="en-US" sz="1800"/>
            <a:t>c</a:t>
          </a:r>
          <a:endParaRPr lang="en-US" altLang="en-US" sz="1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(c</a:t>
          </a:r>
          <a:r>
            <a:rPr lang="en-US" altLang="en-US" sz="1800"/>
            <a:t>ó</a:t>
          </a:r>
          <a:r>
            <a:rPr lang="en-US" altLang="en-US" sz="1800"/>
            <a:t> gi</a:t>
          </a:r>
          <a:r>
            <a:rPr lang="en-US" altLang="en-US" sz="1800"/>
            <a:t>á</a:t>
          </a:r>
          <a:r>
            <a:rPr lang="en-US" altLang="en-US" sz="1800"/>
            <a:t> tr</a:t>
          </a:r>
          <a:r>
            <a:rPr lang="en-US" altLang="en-US" sz="1800"/>
            <a:t>ị</a:t>
          </a:r>
          <a:r>
            <a:rPr lang="en-US" altLang="en-US" sz="1800"/>
            <a:t> 0)</a:t>
          </a:r>
          <a:endParaRPr lang="en-US" altLang="en-US" sz="1800"/>
        </a:p>
      </dsp:txBody>
      <dsp:txXfrm>
        <a:off x="0" y="0"/>
        <a:ext cx="1833196" cy="974725"/>
      </dsp:txXfrm>
    </dsp:sp>
    <dsp:sp modelId="{8A5CF0CE-3323-464D-9C63-05C1BDB053F5}">
      <dsp:nvSpPr>
        <dsp:cNvPr id="4" name="Right Arrow 3"/>
        <dsp:cNvSpPr/>
      </dsp:nvSpPr>
      <dsp:spPr bwMode="white">
        <a:xfrm>
          <a:off x="2005517" y="260046"/>
          <a:ext cx="388638" cy="4546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0"/>
            <a:lumOff val="0"/>
            <a:alpha val="100000"/>
          </a:schemeClr>
        </a:lnRef>
        <a:fillRef idx="1">
          <a:schemeClr val="accent1">
            <a:shade val="90000"/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2005517" y="260046"/>
        <a:ext cx="388638" cy="454633"/>
      </dsp:txXfrm>
    </dsp:sp>
    <dsp:sp modelId="{552FB8E7-A5FB-4CC3-94C3-CE0BDF19F9F1}">
      <dsp:nvSpPr>
        <dsp:cNvPr id="5" name="Rounded Rectangle 4"/>
        <dsp:cNvSpPr/>
      </dsp:nvSpPr>
      <dsp:spPr bwMode="white">
        <a:xfrm>
          <a:off x="2566475" y="0"/>
          <a:ext cx="1833196" cy="9747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76863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Thay th</a:t>
          </a:r>
          <a:r>
            <a:rPr lang="en-US" altLang="en-US" sz="1800"/>
            <a:t>ế</a:t>
          </a:r>
          <a:r>
            <a:rPr lang="en-US" altLang="en-US" sz="1800"/>
            <a:t> 0</a:t>
          </a:r>
          <a:endParaRPr lang="en-US" altLang="en-US" sz="1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b</a:t>
          </a:r>
          <a:r>
            <a:rPr lang="en-US" altLang="en-US" sz="1800"/>
            <a:t>ằ</a:t>
          </a:r>
          <a:r>
            <a:rPr lang="en-US" altLang="en-US" sz="1800"/>
            <a:t>ng NaN</a:t>
          </a:r>
          <a:endParaRPr lang="en-US" altLang="en-US" sz="1800"/>
        </a:p>
      </dsp:txBody>
      <dsp:txXfrm>
        <a:off x="2566475" y="0"/>
        <a:ext cx="1833196" cy="974725"/>
      </dsp:txXfrm>
    </dsp:sp>
    <dsp:sp modelId="{353C3794-50AA-4D44-83C9-CE28317C3317}">
      <dsp:nvSpPr>
        <dsp:cNvPr id="6" name="Right Arrow 5"/>
        <dsp:cNvSpPr/>
      </dsp:nvSpPr>
      <dsp:spPr bwMode="white">
        <a:xfrm>
          <a:off x="4571991" y="260046"/>
          <a:ext cx="388638" cy="4546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-7254"/>
            <a:lumOff val="17647"/>
            <a:alpha val="100000"/>
          </a:schemeClr>
        </a:lnRef>
        <a:fillRef idx="1">
          <a:schemeClr val="accent1">
            <a:shade val="90000"/>
            <a:hueOff val="0"/>
            <a:satOff val="-7254"/>
            <a:lumOff val="1764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/>
        </a:p>
      </dsp:txBody>
      <dsp:txXfrm>
        <a:off x="4571991" y="260046"/>
        <a:ext cx="388638" cy="454633"/>
      </dsp:txXfrm>
    </dsp:sp>
    <dsp:sp modelId="{A1E15D63-E1FF-4A28-A04F-A2B65927BC31}">
      <dsp:nvSpPr>
        <dsp:cNvPr id="7" name="Rounded Rectangle 6"/>
        <dsp:cNvSpPr/>
      </dsp:nvSpPr>
      <dsp:spPr bwMode="white">
        <a:xfrm>
          <a:off x="5132949" y="0"/>
          <a:ext cx="1833196" cy="9747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63529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" altLang="en-US" sz="1800"/>
            <a:t>Đ</a:t>
          </a:r>
          <a:r>
            <a:rPr lang="en-US" altLang="en-US" sz="1800"/>
            <a:t>i</a:t>
          </a:r>
          <a:r>
            <a:rPr lang="en-US" altLang="en-US" sz="1800"/>
            <a:t>ề</a:t>
          </a:r>
          <a:r>
            <a:rPr lang="en-US" altLang="en-US" sz="1800"/>
            <a:t>n NaN b</a:t>
          </a:r>
          <a:r>
            <a:rPr lang="en-US" altLang="en-US" sz="1800"/>
            <a:t>ằ</a:t>
          </a:r>
          <a:r>
            <a:rPr lang="en-US" altLang="en-US" sz="1800"/>
            <a:t>ng</a:t>
          </a:r>
          <a:endParaRPr lang="en-US" altLang="en-US" sz="1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gi</a:t>
          </a:r>
          <a:r>
            <a:rPr lang="en-US" altLang="en-US" sz="1800"/>
            <a:t>á</a:t>
          </a:r>
          <a:r>
            <a:rPr lang="en-US" altLang="en-US" sz="1800"/>
            <a:t> tr</a:t>
          </a:r>
          <a:r>
            <a:rPr lang="en-US" altLang="en-US" sz="1800"/>
            <a:t>ị</a:t>
          </a:r>
          <a:r>
            <a:rPr lang="en-US" altLang="en-US" sz="1800"/>
            <a:t> trung v</a:t>
          </a:r>
          <a:r>
            <a:rPr lang="en-US" altLang="en-US" sz="1800"/>
            <a:t>ị</a:t>
          </a:r>
          <a:endParaRPr lang="en-US" altLang="en-US" sz="1800"/>
        </a:p>
      </dsp:txBody>
      <dsp:txXfrm>
        <a:off x="5132949" y="0"/>
        <a:ext cx="1833196" cy="974725"/>
      </dsp:txXfrm>
    </dsp:sp>
    <dsp:sp modelId="{A661285A-AEDC-42FF-B724-85AAA432EF51}">
      <dsp:nvSpPr>
        <dsp:cNvPr id="8" name="Right Arrow 7"/>
        <dsp:cNvSpPr/>
      </dsp:nvSpPr>
      <dsp:spPr bwMode="white">
        <a:xfrm>
          <a:off x="7138466" y="260046"/>
          <a:ext cx="388638" cy="454633"/>
        </a:xfrm>
        <a:prstGeom prst="rightArrow">
          <a:avLst>
            <a:gd name="adj1" fmla="val 60000"/>
            <a:gd name="adj2" fmla="val 50000"/>
          </a:avLst>
        </a:prstGeom>
      </dsp:spPr>
      <dsp:style>
        <a:lnRef idx="0">
          <a:schemeClr val="accent1">
            <a:shade val="90000"/>
            <a:hueOff val="0"/>
            <a:satOff val="-14509"/>
            <a:lumOff val="35294"/>
            <a:alpha val="100000"/>
          </a:schemeClr>
        </a:lnRef>
        <a:fillRef idx="1">
          <a:schemeClr val="accent1">
            <a:shade val="90000"/>
            <a:hueOff val="0"/>
            <a:satOff val="-14509"/>
            <a:lumOff val="35294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0" tIns="0" rIns="0" bIns="0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</a:p>
      </dsp:txBody>
      <dsp:txXfrm>
        <a:off x="7138466" y="260046"/>
        <a:ext cx="388638" cy="454633"/>
      </dsp:txXfrm>
    </dsp:sp>
    <dsp:sp modelId="{99E8B331-3C21-4251-AEC4-05568702E4B7}">
      <dsp:nvSpPr>
        <dsp:cNvPr id="9" name="Rounded Rectangle 8"/>
        <dsp:cNvSpPr/>
      </dsp:nvSpPr>
      <dsp:spPr bwMode="white">
        <a:xfrm>
          <a:off x="7699424" y="0"/>
          <a:ext cx="1833196" cy="974725"/>
        </a:xfrm>
        <a:prstGeom prst="roundRect">
          <a:avLst>
            <a:gd name="adj" fmla="val 10000"/>
          </a:avLst>
        </a:prstGeom>
      </dsp:spPr>
      <dsp:style>
        <a:lnRef idx="2">
          <a:schemeClr val="lt1"/>
        </a:lnRef>
        <a:fillRef idx="1">
          <a:schemeClr val="accent1">
            <a:alpha val="90000"/>
            <a:hueOff val="0"/>
            <a:satOff val="0"/>
            <a:lumOff val="0"/>
            <a:alpha val="50196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68580" rIns="68580" bIns="68580" anchor="ctr"/>
        <a:lstStyle>
          <a:lvl1pPr algn="ctr">
            <a:defRPr sz="6500"/>
          </a:lvl1pPr>
          <a:lvl2pPr marL="285750" indent="-285750" algn="ctr">
            <a:defRPr sz="5000"/>
          </a:lvl2pPr>
          <a:lvl3pPr marL="571500" indent="-285750" algn="ctr">
            <a:defRPr sz="5000"/>
          </a:lvl3pPr>
          <a:lvl4pPr marL="857250" indent="-285750" algn="ctr">
            <a:defRPr sz="5000"/>
          </a:lvl4pPr>
          <a:lvl5pPr marL="1143000" indent="-285750" algn="ctr">
            <a:defRPr sz="5000"/>
          </a:lvl5pPr>
          <a:lvl6pPr marL="1428750" indent="-285750" algn="ctr">
            <a:defRPr sz="5000"/>
          </a:lvl6pPr>
          <a:lvl7pPr marL="1714500" indent="-285750" algn="ctr">
            <a:defRPr sz="5000"/>
          </a:lvl7pPr>
          <a:lvl8pPr marL="2000250" indent="-285750" algn="ctr">
            <a:defRPr sz="5000"/>
          </a:lvl8pPr>
          <a:lvl9pPr marL="2286000" indent="-285750" algn="ctr">
            <a:defRPr sz="50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D</a:t>
          </a:r>
          <a:r>
            <a:rPr lang="en-US" altLang="en-US" sz="1800"/>
            <a:t>ữ</a:t>
          </a:r>
          <a:r>
            <a:rPr lang="en-US" altLang="en-US" sz="1800"/>
            <a:t> li</a:t>
          </a:r>
          <a:r>
            <a:rPr lang="en-US" altLang="en-US" sz="1800"/>
            <a:t>ệ</a:t>
          </a:r>
          <a:r>
            <a:rPr lang="en-US" altLang="en-US" sz="1800"/>
            <a:t>u </a:t>
          </a:r>
          <a:r>
            <a:rPr lang="" altLang="en-US" sz="1800"/>
            <a:t>đ</a:t>
          </a:r>
          <a:r>
            <a:rPr lang="en-US" altLang="en-US" sz="1800"/>
            <a:t>ã</a:t>
          </a:r>
          <a:endParaRPr lang="en-US" altLang="en-US" sz="1800"/>
        </a:p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1800"/>
            <a:t>làm s</a:t>
          </a:r>
          <a:r>
            <a:rPr lang="en-US" altLang="en-US" sz="1800"/>
            <a:t>ạ</a:t>
          </a:r>
          <a:r>
            <a:rPr lang="en-US" altLang="en-US" sz="1800"/>
            <a:t>ch</a:t>
          </a:r>
          <a:endParaRPr lang="en-US" altLang="en-US" sz="1800"/>
        </a:p>
      </dsp:txBody>
      <dsp:txXfrm>
        <a:off x="7699424" y="0"/>
        <a:ext cx="1833196" cy="9747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4965" y="1505585"/>
            <a:ext cx="8942070" cy="3846195"/>
          </a:xfrm>
        </p:spPr>
        <p:txBody>
          <a:bodyPr>
            <a:normAutofit fontScale="90000"/>
          </a:bodyPr>
          <a:p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 </a:t>
            </a: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vi-VN" altLang="en-US" sz="36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latin typeface="Arial Black" panose="020B0A04020102020204" charset="0"/>
                <a:cs typeface="Arial Black" panose="020B0A04020102020204" charset="0"/>
              </a:rPr>
              <a:t>BÁO CÁO PHÂN TÍCH BỘ DỮ LIỆU PIMA INDIAN DIABETES</a:t>
            </a:r>
            <a:r>
              <a:rPr lang="vi-VN" altLang="en-US" sz="3600" b="1" u="heavy">
                <a:latin typeface="Arial Black" panose="020B0A04020102020204" charset="0"/>
                <a:cs typeface="Arial Black" panose="020B0A04020102020204" charset="0"/>
              </a:rPr>
              <a:t>  </a:t>
            </a:r>
            <a:br>
              <a:rPr lang="en-US" altLang="en-US" sz="2220">
                <a:latin typeface="Arial Black" panose="020B0A04020102020204" charset="0"/>
                <a:cs typeface="Arial Black" panose="020B0A04020102020204" charset="0"/>
              </a:rPr>
            </a:b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Báo cáo phân tích quy trình tiền xử l</a:t>
            </a:r>
            <a:r>
              <a:rPr lang="" altLang="en-US" sz="222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ý</a:t>
            </a:r>
            <a:r>
              <a:rPr lang="en-US" altLang="en-US" sz="222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  <a:latin typeface="Arial" panose="020B0604020202020204" pitchFamily="34" charset="0"/>
                <a:cs typeface="Arial" panose="020B0604020202020204" pitchFamily="34" charset="0"/>
              </a:rPr>
              <a:t> dữ liệu y tế sử dụng bộ dữ liệu Pima Indian Diabetes</a:t>
            </a: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Họ và tên ng</a:t>
            </a:r>
            <a:r>
              <a:rPr lang="" altLang="en-US" sz="222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ời thực hiện: </a:t>
            </a:r>
            <a:r>
              <a:rPr lang="vi-VN" altLang="en-US" sz="2220">
                <a:latin typeface="Times New Roman" panose="02020603050405020304" charset="0"/>
                <a:cs typeface="Times New Roman" panose="02020603050405020304" charset="0"/>
              </a:rPr>
              <a:t>Trần Quốc Hoàng</a:t>
            </a: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vi-VN" altLang="en-US" sz="2220">
                <a:latin typeface="Times New Roman" panose="02020603050405020304" charset="0"/>
                <a:cs typeface="Times New Roman" panose="02020603050405020304" charset="0"/>
              </a:rPr>
              <a:t>Học phần: Khai phá dữ liệu</a:t>
            </a:r>
            <a:r>
              <a:rPr lang="vi-VN" altLang="en-US" sz="2220" u="heavy">
                <a:latin typeface="Times New Roman" panose="02020603050405020304" charset="0"/>
                <a:cs typeface="Times New Roman" panose="02020603050405020304" charset="0"/>
              </a:rPr>
              <a:t>  </a:t>
            </a: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  <a:t>Ngày thực hiện: 29/09/2025</a:t>
            </a: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br>
              <a:rPr lang="en-US" altLang="en-US" sz="2220">
                <a:latin typeface="Times New Roman" panose="02020603050405020304" charset="0"/>
                <a:cs typeface="Times New Roman" panose="02020603050405020304" charset="0"/>
              </a:rPr>
            </a:br>
            <a:endParaRPr lang="en-US" altLang="en-US" sz="222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Khuyến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nghị và bước tiếp theo</a:t>
            </a:r>
            <a:r>
              <a:rPr lang="vi-VN" altLang="en-US" b="1" u="heavy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  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547495"/>
            <a:ext cx="11498580" cy="4526280"/>
          </a:xfrm>
        </p:spPr>
        <p:txBody>
          <a:bodyPr/>
          <a:p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Xử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mất cân bằng nhãn:</a:t>
            </a:r>
            <a:r>
              <a:rPr lang="en-US" altLang="en-US" sz="1800"/>
              <a:t> </a:t>
            </a:r>
            <a:r>
              <a:rPr lang="" altLang="en-US" sz="1800"/>
              <a:t>Á</a:t>
            </a:r>
            <a:r>
              <a:rPr lang="en-US" altLang="en-US" sz="1800"/>
              <a:t>p dụng kỹ thuật SMOTE, class weights hoặc cân bằng lại tỷ lệ mẫu </a:t>
            </a:r>
            <a:r>
              <a:rPr lang="" altLang="en-US" sz="1800"/>
              <a:t>đ</a:t>
            </a:r>
            <a:r>
              <a:rPr lang="en-US" altLang="en-US" sz="1800"/>
              <a:t>ể cải thiện khả n</a:t>
            </a:r>
            <a:r>
              <a:rPr lang="" altLang="en-US" sz="1800"/>
              <a:t>ă</a:t>
            </a:r>
            <a:r>
              <a:rPr lang="en-US" altLang="en-US" sz="1800"/>
              <a:t>ng phân loại.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Mô hình phân loại:</a:t>
            </a:r>
            <a:r>
              <a:rPr lang="en-US" altLang="en-US" sz="1800"/>
              <a:t> Khám phá và so sánh hiệu n</a:t>
            </a:r>
            <a:r>
              <a:rPr lang="" altLang="en-US" sz="1800"/>
              <a:t>ă</a:t>
            </a:r>
            <a:r>
              <a:rPr lang="en-US" altLang="en-US" sz="1800"/>
              <a:t>ng các mô hình nh</a:t>
            </a:r>
            <a:r>
              <a:rPr lang="" altLang="en-US" sz="1800"/>
              <a:t>ư</a:t>
            </a:r>
            <a:r>
              <a:rPr lang="en-US" altLang="en-US" sz="1800"/>
              <a:t> Random Forest, SVM, Neural Networks, Logistic Regression và XGBoost.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Feature engineering:</a:t>
            </a:r>
            <a:r>
              <a:rPr lang="en-US" altLang="en-US" sz="1800"/>
              <a:t> Nghiên cứu thêm về tạo biến mới, lựa chọn thuộc tính quan trọng và tinh chỉnh hyperparameter.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Ứng dụng thực tiễn:</a:t>
            </a:r>
            <a:r>
              <a:rPr lang="en-US" altLang="en-US" sz="1800"/>
              <a:t> Phát triển công cụ hỗ trợ quyết </a:t>
            </a:r>
            <a:r>
              <a:rPr lang="" altLang="en-US" sz="1800"/>
              <a:t>đ</a:t>
            </a:r>
            <a:r>
              <a:rPr lang="en-US" altLang="en-US" sz="1800"/>
              <a:t>ịnh lâm sàng </a:t>
            </a:r>
            <a:r>
              <a:rPr lang="" altLang="en-US" sz="1800"/>
              <a:t>đ</a:t>
            </a:r>
            <a:r>
              <a:rPr lang="en-US" altLang="en-US" sz="1800"/>
              <a:t>ể phát hiện sớm nguy cơ tiểu </a:t>
            </a:r>
            <a:r>
              <a:rPr lang="" altLang="en-US" sz="1800"/>
              <a:t>đư</a:t>
            </a:r>
            <a:r>
              <a:rPr lang="en-US" altLang="en-US" sz="1800"/>
              <a:t>ờng cho ng</a:t>
            </a:r>
            <a:r>
              <a:rPr lang="" altLang="en-US" sz="1800"/>
              <a:t>ư</a:t>
            </a:r>
            <a:r>
              <a:rPr lang="en-US" altLang="en-US" sz="1800"/>
              <a:t>ời dân Pima Indian.</a:t>
            </a:r>
            <a:endParaRPr lang="en-US" altLang="en-US" sz="1800"/>
          </a:p>
        </p:txBody>
      </p:sp>
      <p:graphicFrame>
        <p:nvGraphicFramePr>
          <p:cNvPr id="5" name="Table 4"/>
          <p:cNvGraphicFramePr/>
          <p:nvPr/>
        </p:nvGraphicFramePr>
        <p:xfrm>
          <a:off x="1847850" y="505269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Lộ trình phát triển mô hình</a:t>
                      </a:r>
                      <a:r>
                        <a:rPr lang="vi-VN" altLang="en-US" u="heavy"/>
                        <a:t> </a:t>
                      </a:r>
                      <a:endParaRPr lang="vi-VN" altLang="en-US"/>
                    </a:p>
                  </a:txBody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 b="1">
                          <a:gradFill>
                            <a:gsLst>
                              <a:gs pos="50000">
                                <a:schemeClr val="accent1"/>
                              </a:gs>
                              <a:gs pos="0">
                                <a:schemeClr val="accent1">
                                  <a:lumMod val="25000"/>
                                  <a:lumOff val="75000"/>
                                </a:schemeClr>
                              </a:gs>
                              <a:gs pos="100000">
                                <a:schemeClr val="accent1">
                                  <a:lumMod val="85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1</a:t>
                      </a:r>
                      <a:endParaRPr lang="vi-VN" altLang="en-US" b="1">
                        <a:gradFill>
                          <a:gsLst>
                            <a:gs pos="50000">
                              <a:schemeClr val="accent1"/>
                            </a:gs>
                            <a:gs pos="0">
                              <a:schemeClr val="accent1">
                                <a:lumMod val="25000"/>
                                <a:lumOff val="75000"/>
                              </a:schemeClr>
                            </a:gs>
                            <a:gs pos="100000">
                              <a:schemeClr val="accent1">
                                <a:lumMod val="85000"/>
                              </a:schemeClr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algn="ctr">
                        <a:buNone/>
                      </a:pPr>
                      <a:r>
                        <a:rPr lang="vi-VN" altLang="en-US"/>
                        <a:t>Tiền xử lý dữ liệu</a:t>
                      </a:r>
                      <a:r>
                        <a:rPr lang="vi-VN" altLang="en-US" u="heavy"/>
                        <a:t> </a:t>
                      </a:r>
                      <a:endParaRPr lang="vi-V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 b="1">
                          <a:gradFill>
                            <a:gsLst>
                              <a:gs pos="50000">
                                <a:schemeClr val="accent1"/>
                              </a:gs>
                              <a:gs pos="0">
                                <a:schemeClr val="accent1">
                                  <a:lumMod val="25000"/>
                                  <a:lumOff val="75000"/>
                                </a:schemeClr>
                              </a:gs>
                              <a:gs pos="100000">
                                <a:schemeClr val="accent1">
                                  <a:lumMod val="85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2</a:t>
                      </a:r>
                      <a:endParaRPr lang="vi-VN" altLang="en-US" b="1">
                        <a:gradFill>
                          <a:gsLst>
                            <a:gs pos="50000">
                              <a:schemeClr val="accent1"/>
                            </a:gs>
                            <a:gs pos="0">
                              <a:schemeClr val="accent1">
                                <a:lumMod val="25000"/>
                                <a:lumOff val="75000"/>
                              </a:schemeClr>
                            </a:gs>
                            <a:gs pos="100000">
                              <a:schemeClr val="accent1">
                                <a:lumMod val="85000"/>
                              </a:schemeClr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algn="ctr">
                        <a:buNone/>
                      </a:pPr>
                      <a:r>
                        <a:rPr lang="vi-VN" altLang="en-US"/>
                        <a:t>Mô hình </a:t>
                      </a:r>
                      <a:r>
                        <a:rPr lang="vi-VN" altLang="en-US"/>
                        <a:t>hóa</a:t>
                      </a:r>
                      <a:endParaRPr lang="vi-V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 b="1">
                          <a:gradFill>
                            <a:gsLst>
                              <a:gs pos="50000">
                                <a:schemeClr val="accent1"/>
                              </a:gs>
                              <a:gs pos="0">
                                <a:schemeClr val="accent1">
                                  <a:lumMod val="25000"/>
                                  <a:lumOff val="75000"/>
                                </a:schemeClr>
                              </a:gs>
                              <a:gs pos="100000">
                                <a:schemeClr val="accent1">
                                  <a:lumMod val="85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3</a:t>
                      </a:r>
                      <a:endParaRPr lang="vi-VN" altLang="en-US" b="1">
                        <a:gradFill>
                          <a:gsLst>
                            <a:gs pos="50000">
                              <a:schemeClr val="accent1"/>
                            </a:gs>
                            <a:gs pos="0">
                              <a:schemeClr val="accent1">
                                <a:lumMod val="25000"/>
                                <a:lumOff val="75000"/>
                              </a:schemeClr>
                            </a:gs>
                            <a:gs pos="100000">
                              <a:schemeClr val="accent1">
                                <a:lumMod val="85000"/>
                              </a:schemeClr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algn="ctr">
                        <a:buNone/>
                      </a:pPr>
                      <a:r>
                        <a:rPr lang="vi-VN" altLang="en-US"/>
                        <a:t>Đánh </a:t>
                      </a:r>
                      <a:r>
                        <a:rPr lang="vi-VN" altLang="en-US"/>
                        <a:t>giá</a:t>
                      </a:r>
                      <a:endParaRPr lang="vi-VN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vi-VN" altLang="en-US" b="1">
                          <a:gradFill>
                            <a:gsLst>
                              <a:gs pos="50000">
                                <a:schemeClr val="accent1"/>
                              </a:gs>
                              <a:gs pos="0">
                                <a:schemeClr val="accent1">
                                  <a:lumMod val="25000"/>
                                  <a:lumOff val="75000"/>
                                </a:schemeClr>
                              </a:gs>
                              <a:gs pos="100000">
                                <a:schemeClr val="accent1">
                                  <a:lumMod val="85000"/>
                                </a:schemeClr>
                              </a:gs>
                            </a:gsLst>
                            <a:lin ang="5400000" scaled="1"/>
                          </a:gradFill>
                        </a:rPr>
                        <a:t>4</a:t>
                      </a:r>
                      <a:endParaRPr lang="vi-VN" altLang="en-US" b="1">
                        <a:gradFill>
                          <a:gsLst>
                            <a:gs pos="50000">
                              <a:schemeClr val="accent1"/>
                            </a:gs>
                            <a:gs pos="0">
                              <a:schemeClr val="accent1">
                                <a:lumMod val="25000"/>
                                <a:lumOff val="75000"/>
                              </a:schemeClr>
                            </a:gs>
                            <a:gs pos="100000">
                              <a:schemeClr val="accent1">
                                <a:lumMod val="85000"/>
                              </a:schemeClr>
                            </a:gs>
                          </a:gsLst>
                          <a:lin ang="5400000" scaled="1"/>
                        </a:gradFill>
                      </a:endParaRPr>
                    </a:p>
                    <a:p>
                      <a:pPr algn="ctr">
                        <a:buNone/>
                      </a:pPr>
                      <a:r>
                        <a:rPr lang="vi-VN" altLang="en-US"/>
                        <a:t>Triển </a:t>
                      </a:r>
                      <a:r>
                        <a:rPr lang="vi-VN" altLang="en-US"/>
                        <a:t>khai</a:t>
                      </a:r>
                      <a:endParaRPr lang="vi-VN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Tổng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quan và mục tiêu phân tích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547495"/>
            <a:ext cx="11498580" cy="4526280"/>
          </a:xfrm>
        </p:spPr>
        <p:txBody>
          <a:bodyPr/>
          <a:p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Mục tiêu:</a:t>
            </a:r>
            <a:r>
              <a:rPr lang="en-US" altLang="en-US" sz="1800"/>
              <a:t> Dự </a:t>
            </a:r>
            <a:r>
              <a:rPr lang="" altLang="en-US" sz="1800"/>
              <a:t>đ</a:t>
            </a:r>
            <a:r>
              <a:rPr lang="en-US" altLang="en-US" sz="1800"/>
              <a:t>oán khả n</a:t>
            </a:r>
            <a:r>
              <a:rPr lang="" altLang="en-US" sz="1800"/>
              <a:t>ă</a:t>
            </a:r>
            <a:r>
              <a:rPr lang="en-US" altLang="en-US" sz="1800"/>
              <a:t>ng một ng</a:t>
            </a:r>
            <a:r>
              <a:rPr lang="" altLang="en-US" sz="1800"/>
              <a:t>ư</a:t>
            </a:r>
            <a:r>
              <a:rPr lang="en-US" altLang="en-US" sz="1800"/>
              <a:t>ời Pima Indian (≥ 21 tuổi) bị tiểu </a:t>
            </a:r>
            <a:r>
              <a:rPr lang="" altLang="en-US" sz="1800"/>
              <a:t>đư</a:t>
            </a:r>
            <a:r>
              <a:rPr lang="en-US" altLang="en-US" sz="1800"/>
              <a:t>ờng dựa trên các chỉ số sức khỏe.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Bài toán phân loại nhị phân:</a:t>
            </a:r>
            <a:r>
              <a:rPr lang="en-US" altLang="en-US" sz="1800"/>
              <a:t> Có/Không mắc tiểu </a:t>
            </a:r>
            <a:r>
              <a:rPr lang="" altLang="en-US" sz="1800"/>
              <a:t>đư</a:t>
            </a:r>
            <a:r>
              <a:rPr lang="en-US" altLang="en-US" sz="1800"/>
              <a:t>ờng.</a:t>
            </a:r>
            <a:endParaRPr lang="en-US" altLang="en-US" sz="1800"/>
          </a:p>
          <a:p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ngh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ĩ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a thực tiễn:</a:t>
            </a:r>
            <a:r>
              <a:rPr lang="en-US" altLang="en-US" sz="1800"/>
              <a:t> Hỗ trợ phát hiện sớm, ra quyết </a:t>
            </a:r>
            <a:r>
              <a:rPr lang="" altLang="en-US" sz="1800"/>
              <a:t>đ</a:t>
            </a:r>
            <a:r>
              <a:rPr lang="en-US" altLang="en-US" sz="1800"/>
              <a:t>ịnh lâm sàng.</a:t>
            </a: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Tại sao quan trọng?</a:t>
            </a:r>
            <a:endParaRPr lang="en-US" altLang="en-US" sz="20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en-US" sz="2000"/>
              <a:t>Bộ dữ liệu Pima Indian Diabetes cung cấp cơ hội phân tích mối liên hệ giữa các yếu tố nguy cơ và bệnh tiểu </a:t>
            </a:r>
            <a:r>
              <a:rPr lang="" altLang="en-US" sz="2000"/>
              <a:t>đư</a:t>
            </a:r>
            <a:r>
              <a:rPr lang="en-US" altLang="en-US" sz="2000"/>
              <a:t>ờng, từ </a:t>
            </a:r>
            <a:r>
              <a:rPr lang="" altLang="en-US" sz="2000"/>
              <a:t>đ</a:t>
            </a:r>
            <a:r>
              <a:rPr lang="en-US" altLang="en-US" sz="2000"/>
              <a:t>ó phát triển các công cụ dự </a:t>
            </a:r>
            <a:r>
              <a:rPr lang="" altLang="en-US" sz="2000"/>
              <a:t>đ</a:t>
            </a:r>
            <a:r>
              <a:rPr lang="en-US" altLang="en-US" sz="2000"/>
              <a:t>oán giúp can thiệp sớm và hiệu quả.</a:t>
            </a:r>
            <a:endParaRPr lang="en-US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Mô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tả bộ dữ l</a:t>
            </a:r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iệu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452880"/>
            <a:ext cx="11498580" cy="5316220"/>
          </a:xfrm>
        </p:spPr>
        <p:txBody>
          <a:bodyPr/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Nguồn:</a:t>
            </a:r>
            <a:r>
              <a:rPr lang="en-US" altLang="en-US" sz="1800"/>
              <a:t> Pima Indians Diabetes (</a:t>
            </a:r>
            <a:r>
              <a:rPr lang="vi-VN" altLang="en-US" sz="1800"/>
              <a:t>UCI Machine Learing Repository</a:t>
            </a:r>
            <a:r>
              <a:rPr lang="en-US" altLang="en-US" sz="1800"/>
              <a:t>)</a:t>
            </a:r>
            <a:r>
              <a:rPr lang="vi-VN" altLang="en-US" sz="1800"/>
              <a:t>.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Kích th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ớc:</a:t>
            </a:r>
            <a:r>
              <a:rPr lang="en-US" altLang="en-US" sz="1800"/>
              <a:t> 768 dòng, 9 cột</a:t>
            </a:r>
            <a:r>
              <a:rPr lang="vi-VN" altLang="en-US" sz="1800"/>
              <a:t>.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Biến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ầu vào:</a:t>
            </a:r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Biến mục tiêu: </a:t>
            </a:r>
            <a:r>
              <a:rPr lang="en-US" altLang="en-US" sz="1800"/>
              <a:t>Outcome (0: không tiểu </a:t>
            </a:r>
            <a:r>
              <a:rPr lang="" altLang="en-US" sz="1800"/>
              <a:t>đư</a:t>
            </a:r>
            <a:r>
              <a:rPr lang="en-US" altLang="en-US" sz="1800"/>
              <a:t>ờng, 1: có tiểu </a:t>
            </a:r>
            <a:r>
              <a:rPr lang="" altLang="en-US" sz="1800"/>
              <a:t>đư</a:t>
            </a:r>
            <a:r>
              <a:rPr lang="en-US" altLang="en-US" sz="1800"/>
              <a:t>ờng)</a:t>
            </a:r>
            <a:r>
              <a:rPr lang="vi-VN" altLang="en-US" sz="1800"/>
              <a:t>.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Dạng dữ liệu: </a:t>
            </a:r>
            <a:r>
              <a:rPr lang="en-US" altLang="en-US" sz="1800"/>
              <a:t>Numeric, không có missing value gốc nh</a:t>
            </a:r>
            <a:r>
              <a:rPr lang="" altLang="en-US" sz="1800"/>
              <a:t>ư</a:t>
            </a:r>
            <a:r>
              <a:rPr lang="en-US" altLang="en-US" sz="1800"/>
              <a:t>ng có nhiều giá trị 0 bất hợp l</a:t>
            </a:r>
            <a:r>
              <a:rPr lang="" altLang="en-US" sz="1800"/>
              <a:t>ý</a:t>
            </a:r>
            <a:r>
              <a:rPr lang="vi-VN" sz="1800"/>
              <a:t>.</a:t>
            </a:r>
            <a:endParaRPr lang="vi-VN" sz="1800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364490" y="2421255"/>
          <a:ext cx="11610340" cy="36036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5170"/>
                <a:gridCol w="580517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Tên </a:t>
                      </a:r>
                      <a:r>
                        <a:rPr lang="vi-VN" altLang="en-US"/>
                        <a:t>biến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Mô </a:t>
                      </a:r>
                      <a:r>
                        <a:rPr lang="vi-VN" altLang="en-US"/>
                        <a:t>tả</a:t>
                      </a:r>
                      <a:endParaRPr lang="vi-V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Pregna</a:t>
                      </a:r>
                      <a:r>
                        <a:rPr lang="vi-VN" altLang="en-US"/>
                        <a:t>ncies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Số lần mang </a:t>
                      </a:r>
                      <a:r>
                        <a:rPr lang="vi-VN" altLang="en-US"/>
                        <a:t>thai</a:t>
                      </a:r>
                      <a:endParaRPr lang="vi-VN" altLang="en-US"/>
                    </a:p>
                  </a:txBody>
                  <a:tcPr/>
                </a:tc>
              </a:tr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Glucose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Nồng độ glucose trong huyết tương sau 2h làm nghiệm pháp </a:t>
                      </a:r>
                      <a:r>
                        <a:rPr lang="vi-VN" altLang="en-US"/>
                        <a:t>OGTT</a:t>
                      </a:r>
                      <a:endParaRPr lang="vi-V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BloodPressure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Huyết áp tâm trương (mm Hg)</a:t>
                      </a:r>
                      <a:r>
                        <a:rPr lang="vi-VN" altLang="en-US" u="heavy"/>
                        <a:t> </a:t>
                      </a:r>
                      <a:endParaRPr lang="vi-V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SkinThickness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Độ dày nếp gấp da tam đầu (mm)</a:t>
                      </a:r>
                      <a:r>
                        <a:rPr lang="vi-VN" altLang="en-US" u="heavy"/>
                        <a:t> </a:t>
                      </a:r>
                      <a:endParaRPr lang="vi-VN" altLang="en-US"/>
                    </a:p>
                  </a:txBody>
                  <a:tcPr/>
                </a:tc>
              </a:tr>
              <a:tr h="374015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Insulin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Insulin huyết thanh 2 giờ (mu U/</a:t>
                      </a:r>
                      <a:r>
                        <a:rPr lang="vi-VN" altLang="en-US"/>
                        <a:t>ml)</a:t>
                      </a:r>
                      <a:endParaRPr lang="vi-V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BMI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Chỉ số khối cơ thể (kg/(m^</a:t>
                      </a:r>
                      <a:r>
                        <a:rPr lang="vi-VN" altLang="en-US"/>
                        <a:t>2))</a:t>
                      </a:r>
                      <a:endParaRPr lang="vi-VN" altLang="en-US"/>
                    </a:p>
                  </a:txBody>
                  <a:tcPr/>
                </a:tc>
              </a:tr>
              <a:tr h="39497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DiabetesPedigree</a:t>
                      </a:r>
                      <a:r>
                        <a:rPr lang="vi-VN" altLang="en-US"/>
                        <a:t>Function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Chức năng phả hệ tiểu đường (chỉ số di truyền)</a:t>
                      </a:r>
                      <a:r>
                        <a:rPr lang="vi-VN" altLang="en-US" u="heavy"/>
                        <a:t> </a:t>
                      </a:r>
                      <a:endParaRPr lang="vi-VN" alt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Age</a:t>
                      </a:r>
                      <a:endParaRPr lang="vi-V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Tuổi (</a:t>
                      </a:r>
                      <a:r>
                        <a:rPr lang="vi-VN" altLang="en-US"/>
                        <a:t>năm)</a:t>
                      </a:r>
                      <a:endParaRPr lang="vi-V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Ph</a:t>
            </a:r>
            <a:r>
              <a:rPr lang="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ư</a:t>
            </a:r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ơng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pháp phân tích và công cụ sử d</a:t>
            </a:r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ụng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231265"/>
            <a:ext cx="11498580" cy="3409315"/>
          </a:xfrm>
        </p:spPr>
        <p:txBody>
          <a:bodyPr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Ngôn ngữ &amp; Th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viện:</a:t>
            </a:r>
            <a:r>
              <a:rPr lang="vi-VN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en-US" altLang="en-US" sz="1800"/>
              <a:t>Python</a:t>
            </a:r>
            <a:r>
              <a:rPr lang="vi-VN" altLang="en-US" sz="1800"/>
              <a:t>, </a:t>
            </a:r>
            <a:r>
              <a:rPr lang="en-US" altLang="en-US" sz="1800"/>
              <a:t>pandas</a:t>
            </a:r>
            <a:r>
              <a:rPr lang="vi-VN" altLang="en-US" sz="1800"/>
              <a:t>, </a:t>
            </a:r>
            <a:r>
              <a:rPr lang="en-US" altLang="en-US" sz="1800"/>
              <a:t>numpy</a:t>
            </a:r>
            <a:r>
              <a:rPr lang="vi-VN" altLang="en-US" sz="1800"/>
              <a:t>, </a:t>
            </a:r>
            <a:r>
              <a:rPr lang="en-US" altLang="en-US" sz="1800"/>
              <a:t>matplotlib</a:t>
            </a:r>
            <a:r>
              <a:rPr lang="vi-VN" altLang="en-US" sz="1800"/>
              <a:t>, </a:t>
            </a:r>
            <a:r>
              <a:rPr lang="en-US" altLang="en-US" sz="1800"/>
              <a:t>seaborn</a:t>
            </a:r>
            <a:r>
              <a:rPr lang="vi-VN" altLang="en-US" sz="1800"/>
              <a:t>, </a:t>
            </a:r>
            <a:r>
              <a:rPr lang="en-US" altLang="en-US" sz="1800"/>
              <a:t>scikit-learn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Các b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ớc chính:</a:t>
            </a: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 b="1"/>
              <a:t>1</a:t>
            </a:r>
            <a:r>
              <a:rPr lang="vi-VN" altLang="en-US" sz="1800" b="1"/>
              <a:t>. </a:t>
            </a:r>
            <a:r>
              <a:rPr lang="" altLang="en-US" sz="1800" b="1"/>
              <a:t>Đ</a:t>
            </a:r>
            <a:r>
              <a:rPr lang="en-US" altLang="en-US" sz="1800" b="1"/>
              <a:t>ọc &amp; khám phá dữ liệu</a:t>
            </a:r>
            <a:endParaRPr lang="en-US" altLang="en-US" sz="1800" b="1"/>
          </a:p>
          <a:p>
            <a:pPr marL="0" indent="4572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/>
              <a:t>pd.read_csv, .describe(), .info(), value_counts()</a:t>
            </a:r>
            <a:endParaRPr lang="en-US" altLang="en-US" sz="1800"/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 b="1"/>
              <a:t>2</a:t>
            </a:r>
            <a:r>
              <a:rPr lang="vi-VN" altLang="en-US" sz="1800" b="1"/>
              <a:t>. </a:t>
            </a:r>
            <a:r>
              <a:rPr lang="en-US" altLang="en-US" sz="1800" b="1"/>
              <a:t>Làm sạch &amp; tiền xử l</a:t>
            </a:r>
            <a:r>
              <a:rPr lang="" altLang="en-US" sz="1800" b="1"/>
              <a:t>ý</a:t>
            </a:r>
            <a:r>
              <a:rPr lang="en-US" altLang="en-US" sz="1800" b="1"/>
              <a:t> giá trị thiếu</a:t>
            </a:r>
            <a:endParaRPr lang="en-US" altLang="en-US" sz="1800" b="1"/>
          </a:p>
          <a:p>
            <a:pPr marL="0" indent="4572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/>
              <a:t>drop_duplicates(), replace(0, np.nan), SimpleImputer(strategy='median')</a:t>
            </a:r>
            <a:endParaRPr lang="en-US" altLang="en-US" sz="1800"/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 b="1"/>
              <a:t>3</a:t>
            </a:r>
            <a:r>
              <a:rPr lang="vi-VN" altLang="en-US" sz="1800" b="1"/>
              <a:t>. </a:t>
            </a:r>
            <a:r>
              <a:rPr lang="en-US" altLang="en-US" sz="1800" b="1"/>
              <a:t>Chuẩn hóa dữ liệu</a:t>
            </a:r>
            <a:endParaRPr lang="en-US" altLang="en-US" sz="1800" b="1"/>
          </a:p>
          <a:p>
            <a:pPr marL="0" indent="4572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/>
              <a:t>StandardScaler() - chuẩn hóa các biến </a:t>
            </a:r>
            <a:r>
              <a:rPr lang="" altLang="en-US" sz="1800"/>
              <a:t>đ</a:t>
            </a:r>
            <a:r>
              <a:rPr lang="en-US" altLang="en-US" sz="1800"/>
              <a:t>ầu vào</a:t>
            </a:r>
            <a:endParaRPr lang="en-US" altLang="en-US" sz="1800"/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 b="1"/>
              <a:t>4</a:t>
            </a:r>
            <a:r>
              <a:rPr lang="vi-VN" altLang="en-US" sz="1800" b="1"/>
              <a:t>. </a:t>
            </a:r>
            <a:r>
              <a:rPr lang="en-US" altLang="en-US" sz="1800" b="1"/>
              <a:t>Trực quan hóa &amp; xuất báo cáo kết quả</a:t>
            </a:r>
            <a:endParaRPr lang="en-US" altLang="en-US" sz="1800" b="1"/>
          </a:p>
          <a:p>
            <a:pPr marL="0" indent="45720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/>
              <a:t>sns.heatmap(), .hist(), boxplot, scatterplot, to_csv()</a:t>
            </a:r>
            <a:endParaRPr lang="en-US" altLang="en-US" sz="1800"/>
          </a:p>
          <a:p>
            <a:pPr marL="0" indent="457200" algn="l">
              <a:buNone/>
            </a:pPr>
            <a:endParaRPr lang="en-US" altLang="en-US" sz="1800"/>
          </a:p>
        </p:txBody>
      </p:sp>
      <p:sp>
        <p:nvSpPr>
          <p:cNvPr id="4" name="Text Box 3"/>
          <p:cNvSpPr txBox="1"/>
          <p:nvPr/>
        </p:nvSpPr>
        <p:spPr>
          <a:xfrm>
            <a:off x="364490" y="4730115"/>
            <a:ext cx="11217275" cy="15335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 sz="2000"/>
          </a:p>
          <a:p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Tại sao sử dụng quy trình này?</a:t>
            </a:r>
            <a:endParaRPr lang="en-US" altLang="en-US" sz="20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r>
              <a:rPr lang="en-US" altLang="en-US" sz="2000"/>
              <a:t>Tiền xử l</a:t>
            </a:r>
            <a:r>
              <a:rPr lang="" altLang="en-US" sz="2000"/>
              <a:t>ý</a:t>
            </a:r>
            <a:r>
              <a:rPr lang="en-US" altLang="en-US" sz="2000"/>
              <a:t> dữ liệu chất l</a:t>
            </a:r>
            <a:r>
              <a:rPr lang="" altLang="en-US" sz="2000"/>
              <a:t>ư</a:t>
            </a:r>
            <a:r>
              <a:rPr lang="en-US" altLang="en-US" sz="2000"/>
              <a:t>ợng cao quyết </a:t>
            </a:r>
            <a:r>
              <a:rPr lang="" altLang="en-US" sz="2000"/>
              <a:t>đ</a:t>
            </a:r>
            <a:r>
              <a:rPr lang="en-US" altLang="en-US" sz="2000"/>
              <a:t>ịnh hiệu quả của mô hình dự </a:t>
            </a:r>
            <a:r>
              <a:rPr lang="" altLang="en-US" sz="2000"/>
              <a:t>đ</a:t>
            </a:r>
            <a:r>
              <a:rPr lang="en-US" altLang="en-US" sz="2000"/>
              <a:t>oán. Với dữ liệu y tế, việc xử l</a:t>
            </a:r>
            <a:r>
              <a:rPr lang="" altLang="en-US" sz="2000"/>
              <a:t>ý</a:t>
            </a:r>
            <a:r>
              <a:rPr lang="en-US" altLang="en-US" sz="2000"/>
              <a:t> giá trị thiếu và chuẩn hóa là cực kỳ quan trọng </a:t>
            </a:r>
            <a:r>
              <a:rPr lang="" altLang="en-US" sz="2000"/>
              <a:t>đ</a:t>
            </a:r>
            <a:r>
              <a:rPr lang="en-US" altLang="en-US" sz="2000"/>
              <a:t>ể </a:t>
            </a:r>
            <a:r>
              <a:rPr lang="" altLang="en-US" sz="2000"/>
              <a:t>đ</a:t>
            </a:r>
            <a:r>
              <a:rPr lang="en-US" altLang="en-US" sz="2000"/>
              <a:t>ảm bảo mô hình có khả n</a:t>
            </a:r>
            <a:r>
              <a:rPr lang="" altLang="en-US" sz="2000"/>
              <a:t>ă</a:t>
            </a:r>
            <a:r>
              <a:rPr lang="en-US" altLang="en-US" sz="2000"/>
              <a:t>ng phát hiện các tr</a:t>
            </a:r>
            <a:r>
              <a:rPr lang="" altLang="en-US" sz="2000"/>
              <a:t>ư</a:t>
            </a:r>
            <a:r>
              <a:rPr lang="en-US" altLang="en-US" sz="2000"/>
              <a:t>ờng hợp mắc tiểu </a:t>
            </a:r>
            <a:r>
              <a:rPr lang="" altLang="en-US" sz="2000"/>
              <a:t>đư</a:t>
            </a:r>
            <a:r>
              <a:rPr lang="en-US" altLang="en-US" sz="2000"/>
              <a:t>ờng một cách chính xác.</a:t>
            </a:r>
            <a:endParaRPr lang="en-US" alt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Thống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kê mô tả và khám phá dữ liệu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547495"/>
            <a:ext cx="11498580" cy="5097145"/>
          </a:xfrm>
        </p:spPr>
        <p:txBody>
          <a:bodyPr/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Ph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ơng pháp:</a:t>
            </a:r>
            <a:r>
              <a:rPr lang="en-US" altLang="en-US" sz="1800"/>
              <a:t> describe(), value_counts(), info() </a:t>
            </a:r>
            <a:r>
              <a:rPr lang="" altLang="en-US" sz="1800"/>
              <a:t>đ</a:t>
            </a:r>
            <a:r>
              <a:rPr lang="en-US" altLang="en-US" sz="1800"/>
              <a:t>ể kiểm tra tổng quan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Phân phối Outcome:</a:t>
            </a: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vi-VN" altLang="en-US" sz="1800"/>
              <a:t>- </a:t>
            </a:r>
            <a:r>
              <a:rPr lang="en-US" altLang="en-US" sz="1800"/>
              <a:t>0: 500 (65.1%) – Không tiểu </a:t>
            </a:r>
            <a:r>
              <a:rPr lang="" altLang="en-US" sz="1800"/>
              <a:t>đư</a:t>
            </a:r>
            <a:r>
              <a:rPr lang="en-US" altLang="en-US" sz="1800"/>
              <a:t>ờng</a:t>
            </a:r>
            <a:endParaRPr lang="en-US" altLang="en-US" sz="1800"/>
          </a:p>
          <a:p>
            <a:pPr marL="0" indent="0">
              <a:buNone/>
            </a:pPr>
            <a:r>
              <a:rPr lang="vi-VN" altLang="en-US" sz="1800"/>
              <a:t>- </a:t>
            </a:r>
            <a:r>
              <a:rPr lang="en-US" altLang="en-US" sz="1800"/>
              <a:t>1: 268 (34.9%) – Tiểu </a:t>
            </a:r>
            <a:r>
              <a:rPr lang="" altLang="en-US" sz="1800"/>
              <a:t>đư</a:t>
            </a:r>
            <a:r>
              <a:rPr lang="en-US" altLang="en-US" sz="1800"/>
              <a:t>ờng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Thống kê các chỉ số quan trọng:</a:t>
            </a: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vi-VN" altLang="en-US" sz="1800"/>
              <a:t>- </a:t>
            </a:r>
            <a:r>
              <a:rPr lang="en-US" altLang="en-US" sz="1800"/>
              <a:t>Glucose (trung bình)</a:t>
            </a:r>
            <a:r>
              <a:rPr lang="vi-VN" altLang="en-US" sz="1800"/>
              <a:t>: </a:t>
            </a:r>
            <a:r>
              <a:rPr lang="en-US" altLang="en-US" sz="1800"/>
              <a:t>120.89 mg/dL</a:t>
            </a:r>
            <a:endParaRPr lang="en-US" altLang="en-US" sz="1800"/>
          </a:p>
          <a:p>
            <a:pPr marL="0" indent="0">
              <a:buNone/>
            </a:pPr>
            <a:r>
              <a:rPr lang="vi-VN" altLang="en-US" sz="1800"/>
              <a:t>- </a:t>
            </a:r>
            <a:r>
              <a:rPr lang="en-US" altLang="en-US" sz="1800"/>
              <a:t>BMI (trung bình)</a:t>
            </a:r>
            <a:r>
              <a:rPr lang="vi-VN" altLang="en-US" sz="1800"/>
              <a:t>: </a:t>
            </a:r>
            <a:r>
              <a:rPr lang="en-US" altLang="en-US" sz="1800"/>
              <a:t>31.99 kg/m²</a:t>
            </a:r>
            <a:endParaRPr lang="en-US" altLang="en-US" sz="1800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Ma trận t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ơng quan các chỉ số quan trọng:</a:t>
            </a: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Phân phối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ặc tr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ng:</a:t>
            </a:r>
            <a:r>
              <a:rPr lang="en-US" altLang="en-US" sz="1800" b="1"/>
              <a:t> </a:t>
            </a:r>
            <a:r>
              <a:rPr lang="en-US" altLang="en-US" sz="1800"/>
              <a:t>Nhiều biến có phân phối lệch phải (skewed)</a:t>
            </a:r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en-US" altLang="en-US" sz="18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Insight:</a:t>
            </a:r>
            <a:r>
              <a:rPr lang="en-US" altLang="en-US" sz="1800"/>
              <a:t> Glucose và BMI có t</a:t>
            </a:r>
            <a:r>
              <a:rPr lang="" altLang="en-US" sz="1800"/>
              <a:t>ư</a:t>
            </a:r>
            <a:r>
              <a:rPr lang="en-US" altLang="en-US" sz="1800"/>
              <a:t>ơng quan cao nhất với nguy cơ mắc tiểu </a:t>
            </a:r>
            <a:r>
              <a:rPr lang="" altLang="en-US" sz="1800"/>
              <a:t>đư</a:t>
            </a:r>
            <a:r>
              <a:rPr lang="en-US" altLang="en-US" sz="1800"/>
              <a:t>ờng</a:t>
            </a:r>
            <a:endParaRPr lang="en-US" altLang="en-US" sz="1800"/>
          </a:p>
          <a:p>
            <a:endParaRPr lang="en-US" altLang="en-US" sz="1800"/>
          </a:p>
          <a:p>
            <a:endParaRPr lang="en-US" altLang="en-US" sz="1800"/>
          </a:p>
        </p:txBody>
      </p:sp>
      <p:graphicFrame>
        <p:nvGraphicFramePr>
          <p:cNvPr id="4" name="Table 3"/>
          <p:cNvGraphicFramePr/>
          <p:nvPr/>
        </p:nvGraphicFramePr>
        <p:xfrm>
          <a:off x="609600" y="4243705"/>
          <a:ext cx="8533765" cy="76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381000"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T</a:t>
                      </a:r>
                      <a:r>
                        <a:rPr lang="" altLang="en-US"/>
                        <a:t>ư</a:t>
                      </a:r>
                      <a:r>
                        <a:rPr lang="en-US" altLang="en-US"/>
                        <a:t>ơng quan cao với Outcome</a:t>
                      </a:r>
                      <a:endParaRPr lang="en-US" altLang="en-US"/>
                    </a:p>
                  </a:txBody>
                  <a:tcPr anchor="ctr" anchorCtr="0"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Glucose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(0.47)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BMI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(0.29)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Age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(0.24)</a:t>
                      </a:r>
                      <a:endParaRPr lang="en-US" altLang="en-US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/>
                        <a:t>Insulin</a:t>
                      </a:r>
                      <a:endParaRPr lang="en-US" altLang="en-US"/>
                    </a:p>
                    <a:p>
                      <a:pPr algn="ctr">
                        <a:buNone/>
                      </a:pPr>
                      <a:r>
                        <a:rPr lang="en-US" altLang="en-US"/>
                        <a:t>(0.22)</a:t>
                      </a:r>
                      <a:endParaRPr lang="en-US" altLang="en-US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Vấn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đề chất lượng dữ liệu và cách xử lý</a:t>
            </a:r>
            <a:r>
              <a:rPr lang="vi-VN" altLang="en-US" b="1" u="heavy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  </a:t>
            </a:r>
            <a:br>
              <a:rPr lang="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230630"/>
            <a:ext cx="11498580" cy="4526280"/>
          </a:xfrm>
        </p:spPr>
        <p:txBody>
          <a:bodyPr/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Phát hiện vấn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ề:</a:t>
            </a:r>
            <a:r>
              <a:rPr lang="en-US" altLang="en-US" sz="1800"/>
              <a:t> Nhiều giá trị 0 bất hợp l</a:t>
            </a:r>
            <a:r>
              <a:rPr lang="" altLang="en-US" sz="1800"/>
              <a:t>ý</a:t>
            </a:r>
            <a:r>
              <a:rPr lang="en-US" altLang="en-US" sz="1800"/>
              <a:t> ở các cột chỉ số sinh học (không thể bằng 0 với các thông số nh</a:t>
            </a:r>
            <a:r>
              <a:rPr lang="" altLang="en-US" sz="1800"/>
              <a:t>ư</a:t>
            </a:r>
            <a:r>
              <a:rPr lang="en-US" altLang="en-US" sz="1800"/>
              <a:t> Glucose, BMI).</a:t>
            </a:r>
            <a:endParaRPr lang="en-US" altLang="en-US" sz="1800"/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Xác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ịnh các giá trị cần xử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:</a:t>
            </a:r>
            <a:r>
              <a:rPr lang="en-US" altLang="en-US" sz="1800"/>
              <a:t> Thay thế giá trị 0 bằng NaN ở 5 cột có giá trị sinh học không thể bằng 0.</a:t>
            </a:r>
            <a:endParaRPr lang="en-US" altLang="en-US" sz="1800"/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iền giá trị thiếu:</a:t>
            </a:r>
            <a:r>
              <a:rPr lang="en-US" altLang="en-US" sz="1800"/>
              <a:t> Sử dụng SimpleImputer với strategy='median' </a:t>
            </a:r>
            <a:r>
              <a:rPr lang="" altLang="en-US" sz="1800"/>
              <a:t>đ</a:t>
            </a:r>
            <a:r>
              <a:rPr lang="en-US" altLang="en-US" sz="1800"/>
              <a:t>ể thay thế các NaN bằng giá trị trung vị.</a:t>
            </a:r>
            <a:endParaRPr lang="en-US" altLang="en-US" sz="1800"/>
          </a:p>
          <a:p>
            <a:pPr>
              <a:lnSpc>
                <a:spcPct val="10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Kết quả:</a:t>
            </a:r>
            <a:r>
              <a:rPr lang="en-US" altLang="en-US" sz="1800"/>
              <a:t> Không còn missing values sau khi xử l</a:t>
            </a:r>
            <a:r>
              <a:rPr lang="" altLang="en-US" sz="1800"/>
              <a:t>ý</a:t>
            </a:r>
            <a:r>
              <a:rPr lang="en-US" altLang="en-US" sz="1800"/>
              <a:t>, dữ liệu sạch hơn và thực tế hơn.</a:t>
            </a:r>
            <a:endParaRPr lang="en-US" altLang="en-US" sz="1800"/>
          </a:p>
          <a:p>
            <a:pPr marL="0" indent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Số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ợng giá trị 0 bất hợp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đư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ợc xử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:</a:t>
            </a: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lnSpc>
                <a:spcPct val="13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lang="en-US" altLang="en-US" sz="1800" b="1">
              <a:gradFill>
                <a:gsLst>
                  <a:gs pos="50000">
                    <a:schemeClr val="accent5"/>
                  </a:gs>
                  <a:gs pos="0">
                    <a:schemeClr val="accent5">
                      <a:lumMod val="25000"/>
                      <a:lumOff val="75000"/>
                    </a:schemeClr>
                  </a:gs>
                  <a:gs pos="100000">
                    <a:schemeClr val="accent5">
                      <a:lumMod val="85000"/>
                    </a:schemeClr>
                  </a:gs>
                </a:gsLst>
                <a:lin ang="5400000" scaled="1"/>
              </a:gra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329690" y="5506085"/>
          <a:ext cx="9532620" cy="974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5" name="Table 4"/>
          <p:cNvGraphicFramePr/>
          <p:nvPr>
            <p:custDataLst>
              <p:tags r:id="rId6"/>
            </p:custDataLst>
          </p:nvPr>
        </p:nvGraphicFramePr>
        <p:xfrm>
          <a:off x="364490" y="3025140"/>
          <a:ext cx="11218545" cy="2258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515"/>
                <a:gridCol w="3739515"/>
                <a:gridCol w="3739515"/>
              </a:tblGrid>
              <a:tr h="365760">
                <a:tc>
                  <a:txBody>
                    <a:bodyPr/>
                    <a:p>
                      <a:pPr marL="0" indent="0" algn="l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Biến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Số giá trị 0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  <a:tc>
                  <a:txBody>
                    <a:bodyPr/>
                    <a:p>
                      <a:pPr marL="0" indent="0" algn="l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Ý nghĩa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4292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Glucose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5</a:t>
                      </a:r>
                      <a:endParaRPr lang="vi-V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Nồng độ glucose không thể bằng 0 ở người sống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BloodPressure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35</a:t>
                      </a:r>
                      <a:endParaRPr lang="vi-V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Huyết áp 0 mmHg không thể tồn tại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SkinThickness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227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Độ dày da 0 mm không khả thi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Insulin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374</a:t>
                      </a:r>
                      <a:endParaRPr lang="vi-V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/>
                      <a:r>
                        <a:rPr sz="1400" b="0" i="0">
                          <a:solidFill>
                            <a:srgbClr val="374151"/>
                          </a:solidFill>
                          <a:latin typeface="Times New Roman" panose="02020603050405020304" charset="0"/>
                          <a:ea typeface="Roboto"/>
                          <a:cs typeface="Times New Roman" panose="02020603050405020304" charset="0"/>
                        </a:rPr>
                        <a:t>Số lượng giá trị 0 lớn nhất, cần điều tra kỹ</a:t>
                      </a:r>
                      <a:endParaRPr sz="1400" b="0" i="0">
                        <a:solidFill>
                          <a:srgbClr val="374151"/>
                        </a:solidFill>
                        <a:latin typeface="Times New Roman" panose="02020603050405020304" charset="0"/>
                        <a:ea typeface="Roboto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BMI</a:t>
                      </a:r>
                      <a:endParaRPr lang="en-US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11</a:t>
                      </a:r>
                      <a:endParaRPr lang="vi-VN" altLang="en-US"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indent="0"/>
                      <a:r>
                        <a:rPr sz="1400">
                          <a:latin typeface="Times New Roman" panose="02020603050405020304" charset="0"/>
                          <a:cs typeface="Times New Roman" panose="02020603050405020304" charset="0"/>
                        </a:rPr>
                        <a:t>BMI bằng 0 là không thể</a:t>
                      </a:r>
                      <a:endParaRPr sz="140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76517" marR="76517" marT="76517" marB="76517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Phân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tích trực quan dữ l</a:t>
            </a:r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iệu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4845050"/>
            <a:ext cx="11498580" cy="921385"/>
          </a:xfrm>
        </p:spPr>
        <p:txBody>
          <a:bodyPr/>
          <a:p>
            <a:endParaRPr lang="en-US" altLang="en-US" sz="1800"/>
          </a:p>
          <a:p>
            <a:endParaRPr lang="en-US" altLang="en-US" sz="1800"/>
          </a:p>
          <a:p>
            <a:pPr marL="0" indent="0">
              <a:buNone/>
            </a:pPr>
            <a:r>
              <a:rPr lang="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 ngh</a:t>
            </a:r>
            <a:r>
              <a:rPr lang="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ĩ</a:t>
            </a: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a phân tích trực quan:</a:t>
            </a:r>
            <a:endParaRPr lang="en-US" altLang="en-US" sz="2000"/>
          </a:p>
          <a:p>
            <a:pPr marL="0" indent="0">
              <a:buNone/>
            </a:pPr>
            <a:r>
              <a:rPr lang="en-US" altLang="en-US" sz="2000"/>
              <a:t>Các biểu </a:t>
            </a:r>
            <a:r>
              <a:rPr lang="" altLang="en-US" sz="2000"/>
              <a:t>đ</a:t>
            </a:r>
            <a:r>
              <a:rPr lang="en-US" altLang="en-US" sz="2000"/>
              <a:t>ồ giúp phát hiện các mối t</a:t>
            </a:r>
            <a:r>
              <a:rPr lang="" altLang="en-US" sz="2000"/>
              <a:t>ư</a:t>
            </a:r>
            <a:r>
              <a:rPr lang="en-US" altLang="en-US" sz="2000"/>
              <a:t>ơng quan và </a:t>
            </a:r>
            <a:r>
              <a:rPr lang="" altLang="en-US" sz="2000"/>
              <a:t>đ</a:t>
            </a:r>
            <a:r>
              <a:rPr lang="en-US" altLang="en-US" sz="2000"/>
              <a:t>ặc </a:t>
            </a:r>
            <a:r>
              <a:rPr lang="" altLang="en-US" sz="2000"/>
              <a:t>đ</a:t>
            </a:r>
            <a:r>
              <a:rPr lang="en-US" altLang="en-US" sz="2000"/>
              <a:t>iểm phân biệt giữa nhóm có và không có tiểu </a:t>
            </a:r>
            <a:r>
              <a:rPr lang="" altLang="en-US" sz="2000"/>
              <a:t>đư</a:t>
            </a:r>
            <a:r>
              <a:rPr lang="en-US" altLang="en-US" sz="2000"/>
              <a:t>ờng, cung cấp insight cho việc xây dựng mô hình phân loại hiệu quả sau này.</a:t>
            </a:r>
            <a:endParaRPr lang="en-US" altLang="en-US" sz="2000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609600" y="1452880"/>
          <a:ext cx="502602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vi-VN" altLang="en-US"/>
                        <a:t>Heatmap ma trận tương </a:t>
                      </a:r>
                      <a:r>
                        <a:rPr lang="vi-VN" altLang="en-US"/>
                        <a:t>quan</a:t>
                      </a:r>
                      <a:endParaRPr lang="vi-V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Hiển thị mối liên hệ giữa các biến và với Outcome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Phát hiện: Glucose và BMI có t</a:t>
                      </a:r>
                      <a:r>
                        <a:rPr lang="" altLang="en-US"/>
                        <a:t>ư</a:t>
                      </a:r>
                      <a:r>
                        <a:rPr lang="en-US" altLang="en-US"/>
                        <a:t>ơng quan cao nhất với Outcome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5973445" y="1452880"/>
          <a:ext cx="4319905" cy="103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Histogram Phân Bố</a:t>
                      </a:r>
                      <a:endParaRPr lang="en-US" altLang="en-US"/>
                    </a:p>
                  </a:txBody>
                  <a:tcPr/>
                </a:tc>
              </a:tr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Trực quan phân phối của mỗi biến số trong dataset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Phát hiện: Một số biến nh</a:t>
                      </a:r>
                      <a:r>
                        <a:rPr lang="" altLang="en-US"/>
                        <a:t>ư</a:t>
                      </a:r>
                      <a:r>
                        <a:rPr lang="en-US" altLang="en-US"/>
                        <a:t> Insulin, Glucose có phân phối lệch phải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/>
          <p:nvPr/>
        </p:nvGraphicFramePr>
        <p:xfrm>
          <a:off x="5973445" y="3641725"/>
          <a:ext cx="4319905" cy="103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0000"/>
              </a:tblGrid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Scatterplot BMI vs BP</a:t>
                      </a:r>
                      <a:endParaRPr lang="en-US" altLang="en-US"/>
                    </a:p>
                  </a:txBody>
                  <a:tcPr/>
                </a:tc>
              </a:tr>
              <a:tr h="396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BMI vs BloodPressure phân theo nhóm Outcome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Phát hiện: Nhóm tiểu </a:t>
                      </a:r>
                      <a:r>
                        <a:rPr lang="" altLang="en-US"/>
                        <a:t>đư</a:t>
                      </a:r>
                      <a:r>
                        <a:rPr lang="en-US" altLang="en-US"/>
                        <a:t>ờng th</a:t>
                      </a:r>
                      <a:r>
                        <a:rPr lang="" altLang="en-US"/>
                        <a:t>ư</a:t>
                      </a:r>
                      <a:r>
                        <a:rPr lang="en-US" altLang="en-US"/>
                        <a:t>ờng có BMI và huyết áp cao hơn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/>
          <p:nvPr>
            <p:custDataLst>
              <p:tags r:id="rId3"/>
            </p:custDataLst>
          </p:nvPr>
        </p:nvGraphicFramePr>
        <p:xfrm>
          <a:off x="609600" y="3641725"/>
          <a:ext cx="4319905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9905"/>
              </a:tblGrid>
              <a:tr h="4648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Boxplot Glucose vs Outcome</a:t>
                      </a:r>
                      <a:endParaRPr lang="en-US" altLang="en-US"/>
                    </a:p>
                  </a:txBody>
                  <a:tcPr/>
                </a:tc>
              </a:tr>
              <a:tr h="13944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So sánh phân bố Glucose giữa 2 nhóm</a:t>
                      </a:r>
                      <a:endParaRPr lang="en-US" altLang="en-US"/>
                    </a:p>
                    <a:p>
                      <a:pPr>
                        <a:buNone/>
                      </a:pPr>
                      <a:endParaRPr lang="en-US" altLang="en-US"/>
                    </a:p>
                    <a:p>
                      <a:pPr>
                        <a:buNone/>
                      </a:pPr>
                      <a:r>
                        <a:rPr lang="en-US" altLang="en-US"/>
                        <a:t>Phát hiện: Nhóm tiểu </a:t>
                      </a:r>
                      <a:r>
                        <a:rPr lang="" altLang="en-US"/>
                        <a:t>đư</a:t>
                      </a:r>
                      <a:r>
                        <a:rPr lang="en-US" altLang="en-US"/>
                        <a:t>ờng có trung vị Glucose cao hơn </a:t>
                      </a:r>
                      <a:r>
                        <a:rPr lang="" altLang="en-US"/>
                        <a:t>đ</a:t>
                      </a:r>
                      <a:r>
                        <a:rPr lang="en-US" altLang="en-US"/>
                        <a:t>áng kể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Kết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quả tiền xử lý dữ liệu</a:t>
            </a:r>
            <a:b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</a:br>
            <a:endParaRPr lang="en-US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547495"/>
            <a:ext cx="11498580" cy="4869180"/>
          </a:xfrm>
        </p:spPr>
        <p:txBody>
          <a:bodyPr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ã xóa dòng trùng lặp:</a:t>
            </a:r>
            <a:r>
              <a:rPr lang="en-US" altLang="en-US" sz="1800"/>
              <a:t> Không phát hiện dòng trùng lặp trong bộ dữ liệu gốc.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Xử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 giá trị 0 bất hợp l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:</a:t>
            </a:r>
            <a:r>
              <a:rPr lang="en-US" altLang="en-US" sz="1800"/>
              <a:t> Chuyển thành NaN và </a:t>
            </a:r>
            <a:r>
              <a:rPr lang="" altLang="en-US" sz="1800"/>
              <a:t>đ</a:t>
            </a:r>
            <a:r>
              <a:rPr lang="en-US" altLang="en-US" sz="1800"/>
              <a:t>iền </a:t>
            </a:r>
            <a:r>
              <a:rPr lang="" altLang="en-US" sz="1800"/>
              <a:t>đ</a:t>
            </a:r>
            <a:r>
              <a:rPr lang="en-US" altLang="en-US" sz="1800"/>
              <a:t>ầy </a:t>
            </a:r>
            <a:r>
              <a:rPr lang="" altLang="en-US" sz="1800"/>
              <a:t>đ</a:t>
            </a:r>
            <a:r>
              <a:rPr lang="en-US" altLang="en-US" sz="1800"/>
              <a:t>ủ bằng giá trị trung vị (median).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Chuẩn hoá dữ liệu:</a:t>
            </a:r>
            <a:r>
              <a:rPr lang="en-US" altLang="en-US" sz="1800"/>
              <a:t> </a:t>
            </a:r>
            <a:r>
              <a:rPr lang="" altLang="en-US" sz="1800"/>
              <a:t>Á</a:t>
            </a:r>
            <a:r>
              <a:rPr lang="en-US" altLang="en-US" sz="1800"/>
              <a:t>p dụng StandardScaler </a:t>
            </a:r>
            <a:r>
              <a:rPr lang="" altLang="en-US" sz="1800"/>
              <a:t>đ</a:t>
            </a:r>
            <a:r>
              <a:rPr lang="en-US" altLang="en-US" sz="1800"/>
              <a:t>ể chuẩn hoá các biến </a:t>
            </a:r>
            <a:r>
              <a:rPr lang="" altLang="en-US" sz="1800"/>
              <a:t>đ</a:t>
            </a:r>
            <a:r>
              <a:rPr lang="en-US" altLang="en-US" sz="1800"/>
              <a:t>ầu vào về Z-score.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Xuất kết quả:</a:t>
            </a:r>
            <a:r>
              <a:rPr lang="en-US" altLang="en-US" sz="1800"/>
              <a:t> L</a:t>
            </a:r>
            <a:r>
              <a:rPr lang="" altLang="en-US" sz="1800"/>
              <a:t>ư</a:t>
            </a:r>
            <a:r>
              <a:rPr lang="en-US" altLang="en-US" sz="1800"/>
              <a:t>u dữ liệu </a:t>
            </a:r>
            <a:r>
              <a:rPr lang="" altLang="en-US" sz="1800"/>
              <a:t>đ</a:t>
            </a:r>
            <a:r>
              <a:rPr lang="en-US" altLang="en-US" sz="1800"/>
              <a:t>ã xử l</a:t>
            </a:r>
            <a:r>
              <a:rPr lang="" altLang="en-US" sz="1800"/>
              <a:t>ý</a:t>
            </a:r>
            <a:r>
              <a:rPr lang="en-US" altLang="en-US" sz="1800"/>
              <a:t> thành file pima-indians-diabetes-processed.csv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Kết quả:</a:t>
            </a:r>
            <a:r>
              <a:rPr lang="en-US" altLang="en-US" sz="1800"/>
              <a:t> Dữ liệu sạch và chuẩn hóa, sẵn sàng cho việc xây dựng mô hình phân loại.</a:t>
            </a:r>
            <a:endParaRPr lang="en-US" altLang="en-US" sz="1800"/>
          </a:p>
          <a:p>
            <a:pPr marL="0" indent="0">
              <a:buNone/>
            </a:pPr>
            <a:endParaRPr lang="" altLang="en-US" sz="20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endParaRPr lang="" altLang="en-US" sz="20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Ý</a:t>
            </a: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 ngh</a:t>
            </a:r>
            <a:r>
              <a:rPr lang="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ĩ</a:t>
            </a: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a của việc chuẩn hóa</a:t>
            </a:r>
            <a:endParaRPr lang="en-US" altLang="en-US" sz="2000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en-US" sz="2000"/>
              <a:t>Chuẩn hóa dữ liệu giúp các thuật toán học máy hoạt </a:t>
            </a:r>
            <a:r>
              <a:rPr lang="" altLang="en-US" sz="2000"/>
              <a:t>đ</a:t>
            </a:r>
            <a:r>
              <a:rPr lang="en-US" altLang="en-US" sz="2000"/>
              <a:t>ộng hiệu quả hơn, </a:t>
            </a:r>
            <a:r>
              <a:rPr lang="" altLang="en-US" sz="2000"/>
              <a:t>đ</a:t>
            </a:r>
            <a:r>
              <a:rPr lang="en-US" altLang="en-US" sz="2000"/>
              <a:t>ặc biệt với các thuật toán nhạy cảm với sự khác biệt về thang </a:t>
            </a:r>
            <a:r>
              <a:rPr lang="" altLang="en-US" sz="2000"/>
              <a:t>đ</a:t>
            </a:r>
            <a:r>
              <a:rPr lang="en-US" altLang="en-US" sz="2000"/>
              <a:t>o giữa các biến nh</a:t>
            </a:r>
            <a:r>
              <a:rPr lang="" altLang="en-US" sz="2000"/>
              <a:t>ư</a:t>
            </a:r>
            <a:r>
              <a:rPr lang="en-US" altLang="en-US" sz="2000"/>
              <a:t> SVM, KNN và Neural Networks.</a:t>
            </a:r>
            <a:endParaRPr lang="en-US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30885"/>
            <a:ext cx="10972800" cy="721995"/>
          </a:xfrm>
        </p:spPr>
        <p:txBody>
          <a:bodyPr/>
          <a:p>
            <a:r>
              <a:rPr lang="en-US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Kết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 quả và Insight </a:t>
            </a:r>
            <a:r>
              <a:rPr lang="vi-VN" altLang="en-US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  <a:cs typeface="+mj-lt"/>
              </a:rPr>
              <a:t>chính</a:t>
            </a:r>
            <a:endParaRPr lang="vi-VN" altLang="en-US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490" y="1547495"/>
            <a:ext cx="11498580" cy="4526280"/>
          </a:xfrm>
        </p:spPr>
        <p:txBody>
          <a:bodyPr/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Làm sạch &amp; chuẩn hóa dữ liệu</a:t>
            </a:r>
            <a:r>
              <a:rPr lang="en-US" altLang="en-US" sz="1800"/>
              <a:t> là b</a:t>
            </a:r>
            <a:r>
              <a:rPr lang="" altLang="en-US" sz="1800"/>
              <a:t>ư</a:t>
            </a:r>
            <a:r>
              <a:rPr lang="en-US" altLang="en-US" sz="1800"/>
              <a:t>ớc cực kỳ quan trọng với dữ liệu y tế, </a:t>
            </a:r>
            <a:r>
              <a:rPr lang="" altLang="en-US" sz="1800"/>
              <a:t>đ</a:t>
            </a:r>
            <a:r>
              <a:rPr lang="en-US" altLang="en-US" sz="1800"/>
              <a:t>ặc biệt khi có nhiều giá trị 0 bất hợp l</a:t>
            </a:r>
            <a:r>
              <a:rPr lang="" altLang="en-US" sz="1800"/>
              <a:t>ý</a:t>
            </a:r>
            <a:r>
              <a:rPr lang="en-US" altLang="en-US" sz="1800"/>
              <a:t>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Tồn tại sự mất cân bằng nhãn Outcome</a:t>
            </a:r>
            <a:r>
              <a:rPr lang="en-US" altLang="en-US" sz="1800"/>
              <a:t> (65.1% không tiểu </a:t>
            </a:r>
            <a:r>
              <a:rPr lang="" altLang="en-US" sz="1800"/>
              <a:t>đư</a:t>
            </a:r>
            <a:r>
              <a:rPr lang="en-US" altLang="en-US" sz="1800"/>
              <a:t>ờng, 34.9% tiểu </a:t>
            </a:r>
            <a:r>
              <a:rPr lang="" altLang="en-US" sz="1800"/>
              <a:t>đư</a:t>
            </a:r>
            <a:r>
              <a:rPr lang="en-US" altLang="en-US" sz="1800"/>
              <a:t>ờng) - cần l</a:t>
            </a:r>
            <a:r>
              <a:rPr lang="" altLang="en-US" sz="1800"/>
              <a:t>ư</a:t>
            </a:r>
            <a:r>
              <a:rPr lang="en-US" altLang="en-US" sz="1800"/>
              <a:t>u </a:t>
            </a:r>
            <a:r>
              <a:rPr lang="" altLang="en-US" sz="1800"/>
              <a:t>ý</a:t>
            </a:r>
            <a:r>
              <a:rPr lang="en-US" altLang="en-US" sz="1800"/>
              <a:t> khi xây dựng mô hình phân loại.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Một số biến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ầu vào (Glucose, BMI)</a:t>
            </a:r>
            <a:r>
              <a:rPr lang="en-US" altLang="en-US" sz="1800"/>
              <a:t> có sự phân biệt r</a:t>
            </a:r>
            <a:r>
              <a:rPr lang="" altLang="en-US" sz="1800"/>
              <a:t>õ</a:t>
            </a:r>
            <a:r>
              <a:rPr lang="en-US" altLang="en-US" sz="1800"/>
              <a:t> ràng giữa hai nhóm có/không tiểu </a:t>
            </a:r>
            <a:r>
              <a:rPr lang="" altLang="en-US" sz="1800"/>
              <a:t>đư</a:t>
            </a:r>
            <a:r>
              <a:rPr lang="en-US" altLang="en-US" sz="1800"/>
              <a:t>ờng - tiềm n</a:t>
            </a:r>
            <a:r>
              <a:rPr lang="" altLang="en-US" sz="1800"/>
              <a:t>ă</a:t>
            </a:r>
            <a:r>
              <a:rPr lang="en-US" altLang="en-US" sz="1800"/>
              <a:t>ng làm </a:t>
            </a:r>
            <a:r>
              <a:rPr lang="" altLang="en-US" sz="1800"/>
              <a:t>đ</a:t>
            </a:r>
            <a:r>
              <a:rPr lang="en-US" altLang="en-US" sz="1800"/>
              <a:t>ặc tr</a:t>
            </a:r>
            <a:r>
              <a:rPr lang="" altLang="en-US" sz="1800"/>
              <a:t>ư</a:t>
            </a:r>
            <a:r>
              <a:rPr lang="en-US" altLang="en-US" sz="1800"/>
              <a:t>ng phân loại tốt.</a:t>
            </a:r>
            <a:endParaRPr lang="en-US" altLang="en-US" sz="1800"/>
          </a:p>
          <a:p>
            <a:pPr>
              <a:lnSpc>
                <a:spcPct val="13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Dataset </a:t>
            </a:r>
            <a:r>
              <a:rPr lang="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đ</a:t>
            </a:r>
            <a:r>
              <a:rPr lang="en-US" altLang="en-US" sz="1800" b="1">
                <a:gradFill>
                  <a:gsLst>
                    <a:gs pos="50000">
                      <a:schemeClr val="accent5"/>
                    </a:gs>
                    <a:gs pos="0">
                      <a:schemeClr val="accent5">
                        <a:lumMod val="25000"/>
                        <a:lumOff val="75000"/>
                      </a:schemeClr>
                    </a:gs>
                    <a:gs pos="100000">
                      <a:schemeClr val="accent5">
                        <a:lumMod val="85000"/>
                      </a:schemeClr>
                    </a:gs>
                  </a:gsLst>
                  <a:lin ang="5400000" scaled="1"/>
                </a:gradFill>
              </a:rPr>
              <a:t>ã sẵn sàng</a:t>
            </a:r>
            <a:r>
              <a:rPr lang="en-US" altLang="en-US" sz="1800"/>
              <a:t> cho các mô hình phân loại tiểu </a:t>
            </a:r>
            <a:r>
              <a:rPr lang="" altLang="en-US" sz="1800"/>
              <a:t>đư</a:t>
            </a:r>
            <a:r>
              <a:rPr lang="en-US" altLang="en-US" sz="1800"/>
              <a:t>ờng tiếp theo sau quá trình tiền xử l</a:t>
            </a:r>
            <a:r>
              <a:rPr lang="" altLang="en-US" sz="1800"/>
              <a:t>ý</a:t>
            </a:r>
            <a:r>
              <a:rPr lang="en-US" altLang="en-US" sz="1800"/>
              <a:t> toàn diện.</a:t>
            </a:r>
            <a:endParaRPr lang="en-US" altLang="en-US" sz="1800"/>
          </a:p>
          <a:p>
            <a:pPr marL="0" indent="0">
              <a:lnSpc>
                <a:spcPct val="150000"/>
              </a:lnSpc>
              <a:buNone/>
            </a:pPr>
            <a:endParaRPr lang="en-US" altLang="en-US" sz="1800"/>
          </a:p>
          <a:p>
            <a:pPr marL="0" indent="0">
              <a:buNone/>
            </a:pPr>
            <a:r>
              <a:rPr lang="en-US" altLang="en-US" sz="2000" b="1">
                <a:gradFill>
                  <a:gsLst>
                    <a:gs pos="50000">
                      <a:schemeClr val="accent1"/>
                    </a:gs>
                    <a:gs pos="0">
                      <a:schemeClr val="accent1">
                        <a:lumMod val="25000"/>
                        <a:lumOff val="75000"/>
                      </a:schemeClr>
                    </a:gs>
                    <a:gs pos="100000">
                      <a:schemeClr val="accent1">
                        <a:lumMod val="85000"/>
                      </a:schemeClr>
                    </a:gs>
                  </a:gsLst>
                  <a:lin ang="5400000" scaled="1"/>
                </a:gradFill>
              </a:rPr>
              <a:t>Insight Quan Trọng</a:t>
            </a:r>
            <a:endParaRPr lang="en-US" altLang="en-US" sz="2000" b="1">
              <a:gradFill>
                <a:gsLst>
                  <a:gs pos="50000">
                    <a:schemeClr val="accent1"/>
                  </a:gs>
                  <a:gs pos="0">
                    <a:schemeClr val="accent1">
                      <a:lumMod val="25000"/>
                      <a:lumOff val="75000"/>
                    </a:schemeClr>
                  </a:gs>
                  <a:gs pos="100000">
                    <a:schemeClr val="accent1">
                      <a:lumMod val="85000"/>
                    </a:schemeClr>
                  </a:gs>
                </a:gsLst>
                <a:lin ang="5400000" scaled="1"/>
              </a:gradFill>
            </a:endParaRPr>
          </a:p>
          <a:p>
            <a:pPr marL="0" indent="0">
              <a:buNone/>
            </a:pPr>
            <a:r>
              <a:rPr lang="en-US" altLang="en-US" sz="2000"/>
              <a:t>Việc phát hiện và xử l</a:t>
            </a:r>
            <a:r>
              <a:rPr lang="" altLang="en-US" sz="2000"/>
              <a:t>ý</a:t>
            </a:r>
            <a:r>
              <a:rPr lang="en-US" altLang="en-US" sz="2000"/>
              <a:t> các giá trị 0 bất hợp l</a:t>
            </a:r>
            <a:r>
              <a:rPr lang="" altLang="en-US" sz="2000"/>
              <a:t>ý</a:t>
            </a:r>
            <a:r>
              <a:rPr lang="en-US" altLang="en-US" sz="2000"/>
              <a:t> trong các chỉ số y tế (Glucose, BloodPressure, SkinThickness, Insulin, BMI) là rất quan trọng trong tiền xử l</a:t>
            </a:r>
            <a:r>
              <a:rPr lang="" altLang="en-US" sz="2000"/>
              <a:t>ý</a:t>
            </a:r>
            <a:r>
              <a:rPr lang="en-US" altLang="en-US" sz="2000"/>
              <a:t> dữ liệu cho các bài toán phân loại y tế, giúp </a:t>
            </a:r>
            <a:r>
              <a:rPr lang="" altLang="en-US" sz="2000"/>
              <a:t>đ</a:t>
            </a:r>
            <a:r>
              <a:rPr lang="en-US" altLang="en-US" sz="2000"/>
              <a:t>ảm bảo tính chính xác và hiệu quả của mô hình.</a:t>
            </a:r>
            <a:endParaRPr lang="en-US" altLang="en-US" sz="2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914*281"/>
  <p:tag name="TABLE_ENDDRAG_RECT" val="28*203*914*281"/>
</p:tagLst>
</file>

<file path=ppt/tags/tag2.xml><?xml version="1.0" encoding="utf-8"?>
<p:tagLst xmlns:p="http://schemas.openxmlformats.org/presentationml/2006/main">
  <p:tag name="TABLE_ENDDRAG_ORIGIN_RECT" val="883*165"/>
  <p:tag name="TABLE_ENDDRAG_RECT" val="28*243*883*165"/>
</p:tagLst>
</file>

<file path=ppt/tags/tag3.xml><?xml version="1.0" encoding="utf-8"?>
<p:tagLst xmlns:p="http://schemas.openxmlformats.org/presentationml/2006/main">
  <p:tag name="TABLE_ENDDRAG_ORIGIN_RECT" val="395*102"/>
  <p:tag name="TABLE_ENDDRAG_RECT" val="144*255*395*102"/>
</p:tagLst>
</file>

<file path=ppt/tags/tag4.xml><?xml version="1.0" encoding="utf-8"?>
<p:tagLst xmlns:p="http://schemas.openxmlformats.org/presentationml/2006/main">
  <p:tag name="TABLE_ENDDRAG_ORIGIN_RECT" val="433*28"/>
  <p:tag name="TABLE_ENDDRAG_RECT" val="518*270*433*28"/>
</p:tagLst>
</file>

<file path=ppt/tags/tag5.xml><?xml version="1.0" encoding="utf-8"?>
<p:tagLst xmlns:p="http://schemas.openxmlformats.org/presentationml/2006/main">
  <p:tag name="TABLE_ENDDRAG_ORIGIN_RECT" val="340*146"/>
  <p:tag name="TABLE_ENDDRAG_RECT" val="48*286*340*146"/>
</p:tagLst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6287</Words>
  <Application>WPS Presentation</Application>
  <PresentationFormat>Widescreen</PresentationFormat>
  <Paragraphs>249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Bahnschrift</vt:lpstr>
      <vt:lpstr>Times New Roman</vt:lpstr>
      <vt:lpstr>Mongolian Baiti</vt:lpstr>
      <vt:lpstr>Arial Black</vt:lpstr>
      <vt:lpstr>Roboto</vt:lpstr>
      <vt:lpstr>Art_mountaineering</vt:lpstr>
      <vt:lpstr>PowerPoint 演示文稿</vt:lpstr>
      <vt:lpstr>PowerPoint 演示文稿</vt:lpstr>
      <vt:lpstr>Tổng quan và mục tiêu phân tích </vt:lpstr>
      <vt:lpstr>Tổng quan và mục tiêu phân tích </vt:lpstr>
      <vt:lpstr>Tổng quan và mục tiêu phân tích </vt:lpstr>
      <vt:lpstr>Thống kê mô tả và khám phá dữ liệu </vt:lpstr>
      <vt:lpstr>Thống kê mô tả và khám phá dữ liệu </vt:lpstr>
      <vt:lpstr>Thống kê mô tả và khám phá dữ liệu </vt:lpstr>
      <vt:lpstr>Thống kê mô tả và khám phá dữ liệu </vt:lpstr>
      <vt:lpstr>Thống kê mô tả và khám phá dữ liệu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qhoan</dc:creator>
  <cp:lastModifiedBy>Hoàng Sói</cp:lastModifiedBy>
  <cp:revision>3</cp:revision>
  <dcterms:created xsi:type="dcterms:W3CDTF">2025-07-23T00:59:00Z</dcterms:created>
  <dcterms:modified xsi:type="dcterms:W3CDTF">2025-09-29T15:33:55Z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2888C77726B9444995172259F6A6E46C_11</vt:lpwstr>
  </property>
  <property fmtid="{D5CDD505-2E9C-101B-9397-08002B2CF9AE}" pid="3" name="KSOProductBuildVer">
    <vt:lpwstr>1033-12.2.0.23131</vt:lpwstr>
  </property>
</Properties>
</file>