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BC197-6322-5FF6-5290-79BB9A491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GB" sz="4000" dirty="0" err="1"/>
              <a:t>MedModus</a:t>
            </a:r>
            <a:r>
              <a:rPr lang="en-GB" sz="4000" dirty="0"/>
              <a:t>: Nurse Scheduler</a:t>
            </a:r>
            <a:endParaRPr lang="en-I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F151-CDDF-A4CC-3147-8E7272CD1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r>
              <a:rPr lang="en-GB"/>
              <a:t>Part 02 Report</a:t>
            </a:r>
          </a:p>
          <a:p>
            <a:r>
              <a:rPr lang="en-GB"/>
              <a:t>Shane Cooke</a:t>
            </a:r>
            <a:endParaRPr lang="en-I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41B495-43B8-481C-7A12-72CB64FB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0" r="1" b="1545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880C-7617-EDF7-E0C4-C7C04D4E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611555"/>
          </a:xfrm>
        </p:spPr>
        <p:txBody>
          <a:bodyPr>
            <a:normAutofit fontScale="90000"/>
          </a:bodyPr>
          <a:lstStyle/>
          <a:p>
            <a:r>
              <a:rPr lang="en-GB" dirty="0"/>
              <a:t>Brief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43FB-D3EE-B95D-E500-768D7315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41500"/>
            <a:ext cx="9922764" cy="4445000"/>
          </a:xfrm>
        </p:spPr>
        <p:txBody>
          <a:bodyPr>
            <a:normAutofit/>
          </a:bodyPr>
          <a:lstStyle/>
          <a:p>
            <a:r>
              <a:rPr lang="en-GB" sz="1200" dirty="0"/>
              <a:t>Create an On Call roster for nurses for scheduling nurses to work shifts in the Emergency Department</a:t>
            </a:r>
          </a:p>
          <a:p>
            <a:r>
              <a:rPr lang="en-GB" sz="1200" dirty="0"/>
              <a:t>Must meet 3 objectives:</a:t>
            </a:r>
          </a:p>
          <a:p>
            <a:pPr lvl="1"/>
            <a:r>
              <a:rPr lang="en-GB" sz="1200" b="1" dirty="0"/>
              <a:t>Fairness:</a:t>
            </a:r>
            <a:r>
              <a:rPr lang="en-GB" sz="1200" dirty="0"/>
              <a:t> even split of allocations between nurses</a:t>
            </a:r>
          </a:p>
          <a:p>
            <a:pPr lvl="1"/>
            <a:r>
              <a:rPr lang="en-GB" sz="1200" b="1" dirty="0"/>
              <a:t>Work Patterns:</a:t>
            </a:r>
            <a:r>
              <a:rPr lang="en-GB" sz="1200" dirty="0"/>
              <a:t> spreading / spacing out allocations</a:t>
            </a:r>
          </a:p>
          <a:p>
            <a:pPr lvl="1"/>
            <a:r>
              <a:rPr lang="en-GB" sz="1200" b="1" dirty="0"/>
              <a:t>Avoiding Team Depletion:</a:t>
            </a:r>
            <a:r>
              <a:rPr lang="en-GB" sz="1200" dirty="0"/>
              <a:t> not having team members allocated at the same time</a:t>
            </a:r>
          </a:p>
          <a:p>
            <a:r>
              <a:rPr lang="en-GB" sz="1200" dirty="0"/>
              <a:t>There are 3 On Call shifts per day</a:t>
            </a:r>
          </a:p>
          <a:p>
            <a:pPr lvl="1"/>
            <a:r>
              <a:rPr lang="en-GB" sz="1200" b="1" dirty="0"/>
              <a:t>ED Day 1: </a:t>
            </a:r>
            <a:r>
              <a:rPr lang="en-GB" sz="1200" dirty="0"/>
              <a:t>8am – 9pm</a:t>
            </a:r>
          </a:p>
          <a:p>
            <a:pPr lvl="1"/>
            <a:r>
              <a:rPr lang="en-GB" sz="1200" b="1" dirty="0"/>
              <a:t>ED Day 2: </a:t>
            </a:r>
            <a:r>
              <a:rPr lang="en-GB" sz="1200" dirty="0"/>
              <a:t>10am – 8pm</a:t>
            </a:r>
          </a:p>
          <a:p>
            <a:pPr lvl="1"/>
            <a:r>
              <a:rPr lang="en-GB" sz="1200" b="1" dirty="0"/>
              <a:t>ED Nights: </a:t>
            </a:r>
            <a:r>
              <a:rPr lang="en-GB" sz="1200" dirty="0"/>
              <a:t>8pm – 9am</a:t>
            </a:r>
          </a:p>
          <a:p>
            <a:r>
              <a:rPr lang="en-GB" sz="1200" dirty="0"/>
              <a:t>The On Call roster does not capture the entire working schedule of a nurse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09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FF8-A6FA-9E5F-59B7-9B87CA1D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54405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Constraints Added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3A7-D433-6EB3-5D06-1E144598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41500"/>
            <a:ext cx="9922764" cy="4445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Each nurse works at most one shift per day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Each shift is assigned to a single nurse per day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Same nurse works ED Nights Mon-Wed, with Thursday &amp; Friday as Rest Day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Same nurse works ED Nights Thurs-Sun, with Monday &amp; Tuesday as Rest Day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Divide ED Day 01 shifts evenly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Divide ED Night shifts evenly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Divide total shifts evenly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Divide Weekend On Call shifts evenly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Divide Weekday On Call shifts evenly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Can't have two consecutive On Call Day shifts (Shift 0 and Shift 1)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Each nurse has max 4 On Call shifts a week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Can't do ED Nights the day after On Call Day Shift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Only one nurse from each team works each day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61149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FF8-A6FA-9E5F-59B7-9B87CA1D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613664"/>
          </a:xfrm>
        </p:spPr>
        <p:txBody>
          <a:bodyPr>
            <a:normAutofit fontScale="90000"/>
          </a:bodyPr>
          <a:lstStyle/>
          <a:p>
            <a:r>
              <a:rPr lang="en-GB" dirty="0"/>
              <a:t>Sample Results – Rota Generation</a:t>
            </a:r>
            <a:endParaRPr lang="en-I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F5FB88-70F9-A9ED-4BF7-D0D7F64C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7140" y="4857750"/>
            <a:ext cx="2994977" cy="140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200" i="1" spc="50" dirty="0"/>
              <a:t>Truncated Nurses Rota</a:t>
            </a:r>
          </a:p>
          <a:p>
            <a:r>
              <a:rPr lang="en-GB" sz="1200" dirty="0"/>
              <a:t>Rows are each day</a:t>
            </a:r>
          </a:p>
          <a:p>
            <a:r>
              <a:rPr lang="en-IE" sz="1200" dirty="0"/>
              <a:t>Shift column shows what On Call Shift (or Rest Day) nurse is working</a:t>
            </a:r>
          </a:p>
          <a:p>
            <a:r>
              <a:rPr lang="en-IE" sz="1200" dirty="0"/>
              <a:t>Does not capture entire working schedule of the nurse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556FA69-10D7-7044-79E6-662B7E4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7969" y="4857750"/>
            <a:ext cx="2994977" cy="1022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200" i="1" spc="50" dirty="0"/>
              <a:t>Truncated Rota Generated</a:t>
            </a:r>
          </a:p>
          <a:p>
            <a:r>
              <a:rPr lang="en-GB" sz="1200" dirty="0"/>
              <a:t>Rows are each day, columns are each shift</a:t>
            </a:r>
          </a:p>
          <a:p>
            <a:r>
              <a:rPr lang="en-GB" sz="1200" dirty="0"/>
              <a:t>Values are numbers of assigned nurses</a:t>
            </a:r>
            <a:endParaRPr lang="en-IE" sz="1200" dirty="0"/>
          </a:p>
        </p:txBody>
      </p:sp>
      <p:graphicFrame>
        <p:nvGraphicFramePr>
          <p:cNvPr id="17" name="Content Placeholder 12">
            <a:extLst>
              <a:ext uri="{FF2B5EF4-FFF2-40B4-BE49-F238E27FC236}">
                <a16:creationId xmlns:a16="http://schemas.microsoft.com/office/drawing/2014/main" id="{60397C0D-718F-B30C-DD7E-CC48E6451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412553"/>
              </p:ext>
            </p:extLst>
          </p:nvPr>
        </p:nvGraphicFramePr>
        <p:xfrm>
          <a:off x="1527969" y="2095767"/>
          <a:ext cx="2994977" cy="266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17828773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1372743505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796267893"/>
                    </a:ext>
                  </a:extLst>
                </a:gridCol>
                <a:gridCol w="837247">
                  <a:extLst>
                    <a:ext uri="{9D8B030D-6E8A-4147-A177-3AD203B41FA5}">
                      <a16:colId xmlns:a16="http://schemas.microsoft.com/office/drawing/2014/main" val="80457323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Day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ED Day 01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ED Nights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973327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28858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0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5196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198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2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933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3273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7993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92155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7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753269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3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19897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157651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10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65777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11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0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85036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039124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74664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40361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05636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192069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FF12AE9-4BF3-5E2A-F367-182608F9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65613"/>
              </p:ext>
            </p:extLst>
          </p:nvPr>
        </p:nvGraphicFramePr>
        <p:xfrm>
          <a:off x="7587140" y="2095767"/>
          <a:ext cx="1747360" cy="2670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420">
                  <a:extLst>
                    <a:ext uri="{9D8B030D-6E8A-4147-A177-3AD203B41FA5}">
                      <a16:colId xmlns:a16="http://schemas.microsoft.com/office/drawing/2014/main" val="3084886894"/>
                    </a:ext>
                  </a:extLst>
                </a:gridCol>
                <a:gridCol w="720998">
                  <a:extLst>
                    <a:ext uri="{9D8B030D-6E8A-4147-A177-3AD203B41FA5}">
                      <a16:colId xmlns:a16="http://schemas.microsoft.com/office/drawing/2014/main" val="4261745807"/>
                    </a:ext>
                  </a:extLst>
                </a:gridCol>
                <a:gridCol w="593942">
                  <a:extLst>
                    <a:ext uri="{9D8B030D-6E8A-4147-A177-3AD203B41FA5}">
                      <a16:colId xmlns:a16="http://schemas.microsoft.com/office/drawing/2014/main" val="5587854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Day Name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Shift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68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Monday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7171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Tuesday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02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2698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Wednesday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87505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Thursday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01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39215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Friday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28616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Saturday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124866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Sunday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1430"/>
                  </a:ext>
                </a:extLst>
              </a:tr>
              <a:tr h="150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Monday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35131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Tuesday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--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437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Wednesday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02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6728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10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Thursday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--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5057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11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Friday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ED Day 02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28425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Saturday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--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254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 spc="100" baseline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3933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36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 Day 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22280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713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7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FF8-A6FA-9E5F-59B7-9B87CA1D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Sample Results - Summaries</a:t>
            </a:r>
            <a:endParaRPr lang="en-IE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FD23CC0D-D9D9-3B41-35B3-47F6D2BA8B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4269826"/>
              </p:ext>
            </p:extLst>
          </p:nvPr>
        </p:nvGraphicFramePr>
        <p:xfrm>
          <a:off x="6263580" y="1956182"/>
          <a:ext cx="4840284" cy="1616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472">
                  <a:extLst>
                    <a:ext uri="{9D8B030D-6E8A-4147-A177-3AD203B41FA5}">
                      <a16:colId xmlns:a16="http://schemas.microsoft.com/office/drawing/2014/main" val="2810967414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2030896505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799703791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828554593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3592952908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387911764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1622383684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2507563235"/>
                    </a:ext>
                  </a:extLst>
                </a:gridCol>
                <a:gridCol w="467472">
                  <a:extLst>
                    <a:ext uri="{9D8B030D-6E8A-4147-A177-3AD203B41FA5}">
                      <a16:colId xmlns:a16="http://schemas.microsoft.com/office/drawing/2014/main" val="1959198616"/>
                    </a:ext>
                  </a:extLst>
                </a:gridCol>
                <a:gridCol w="633036">
                  <a:extLst>
                    <a:ext uri="{9D8B030D-6E8A-4147-A177-3AD203B41FA5}">
                      <a16:colId xmlns:a16="http://schemas.microsoft.com/office/drawing/2014/main" val="412343271"/>
                    </a:ext>
                  </a:extLst>
                </a:gridCol>
              </a:tblGrid>
              <a:tr h="176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Nurse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Week 5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 6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Week 7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Total Shifts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41969205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3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2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30900507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3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2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27215122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3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18151962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35586329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4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5432103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289144509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66019104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629550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4123974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17</a:t>
                      </a:r>
                      <a:endParaRPr lang="en-IE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1" marR="52591" marT="0" marB="0" anchor="ctr"/>
                </a:tc>
                <a:extLst>
                  <a:ext uri="{0D108BD9-81ED-4DB2-BD59-A6C34878D82A}">
                    <a16:rowId xmlns:a16="http://schemas.microsoft.com/office/drawing/2014/main" val="254161239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5C621CD-BCE0-A270-3F9E-D6626FA08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02073"/>
              </p:ext>
            </p:extLst>
          </p:nvPr>
        </p:nvGraphicFramePr>
        <p:xfrm>
          <a:off x="1114806" y="4151184"/>
          <a:ext cx="2818130" cy="161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949">
                  <a:extLst>
                    <a:ext uri="{9D8B030D-6E8A-4147-A177-3AD203B41FA5}">
                      <a16:colId xmlns:a16="http://schemas.microsoft.com/office/drawing/2014/main" val="1863279080"/>
                    </a:ext>
                  </a:extLst>
                </a:gridCol>
                <a:gridCol w="834073">
                  <a:extLst>
                    <a:ext uri="{9D8B030D-6E8A-4147-A177-3AD203B41FA5}">
                      <a16:colId xmlns:a16="http://schemas.microsoft.com/office/drawing/2014/main" val="2742555881"/>
                    </a:ext>
                  </a:extLst>
                </a:gridCol>
                <a:gridCol w="840423">
                  <a:extLst>
                    <a:ext uri="{9D8B030D-6E8A-4147-A177-3AD203B41FA5}">
                      <a16:colId xmlns:a16="http://schemas.microsoft.com/office/drawing/2014/main" val="2644496424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160059881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Nurse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Weekday Shifts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Weekend Shifts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Total Shifts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8052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19207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0229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84829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090355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1832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46438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1902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710415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9667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12</a:t>
                      </a:r>
                      <a:endParaRPr lang="en-IE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5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17</a:t>
                      </a:r>
                      <a:endParaRPr lang="en-IE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7289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4A3A1C-ECC5-5A8F-0E9A-3DCA50FC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34529"/>
              </p:ext>
            </p:extLst>
          </p:nvPr>
        </p:nvGraphicFramePr>
        <p:xfrm>
          <a:off x="6263580" y="4151184"/>
          <a:ext cx="1875155" cy="90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60672786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7085356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1598208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Team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Team Members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Total Shifts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13810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A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34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7239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B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50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4304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C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2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33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6552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D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2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34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1335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</a:t>
                      </a:r>
                      <a:endParaRPr lang="en-IE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17</a:t>
                      </a:r>
                      <a:endParaRPr lang="en-IE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911542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7B9DE3D-4CEB-2390-FC8F-4A2D9CA7C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2027"/>
              </p:ext>
            </p:extLst>
          </p:nvPr>
        </p:nvGraphicFramePr>
        <p:xfrm>
          <a:off x="1088136" y="1950114"/>
          <a:ext cx="2844799" cy="162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797">
                  <a:extLst>
                    <a:ext uri="{9D8B030D-6E8A-4147-A177-3AD203B41FA5}">
                      <a16:colId xmlns:a16="http://schemas.microsoft.com/office/drawing/2014/main" val="3467552532"/>
                    </a:ext>
                  </a:extLst>
                </a:gridCol>
                <a:gridCol w="589597">
                  <a:extLst>
                    <a:ext uri="{9D8B030D-6E8A-4147-A177-3AD203B41FA5}">
                      <a16:colId xmlns:a16="http://schemas.microsoft.com/office/drawing/2014/main" val="1198890427"/>
                    </a:ext>
                  </a:extLst>
                </a:gridCol>
                <a:gridCol w="605473">
                  <a:extLst>
                    <a:ext uri="{9D8B030D-6E8A-4147-A177-3AD203B41FA5}">
                      <a16:colId xmlns:a16="http://schemas.microsoft.com/office/drawing/2014/main" val="2658452781"/>
                    </a:ext>
                  </a:extLst>
                </a:gridCol>
                <a:gridCol w="583247">
                  <a:extLst>
                    <a:ext uri="{9D8B030D-6E8A-4147-A177-3AD203B41FA5}">
                      <a16:colId xmlns:a16="http://schemas.microsoft.com/office/drawing/2014/main" val="114872693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3033346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Nurse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01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Day 02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ED Nights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Total Shifts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44129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0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87195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401923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2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7</a:t>
                      </a:r>
                      <a:endParaRPr lang="en-IE" sz="10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2843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3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74565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7461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8</a:t>
                      </a:r>
                      <a:endParaRPr lang="en-IE" sz="10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17</a:t>
                      </a:r>
                      <a:endParaRPr lang="en-IE" sz="10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7698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67524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6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48696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8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4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17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309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9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5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>
                          <a:effectLst/>
                        </a:rPr>
                        <a:t>7</a:t>
                      </a:r>
                      <a:endParaRPr lang="en-IE" sz="10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700" kern="0" dirty="0">
                          <a:effectLst/>
                        </a:rPr>
                        <a:t>17</a:t>
                      </a:r>
                      <a:endParaRPr lang="en-IE" sz="10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4854796"/>
                  </a:ext>
                </a:extLst>
              </a:tr>
            </a:tbl>
          </a:graphicData>
        </a:graphic>
      </p:graphicFrame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28C2F303-85B0-3CA1-37DA-77FD3C13D963}"/>
              </a:ext>
            </a:extLst>
          </p:cNvPr>
          <p:cNvSpPr txBox="1">
            <a:spLocks/>
          </p:cNvSpPr>
          <p:nvPr/>
        </p:nvSpPr>
        <p:spPr>
          <a:xfrm>
            <a:off x="6263580" y="3567592"/>
            <a:ext cx="4840284" cy="3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900" i="1" spc="50" dirty="0"/>
              <a:t>Summary of assigned shifts per week per nurse</a:t>
            </a:r>
            <a:endParaRPr lang="en-IE" sz="900" i="1" spc="50" dirty="0"/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EA775F97-87DD-DE6E-7F27-78A6F6C1245C}"/>
              </a:ext>
            </a:extLst>
          </p:cNvPr>
          <p:cNvSpPr txBox="1">
            <a:spLocks/>
          </p:cNvSpPr>
          <p:nvPr/>
        </p:nvSpPr>
        <p:spPr>
          <a:xfrm>
            <a:off x="1088136" y="3561524"/>
            <a:ext cx="3296597" cy="3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900" i="1" spc="50" dirty="0"/>
              <a:t>Summary of assigned shifts per shift type per nurse</a:t>
            </a:r>
            <a:endParaRPr lang="en-IE" sz="900" i="1" spc="50" dirty="0"/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782F8C1B-586F-E4F4-56EA-EF859EB562CA}"/>
              </a:ext>
            </a:extLst>
          </p:cNvPr>
          <p:cNvSpPr txBox="1">
            <a:spLocks/>
          </p:cNvSpPr>
          <p:nvPr/>
        </p:nvSpPr>
        <p:spPr>
          <a:xfrm>
            <a:off x="6266658" y="5040973"/>
            <a:ext cx="2417064" cy="3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900" i="1" spc="50" dirty="0"/>
              <a:t>Summary of assigned per team</a:t>
            </a:r>
            <a:endParaRPr lang="en-IE" sz="900" i="1" spc="50" dirty="0"/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E5969081-0597-EB32-EB58-D05A294E5B11}"/>
              </a:ext>
            </a:extLst>
          </p:cNvPr>
          <p:cNvSpPr txBox="1">
            <a:spLocks/>
          </p:cNvSpPr>
          <p:nvPr/>
        </p:nvSpPr>
        <p:spPr>
          <a:xfrm>
            <a:off x="1088136" y="5769864"/>
            <a:ext cx="3296597" cy="3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900" i="1" spc="50" dirty="0"/>
              <a:t>Summary of assigned shifts per day type per nurse</a:t>
            </a:r>
            <a:endParaRPr lang="en-IE" sz="900" i="1" spc="50" dirty="0"/>
          </a:p>
        </p:txBody>
      </p:sp>
    </p:spTree>
    <p:extLst>
      <p:ext uri="{BB962C8B-B14F-4D97-AF65-F5344CB8AC3E}">
        <p14:creationId xmlns:p14="http://schemas.microsoft.com/office/powerpoint/2010/main" val="409941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FF8-A6FA-9E5F-59B7-9B87CA1D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54405"/>
          </a:xfrm>
        </p:spPr>
        <p:txBody>
          <a:bodyPr>
            <a:normAutofit fontScale="90000"/>
          </a:bodyPr>
          <a:lstStyle/>
          <a:p>
            <a:r>
              <a:rPr lang="en-GB" dirty="0"/>
              <a:t>Further Considerations</a:t>
            </a:r>
            <a:br>
              <a:rPr lang="en-GB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3A7-D433-6EB3-5D06-1E144598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41500"/>
            <a:ext cx="9922764" cy="444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Fairness:</a:t>
            </a:r>
          </a:p>
          <a:p>
            <a:r>
              <a:rPr lang="en-GB" sz="1200" dirty="0"/>
              <a:t>Divide hours worked per nurse evenly, instead of number of shifts per nurse.</a:t>
            </a:r>
          </a:p>
          <a:p>
            <a:r>
              <a:rPr lang="en-GB" sz="1200" dirty="0"/>
              <a:t>Divide Sunday shifts per nurse evenly, in scenario Sunday is paid more.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pPr marL="0" indent="0">
              <a:buNone/>
            </a:pPr>
            <a:r>
              <a:rPr lang="en-GB" sz="1600" b="1" dirty="0"/>
              <a:t>Work Patterns:</a:t>
            </a:r>
          </a:p>
          <a:p>
            <a:r>
              <a:rPr lang="en-GB" sz="1200" dirty="0"/>
              <a:t>Introduce minimum number of shifts per nurse per week.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pPr marL="0" indent="0">
              <a:buNone/>
            </a:pPr>
            <a:r>
              <a:rPr lang="en-GB" sz="1600" b="1" dirty="0"/>
              <a:t>Team Depletion:</a:t>
            </a:r>
          </a:p>
          <a:p>
            <a:r>
              <a:rPr lang="en-GB" sz="1200" dirty="0"/>
              <a:t>Reduce number of teams and increase number of nurses on teams.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25502786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6"/>
      </a:lt2>
      <a:accent1>
        <a:srgbClr val="47B474"/>
      </a:accent1>
      <a:accent2>
        <a:srgbClr val="3CB13B"/>
      </a:accent2>
      <a:accent3>
        <a:srgbClr val="72B045"/>
      </a:accent3>
      <a:accent4>
        <a:srgbClr val="97AA38"/>
      </a:accent4>
      <a:accent5>
        <a:srgbClr val="BB9E49"/>
      </a:accent5>
      <a:accent6>
        <a:srgbClr val="B1623B"/>
      </a:accent6>
      <a:hlink>
        <a:srgbClr val="8C832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764</Words>
  <Application>Microsoft Office PowerPoint</Application>
  <PresentationFormat>Widescreen</PresentationFormat>
  <Paragraphs>404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Neue Haas Grotesk Text Pro</vt:lpstr>
      <vt:lpstr>BjornVTI</vt:lpstr>
      <vt:lpstr>MedModus: Nurse Scheduler</vt:lpstr>
      <vt:lpstr>Brief</vt:lpstr>
      <vt:lpstr>Constraints Added</vt:lpstr>
      <vt:lpstr>Sample Results – Rota Generation</vt:lpstr>
      <vt:lpstr>Sample Results - Summaries</vt:lpstr>
      <vt:lpstr>Further Considerations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Cooke</dc:creator>
  <cp:lastModifiedBy>Shane Cooke</cp:lastModifiedBy>
  <cp:revision>3</cp:revision>
  <dcterms:created xsi:type="dcterms:W3CDTF">2024-08-19T20:07:24Z</dcterms:created>
  <dcterms:modified xsi:type="dcterms:W3CDTF">2024-08-20T13:15:06Z</dcterms:modified>
</cp:coreProperties>
</file>