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69FD4C-C8EF-40BC-8479-F0793F46289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2FFD133A-F8C4-46A2-A814-4E4B2B688702}" type="datetimeFigureOut">
              <a:rPr lang="zh-CN" altLang="en-US" smtClean="0"/>
              <a:t>2017-11-21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FFD133A-F8C4-46A2-A814-4E4B2B688702}" type="datetimeFigureOut">
              <a:rPr lang="zh-CN" altLang="en-US" smtClean="0"/>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69FD4C-C8EF-40BC-8479-F0793F46289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2FFD133A-F8C4-46A2-A814-4E4B2B688702}" type="datetimeFigureOut">
              <a:rPr lang="zh-CN" altLang="en-US" smtClean="0"/>
              <a:t>2017-11-21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6D69FD4C-C8EF-40BC-8479-F0793F46289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高中理解性背默题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500042"/>
            <a:ext cx="8715436" cy="5786478"/>
          </a:xfrm>
        </p:spPr>
        <p:txBody>
          <a:bodyPr>
            <a:normAutofit lnSpcReduction="10000"/>
          </a:bodyPr>
          <a:lstStyle/>
          <a:p>
            <a:r>
              <a:rPr lang="en-US" dirty="0" smtClean="0"/>
              <a:t>1.</a:t>
            </a:r>
            <a:r>
              <a:rPr lang="zh-CN" altLang="en-US" dirty="0" smtClean="0"/>
              <a:t>韩愈所说的</a:t>
            </a:r>
            <a:r>
              <a:rPr lang="en-US" dirty="0" smtClean="0"/>
              <a:t>“</a:t>
            </a:r>
            <a:r>
              <a:rPr lang="zh-CN" altLang="en-US" dirty="0" smtClean="0"/>
              <a:t>师</a:t>
            </a:r>
            <a:r>
              <a:rPr lang="en-US" dirty="0" smtClean="0"/>
              <a:t>”</a:t>
            </a:r>
            <a:r>
              <a:rPr lang="zh-CN" altLang="en-US" dirty="0" smtClean="0"/>
              <a:t>，有其独特含义，明确自己所说的老师不是指启蒙教师的句子是</a:t>
            </a:r>
            <a:r>
              <a:rPr lang="zh-CN" altLang="en-US" dirty="0" smtClean="0"/>
              <a:t>：</a:t>
            </a:r>
            <a:r>
              <a:rPr lang="en-US" altLang="zh-CN" dirty="0" smtClean="0"/>
              <a:t>3</a:t>
            </a:r>
            <a:r>
              <a:rPr lang="zh-CN" altLang="en-US" dirty="0" smtClean="0"/>
              <a:t>空</a:t>
            </a:r>
            <a:endParaRPr lang="en-US" altLang="zh-CN" dirty="0" smtClean="0"/>
          </a:p>
          <a:p>
            <a:r>
              <a:rPr lang="en-US" dirty="0" smtClean="0"/>
              <a:t/>
            </a:r>
            <a:br>
              <a:rPr lang="en-US" dirty="0" smtClean="0"/>
            </a:br>
            <a:r>
              <a:rPr lang="en-US" dirty="0" smtClean="0"/>
              <a:t>2</a:t>
            </a:r>
            <a:r>
              <a:rPr lang="en-US" dirty="0" smtClean="0"/>
              <a:t>.</a:t>
            </a:r>
            <a:r>
              <a:rPr lang="zh-CN" altLang="en-US" dirty="0" smtClean="0"/>
              <a:t>本文从多个方面进行对比，抨击</a:t>
            </a:r>
            <a:r>
              <a:rPr lang="en-US" dirty="0" smtClean="0"/>
              <a:t>“</a:t>
            </a:r>
            <a:r>
              <a:rPr lang="zh-CN" altLang="en-US" dirty="0" smtClean="0"/>
              <a:t>耻学于师</a:t>
            </a:r>
            <a:r>
              <a:rPr lang="en-US" dirty="0" smtClean="0"/>
              <a:t>”</a:t>
            </a:r>
            <a:r>
              <a:rPr lang="zh-CN" altLang="en-US" dirty="0" smtClean="0"/>
              <a:t>的人，先用古今对比，指出从师与不从师的两种结果，并用一个反问句推断圣人更圣明，愚人更愚笨的原因的语句是</a:t>
            </a:r>
            <a:r>
              <a:rPr lang="zh-CN" altLang="en-US" dirty="0" smtClean="0"/>
              <a:t>：</a:t>
            </a:r>
            <a:r>
              <a:rPr lang="en-US" altLang="zh-CN" dirty="0" smtClean="0"/>
              <a:t>3</a:t>
            </a:r>
            <a:r>
              <a:rPr lang="zh-CN" altLang="en-US" dirty="0" smtClean="0"/>
              <a:t>空</a:t>
            </a:r>
            <a:endParaRPr lang="en-US" altLang="zh-CN" dirty="0" smtClean="0"/>
          </a:p>
          <a:p>
            <a:r>
              <a:rPr lang="en-US" dirty="0" smtClean="0"/>
              <a:t/>
            </a:r>
            <a:br>
              <a:rPr lang="en-US" dirty="0" smtClean="0"/>
            </a:br>
            <a:r>
              <a:rPr lang="en-US" dirty="0" smtClean="0"/>
              <a:t>3</a:t>
            </a:r>
            <a:r>
              <a:rPr lang="en-US" dirty="0" smtClean="0"/>
              <a:t>.</a:t>
            </a:r>
            <a:r>
              <a:rPr lang="zh-CN" altLang="en-US" dirty="0" smtClean="0"/>
              <a:t>本文以为子择师和自己不从师作对比，韩愈直接点明自己的态度，认为这样做，最终导致的结果是</a:t>
            </a:r>
            <a:r>
              <a:rPr lang="zh-CN" altLang="en-US" dirty="0" smtClean="0"/>
              <a:t>：</a:t>
            </a:r>
            <a:r>
              <a:rPr lang="en-US" altLang="zh-CN" dirty="0" smtClean="0"/>
              <a:t>2</a:t>
            </a:r>
            <a:r>
              <a:rPr lang="zh-CN" altLang="en-US" dirty="0" smtClean="0"/>
              <a:t>空</a:t>
            </a:r>
            <a:r>
              <a:rPr lang="en-US" dirty="0" smtClean="0"/>
              <a:t/>
            </a:r>
            <a:br>
              <a:rPr lang="en-US" dirty="0" smtClean="0"/>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142984"/>
            <a:ext cx="8543956" cy="4686320"/>
          </a:xfrm>
        </p:spPr>
        <p:txBody>
          <a:bodyPr>
            <a:normAutofit/>
          </a:bodyPr>
          <a:lstStyle/>
          <a:p>
            <a:r>
              <a:rPr lang="en-US" b="1" dirty="0" smtClean="0">
                <a:solidFill>
                  <a:srgbClr val="FF0000"/>
                </a:solidFill>
              </a:rPr>
              <a:t>1</a:t>
            </a:r>
            <a:r>
              <a:rPr lang="en-US" b="1" dirty="0" smtClean="0">
                <a:solidFill>
                  <a:srgbClr val="FF0000"/>
                </a:solidFill>
              </a:rPr>
              <a:t>.</a:t>
            </a:r>
            <a:r>
              <a:rPr lang="zh-CN" altLang="en-US" b="1" dirty="0" smtClean="0">
                <a:solidFill>
                  <a:srgbClr val="FF0000"/>
                </a:solidFill>
              </a:rPr>
              <a:t> 彼</a:t>
            </a:r>
            <a:r>
              <a:rPr lang="zh-CN" altLang="en-US" b="1" dirty="0" smtClean="0">
                <a:solidFill>
                  <a:srgbClr val="FF0000"/>
                </a:solidFill>
              </a:rPr>
              <a:t>童子之师，授之书而习其句读者，非吾所谓传其道解其惑者也</a:t>
            </a:r>
            <a:r>
              <a:rPr lang="zh-CN" altLang="en-US" b="1" dirty="0" smtClean="0">
                <a:solidFill>
                  <a:srgbClr val="FF0000"/>
                </a:solidFill>
              </a:rPr>
              <a:t>。</a:t>
            </a:r>
            <a:endParaRPr lang="en-US" altLang="zh-CN" b="1" dirty="0" smtClean="0">
              <a:solidFill>
                <a:srgbClr val="FF0000"/>
              </a:solidFill>
            </a:endParaRPr>
          </a:p>
          <a:p>
            <a:r>
              <a:rPr lang="en-US" b="1" dirty="0" smtClean="0">
                <a:solidFill>
                  <a:srgbClr val="FF0000"/>
                </a:solidFill>
              </a:rPr>
              <a:t/>
            </a:r>
            <a:br>
              <a:rPr lang="en-US" b="1" dirty="0" smtClean="0">
                <a:solidFill>
                  <a:srgbClr val="FF0000"/>
                </a:solidFill>
              </a:rPr>
            </a:br>
            <a:r>
              <a:rPr lang="en-US" b="1" dirty="0" smtClean="0">
                <a:solidFill>
                  <a:srgbClr val="FF0000"/>
                </a:solidFill>
              </a:rPr>
              <a:t>2.</a:t>
            </a:r>
            <a:r>
              <a:rPr lang="zh-CN" altLang="en-US" b="1" dirty="0" smtClean="0">
                <a:solidFill>
                  <a:srgbClr val="FF0000"/>
                </a:solidFill>
              </a:rPr>
              <a:t> 圣人</a:t>
            </a:r>
            <a:r>
              <a:rPr lang="zh-CN" altLang="en-US" b="1" dirty="0" smtClean="0">
                <a:solidFill>
                  <a:srgbClr val="FF0000"/>
                </a:solidFill>
              </a:rPr>
              <a:t>之所以为圣，愚人之所以为愚，其皆出于此乎</a:t>
            </a:r>
            <a:r>
              <a:rPr lang="zh-CN" altLang="en-US" b="1" dirty="0" smtClean="0">
                <a:solidFill>
                  <a:srgbClr val="FF0000"/>
                </a:solidFill>
              </a:rPr>
              <a:t>？</a:t>
            </a:r>
            <a:endParaRPr lang="en-US" altLang="zh-CN" b="1" dirty="0" smtClean="0">
              <a:solidFill>
                <a:srgbClr val="FF0000"/>
              </a:solidFill>
            </a:endParaRPr>
          </a:p>
          <a:p>
            <a:r>
              <a:rPr lang="en-US" b="1" dirty="0" smtClean="0">
                <a:solidFill>
                  <a:srgbClr val="FF0000"/>
                </a:solidFill>
              </a:rPr>
              <a:t/>
            </a:r>
            <a:br>
              <a:rPr lang="en-US" b="1" dirty="0" smtClean="0">
                <a:solidFill>
                  <a:srgbClr val="FF0000"/>
                </a:solidFill>
              </a:rPr>
            </a:br>
            <a:r>
              <a:rPr lang="en-US" b="1" dirty="0" smtClean="0">
                <a:solidFill>
                  <a:srgbClr val="FF0000"/>
                </a:solidFill>
              </a:rPr>
              <a:t>3.</a:t>
            </a:r>
            <a:r>
              <a:rPr lang="zh-CN" altLang="en-US" b="1" dirty="0" smtClean="0">
                <a:solidFill>
                  <a:srgbClr val="FF0000"/>
                </a:solidFill>
              </a:rPr>
              <a:t> 小学</a:t>
            </a:r>
            <a:r>
              <a:rPr lang="zh-CN" altLang="en-US" b="1" dirty="0" smtClean="0">
                <a:solidFill>
                  <a:srgbClr val="FF0000"/>
                </a:solidFill>
              </a:rPr>
              <a:t>而大遗，吾未见其明也。</a:t>
            </a:r>
            <a:r>
              <a:rPr lang="en-US" b="1" dirty="0" smtClean="0">
                <a:solidFill>
                  <a:srgbClr val="FF0000"/>
                </a:solidFill>
              </a:rPr>
              <a:t/>
            </a:r>
            <a:br>
              <a:rPr lang="en-US" b="1" dirty="0" smtClean="0">
                <a:solidFill>
                  <a:srgbClr val="FF0000"/>
                </a:solidFill>
              </a:rPr>
            </a:br>
            <a:endParaRPr lang="zh-CN" altLang="en-US"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4.</a:t>
            </a:r>
            <a:r>
              <a:rPr lang="zh-CN" altLang="en-US" dirty="0" smtClean="0"/>
              <a:t>韩愈认为老师的职能是</a:t>
            </a:r>
            <a:r>
              <a:rPr lang="zh-CN" altLang="en-US" dirty="0" smtClean="0"/>
              <a:t>：</a:t>
            </a:r>
            <a:r>
              <a:rPr lang="en-US" altLang="zh-CN" dirty="0" smtClean="0"/>
              <a:t>2</a:t>
            </a:r>
            <a:r>
              <a:rPr lang="zh-CN" altLang="en-US" dirty="0" smtClean="0"/>
              <a:t>空；</a:t>
            </a:r>
            <a:r>
              <a:rPr lang="zh-CN" altLang="en-US" dirty="0" smtClean="0"/>
              <a:t>择师的标准是</a:t>
            </a:r>
            <a:r>
              <a:rPr lang="zh-CN" altLang="en-US" dirty="0" smtClean="0"/>
              <a:t>：</a:t>
            </a:r>
            <a:r>
              <a:rPr lang="en-US" altLang="zh-CN" dirty="0" smtClean="0"/>
              <a:t>4</a:t>
            </a:r>
            <a:r>
              <a:rPr lang="zh-CN" altLang="en-US" dirty="0" smtClean="0"/>
              <a:t>空。</a:t>
            </a:r>
            <a:endParaRPr lang="en-US" altLang="zh-CN" dirty="0" smtClean="0"/>
          </a:p>
          <a:p>
            <a:r>
              <a:rPr lang="en-US" dirty="0" smtClean="0"/>
              <a:t/>
            </a:r>
            <a:br>
              <a:rPr lang="en-US" dirty="0" smtClean="0"/>
            </a:br>
            <a:r>
              <a:rPr lang="en-US" dirty="0" smtClean="0"/>
              <a:t>5</a:t>
            </a:r>
            <a:r>
              <a:rPr lang="en-US" dirty="0" smtClean="0"/>
              <a:t>.</a:t>
            </a:r>
            <a:r>
              <a:rPr lang="zh-CN" altLang="en-US" dirty="0" smtClean="0"/>
              <a:t>韩愈眼中的师生关系是怎样的</a:t>
            </a:r>
            <a:r>
              <a:rPr lang="zh-CN" altLang="en-US" dirty="0" smtClean="0"/>
              <a:t>：</a:t>
            </a:r>
            <a:r>
              <a:rPr lang="en-US" altLang="zh-CN" dirty="0" smtClean="0"/>
              <a:t>5</a:t>
            </a:r>
            <a:r>
              <a:rPr lang="zh-CN" altLang="en-US" dirty="0" smtClean="0"/>
              <a:t>空</a:t>
            </a:r>
            <a:endParaRPr lang="en-US" altLang="zh-CN" dirty="0" smtClean="0"/>
          </a:p>
          <a:p>
            <a:r>
              <a:rPr lang="en-US" dirty="0" smtClean="0"/>
              <a:t/>
            </a:r>
            <a:br>
              <a:rPr lang="en-US" dirty="0" smtClean="0"/>
            </a:br>
            <a:r>
              <a:rPr lang="en-US" dirty="0" smtClean="0"/>
              <a:t>6</a:t>
            </a:r>
            <a:r>
              <a:rPr lang="en-US" dirty="0" smtClean="0"/>
              <a:t>.</a:t>
            </a:r>
            <a:r>
              <a:rPr lang="en-US" altLang="zh-CN" dirty="0" smtClean="0"/>
              <a:t>《</a:t>
            </a:r>
            <a:r>
              <a:rPr lang="zh-CN" altLang="en-US" dirty="0" smtClean="0"/>
              <a:t>师说</a:t>
            </a:r>
            <a:r>
              <a:rPr lang="en-US" altLang="zh-CN" dirty="0" smtClean="0"/>
              <a:t>》</a:t>
            </a:r>
            <a:r>
              <a:rPr lang="zh-CN" altLang="en-US" dirty="0" smtClean="0"/>
              <a:t>中士大夫之族耻学于师的原因</a:t>
            </a:r>
            <a:r>
              <a:rPr lang="zh-CN" altLang="en-US" dirty="0" smtClean="0"/>
              <a:t>：</a:t>
            </a:r>
            <a:r>
              <a:rPr lang="en-US" altLang="zh-CN" dirty="0" smtClean="0"/>
              <a:t>4</a:t>
            </a:r>
            <a:r>
              <a:rPr lang="zh-CN" altLang="en-US" dirty="0" smtClean="0"/>
              <a:t>空</a:t>
            </a:r>
            <a:endParaRPr lang="zh-CN" altLang="en-US"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solidFill>
                  <a:srgbClr val="FF0000"/>
                </a:solidFill>
              </a:rPr>
              <a:t>4</a:t>
            </a:r>
            <a:r>
              <a:rPr lang="en-US" b="1" dirty="0" smtClean="0">
                <a:solidFill>
                  <a:srgbClr val="FF0000"/>
                </a:solidFill>
              </a:rPr>
              <a:t>.</a:t>
            </a:r>
            <a:r>
              <a:rPr lang="zh-CN" altLang="en-US" b="1" dirty="0" smtClean="0">
                <a:solidFill>
                  <a:srgbClr val="FF0000"/>
                </a:solidFill>
              </a:rPr>
              <a:t> 师</a:t>
            </a:r>
            <a:r>
              <a:rPr lang="zh-CN" altLang="en-US" b="1" dirty="0" smtClean="0">
                <a:solidFill>
                  <a:srgbClr val="FF0000"/>
                </a:solidFill>
              </a:rPr>
              <a:t>者，所以传道受业解惑也</a:t>
            </a:r>
            <a:r>
              <a:rPr lang="zh-CN" altLang="en-US" b="1" dirty="0" smtClean="0">
                <a:solidFill>
                  <a:srgbClr val="FF0000"/>
                </a:solidFill>
              </a:rPr>
              <a:t>；</a:t>
            </a:r>
            <a:endParaRPr lang="en-US" altLang="zh-CN" b="1" dirty="0" smtClean="0">
              <a:solidFill>
                <a:srgbClr val="FF0000"/>
              </a:solidFill>
            </a:endParaRPr>
          </a:p>
          <a:p>
            <a:r>
              <a:rPr lang="zh-CN" altLang="en-US" b="1" dirty="0" smtClean="0">
                <a:solidFill>
                  <a:srgbClr val="FF0000"/>
                </a:solidFill>
              </a:rPr>
              <a:t>是</a:t>
            </a:r>
            <a:r>
              <a:rPr lang="zh-CN" altLang="en-US" b="1" dirty="0" smtClean="0">
                <a:solidFill>
                  <a:srgbClr val="FF0000"/>
                </a:solidFill>
              </a:rPr>
              <a:t>故无贵无贱，无长无少，道之所存，师之所存也。</a:t>
            </a:r>
            <a:r>
              <a:rPr lang="en-US" b="1" dirty="0" smtClean="0">
                <a:solidFill>
                  <a:srgbClr val="FF0000"/>
                </a:solidFill>
              </a:rPr>
              <a:t/>
            </a:r>
            <a:br>
              <a:rPr lang="en-US" b="1" dirty="0" smtClean="0">
                <a:solidFill>
                  <a:srgbClr val="FF0000"/>
                </a:solidFill>
              </a:rPr>
            </a:br>
            <a:r>
              <a:rPr lang="en-US" b="1" dirty="0" smtClean="0">
                <a:solidFill>
                  <a:srgbClr val="FF0000"/>
                </a:solidFill>
              </a:rPr>
              <a:t>5.</a:t>
            </a:r>
            <a:r>
              <a:rPr lang="zh-CN" altLang="en-US" b="1" dirty="0" smtClean="0">
                <a:solidFill>
                  <a:srgbClr val="FF0000"/>
                </a:solidFill>
              </a:rPr>
              <a:t> 是</a:t>
            </a:r>
            <a:r>
              <a:rPr lang="zh-CN" altLang="en-US" b="1" dirty="0" smtClean="0">
                <a:solidFill>
                  <a:srgbClr val="FF0000"/>
                </a:solidFill>
              </a:rPr>
              <a:t>故弟子不必不如师，师不必贤于弟子，闻道有先后，术业有专攻，如是而已。</a:t>
            </a:r>
            <a:r>
              <a:rPr lang="en-US" b="1" dirty="0" smtClean="0">
                <a:solidFill>
                  <a:srgbClr val="FF0000"/>
                </a:solidFill>
              </a:rPr>
              <a:t/>
            </a:r>
            <a:br>
              <a:rPr lang="en-US" b="1" dirty="0" smtClean="0">
                <a:solidFill>
                  <a:srgbClr val="FF0000"/>
                </a:solidFill>
              </a:rPr>
            </a:br>
            <a:r>
              <a:rPr lang="en-US" b="1" dirty="0" smtClean="0">
                <a:solidFill>
                  <a:srgbClr val="FF0000"/>
                </a:solidFill>
              </a:rPr>
              <a:t>6</a:t>
            </a:r>
            <a:r>
              <a:rPr lang="zh-CN" altLang="en-US" b="1" dirty="0" smtClean="0">
                <a:solidFill>
                  <a:srgbClr val="FF0000"/>
                </a:solidFill>
              </a:rPr>
              <a:t>、</a:t>
            </a:r>
            <a:r>
              <a:rPr lang="zh-CN" altLang="en-US" b="1" dirty="0" smtClean="0">
                <a:solidFill>
                  <a:srgbClr val="FF0000"/>
                </a:solidFill>
              </a:rPr>
              <a:t>彼</a:t>
            </a:r>
            <a:r>
              <a:rPr lang="zh-CN" altLang="en-US" b="1" dirty="0" smtClean="0">
                <a:solidFill>
                  <a:srgbClr val="FF0000"/>
                </a:solidFill>
              </a:rPr>
              <a:t>与彼年相若也，道相似也，位卑则足羞，官盛则近谀。</a:t>
            </a:r>
          </a:p>
          <a:p>
            <a:endParaRPr lang="zh-CN" altLang="en-US"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57158" y="785794"/>
            <a:ext cx="8572560" cy="5500726"/>
          </a:xfrm>
        </p:spPr>
        <p:txBody>
          <a:bodyPr>
            <a:normAutofit/>
          </a:bodyPr>
          <a:lstStyle/>
          <a:p>
            <a:r>
              <a:rPr lang="en-US" dirty="0" smtClean="0"/>
              <a:t>1.</a:t>
            </a:r>
            <a:r>
              <a:rPr lang="zh-CN" altLang="en-US" dirty="0" smtClean="0"/>
              <a:t>写江上水汽弥漫，江水无边无际和远方天际相接的句子是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2</a:t>
            </a:r>
            <a:r>
              <a:rPr lang="en-US" dirty="0" smtClean="0"/>
              <a:t>.</a:t>
            </a:r>
            <a:r>
              <a:rPr lang="zh-CN" altLang="en-US" dirty="0" smtClean="0"/>
              <a:t>概括了曹操军队在攻破荆州顺流而下的军容盛状的句子是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3</a:t>
            </a:r>
            <a:r>
              <a:rPr lang="en-US" dirty="0" smtClean="0"/>
              <a:t>.</a:t>
            </a:r>
            <a:r>
              <a:rPr lang="zh-CN" altLang="en-US" dirty="0" smtClean="0"/>
              <a:t>叙写江水流逝却始终长流不息，月亮盈亏却无所增减的哲理的句子</a:t>
            </a:r>
            <a:r>
              <a:rPr lang="zh-CN" altLang="en-US" dirty="0" smtClean="0"/>
              <a:t>：</a:t>
            </a:r>
            <a:r>
              <a:rPr lang="en-US" dirty="0" smtClean="0"/>
              <a:t>4</a:t>
            </a:r>
            <a:r>
              <a:rPr lang="zh-CN" altLang="en-US" dirty="0" smtClean="0"/>
              <a:t>空</a:t>
            </a:r>
            <a:r>
              <a:rPr lang="en-US" dirty="0" smtClean="0"/>
              <a:t/>
            </a:r>
            <a:br>
              <a:rPr lang="en-US" dirty="0" smtClean="0"/>
            </a:br>
            <a:r>
              <a:rPr lang="en-US" dirty="0" smtClean="0"/>
              <a:t>4</a:t>
            </a:r>
            <a:r>
              <a:rPr lang="en-US" dirty="0" smtClean="0"/>
              <a:t>.</a:t>
            </a:r>
            <a:r>
              <a:rPr lang="zh-CN" altLang="en-US" dirty="0" smtClean="0"/>
              <a:t>用高超的手法描写动人的音乐</a:t>
            </a:r>
            <a:r>
              <a:rPr lang="zh-CN" altLang="en-US" dirty="0" smtClean="0"/>
              <a:t>：</a:t>
            </a:r>
            <a:r>
              <a:rPr lang="en-US" dirty="0" smtClean="0"/>
              <a:t>2</a:t>
            </a:r>
            <a:r>
              <a:rPr lang="zh-CN" altLang="en-US" dirty="0" smtClean="0"/>
              <a:t>空</a:t>
            </a:r>
            <a:r>
              <a:rPr lang="en-US" dirty="0" smtClean="0"/>
              <a:t/>
            </a:r>
            <a:br>
              <a:rPr lang="en-US" dirty="0" smtClean="0"/>
            </a:br>
            <a:r>
              <a:rPr lang="en-US" dirty="0" smtClean="0"/>
              <a:t>5</a:t>
            </a:r>
            <a:r>
              <a:rPr lang="en-US" dirty="0" smtClean="0"/>
              <a:t>.</a:t>
            </a:r>
            <a:r>
              <a:rPr lang="zh-CN" altLang="en-US" dirty="0" smtClean="0"/>
              <a:t>苏轼在</a:t>
            </a:r>
            <a:r>
              <a:rPr lang="en-US" altLang="zh-CN" dirty="0" smtClean="0"/>
              <a:t>《</a:t>
            </a:r>
            <a:r>
              <a:rPr lang="zh-CN" altLang="en-US" dirty="0" smtClean="0"/>
              <a:t>赤壁赋</a:t>
            </a:r>
            <a:r>
              <a:rPr lang="en-US" altLang="zh-CN" dirty="0" smtClean="0"/>
              <a:t>》</a:t>
            </a:r>
            <a:r>
              <a:rPr lang="zh-CN" altLang="en-US" dirty="0" smtClean="0"/>
              <a:t>中慨叹</a:t>
            </a:r>
            <a:r>
              <a:rPr lang="en-US" dirty="0" smtClean="0"/>
              <a:t>“</a:t>
            </a:r>
            <a:r>
              <a:rPr lang="zh-CN" altLang="en-US" dirty="0" smtClean="0"/>
              <a:t>人生短促，人很渺小</a:t>
            </a:r>
            <a:r>
              <a:rPr lang="en-US" dirty="0" smtClean="0"/>
              <a:t>”</a:t>
            </a:r>
            <a:r>
              <a:rPr lang="zh-CN" altLang="en-US" dirty="0" smtClean="0"/>
              <a:t>的句子是</a:t>
            </a:r>
            <a:r>
              <a:rPr lang="zh-CN" altLang="en-US" dirty="0" smtClean="0"/>
              <a:t>：</a:t>
            </a:r>
            <a:r>
              <a:rPr lang="en-US" altLang="zh-CN" dirty="0" smtClean="0"/>
              <a:t>2</a:t>
            </a:r>
            <a:r>
              <a:rPr lang="zh-CN" altLang="en-US" dirty="0" smtClean="0"/>
              <a:t>空</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85860"/>
            <a:ext cx="8229600" cy="5000660"/>
          </a:xfrm>
        </p:spPr>
        <p:txBody>
          <a:bodyPr>
            <a:normAutofit/>
          </a:bodyPr>
          <a:lstStyle/>
          <a:p>
            <a:r>
              <a:rPr lang="en-US" b="1" dirty="0" smtClean="0">
                <a:solidFill>
                  <a:srgbClr val="FF0000"/>
                </a:solidFill>
              </a:rPr>
              <a:t>1</a:t>
            </a:r>
            <a:r>
              <a:rPr lang="en-US" b="1" dirty="0" smtClean="0">
                <a:solidFill>
                  <a:srgbClr val="FF0000"/>
                </a:solidFill>
              </a:rPr>
              <a:t>.</a:t>
            </a:r>
            <a:r>
              <a:rPr lang="zh-CN" altLang="en-US" b="1" dirty="0" smtClean="0">
                <a:solidFill>
                  <a:srgbClr val="FF0000"/>
                </a:solidFill>
              </a:rPr>
              <a:t> 白露</a:t>
            </a:r>
            <a:r>
              <a:rPr lang="zh-CN" altLang="en-US" b="1" dirty="0" smtClean="0">
                <a:solidFill>
                  <a:srgbClr val="FF0000"/>
                </a:solidFill>
              </a:rPr>
              <a:t>横江，水光接天。</a:t>
            </a:r>
            <a:r>
              <a:rPr lang="en-US" b="1" dirty="0" smtClean="0">
                <a:solidFill>
                  <a:srgbClr val="FF0000"/>
                </a:solidFill>
              </a:rPr>
              <a:t/>
            </a:r>
            <a:br>
              <a:rPr lang="en-US" b="1" dirty="0" smtClean="0">
                <a:solidFill>
                  <a:srgbClr val="FF0000"/>
                </a:solidFill>
              </a:rPr>
            </a:br>
            <a:r>
              <a:rPr lang="en-US" b="1" dirty="0" smtClean="0">
                <a:solidFill>
                  <a:srgbClr val="FF0000"/>
                </a:solidFill>
              </a:rPr>
              <a:t>2.</a:t>
            </a:r>
            <a:r>
              <a:rPr lang="zh-CN" altLang="en-US" b="1" dirty="0" smtClean="0">
                <a:solidFill>
                  <a:srgbClr val="FF0000"/>
                </a:solidFill>
              </a:rPr>
              <a:t> 舳舻</a:t>
            </a:r>
            <a:r>
              <a:rPr lang="zh-CN" altLang="en-US" b="1" dirty="0" smtClean="0">
                <a:solidFill>
                  <a:srgbClr val="FF0000"/>
                </a:solidFill>
              </a:rPr>
              <a:t>千里，旌旗蔽空。</a:t>
            </a:r>
            <a:r>
              <a:rPr lang="en-US" b="1" dirty="0" smtClean="0">
                <a:solidFill>
                  <a:srgbClr val="FF0000"/>
                </a:solidFill>
              </a:rPr>
              <a:t/>
            </a:r>
            <a:br>
              <a:rPr lang="en-US" b="1" dirty="0" smtClean="0">
                <a:solidFill>
                  <a:srgbClr val="FF0000"/>
                </a:solidFill>
              </a:rPr>
            </a:br>
            <a:r>
              <a:rPr lang="en-US" b="1" dirty="0" smtClean="0">
                <a:solidFill>
                  <a:srgbClr val="FF0000"/>
                </a:solidFill>
              </a:rPr>
              <a:t>3.</a:t>
            </a:r>
            <a:r>
              <a:rPr lang="zh-CN" altLang="en-US" b="1" dirty="0" smtClean="0">
                <a:solidFill>
                  <a:srgbClr val="FF0000"/>
                </a:solidFill>
              </a:rPr>
              <a:t> 逝</a:t>
            </a:r>
            <a:r>
              <a:rPr lang="zh-CN" altLang="en-US" b="1" dirty="0" smtClean="0">
                <a:solidFill>
                  <a:srgbClr val="FF0000"/>
                </a:solidFill>
              </a:rPr>
              <a:t>者如斯，而未尝往也，盈虚者如彼，而卒莫消长也。</a:t>
            </a:r>
            <a:r>
              <a:rPr lang="en-US" b="1" dirty="0" smtClean="0">
                <a:solidFill>
                  <a:srgbClr val="FF0000"/>
                </a:solidFill>
              </a:rPr>
              <a:t/>
            </a:r>
            <a:br>
              <a:rPr lang="en-US" b="1" dirty="0" smtClean="0">
                <a:solidFill>
                  <a:srgbClr val="FF0000"/>
                </a:solidFill>
              </a:rPr>
            </a:br>
            <a:r>
              <a:rPr lang="en-US" b="1" dirty="0" smtClean="0">
                <a:solidFill>
                  <a:srgbClr val="FF0000"/>
                </a:solidFill>
              </a:rPr>
              <a:t>4.</a:t>
            </a:r>
            <a:r>
              <a:rPr lang="zh-CN" altLang="en-US" b="1" dirty="0" smtClean="0">
                <a:solidFill>
                  <a:srgbClr val="FF0000"/>
                </a:solidFill>
              </a:rPr>
              <a:t> 舞</a:t>
            </a:r>
            <a:r>
              <a:rPr lang="zh-CN" altLang="en-US" b="1" dirty="0" smtClean="0">
                <a:solidFill>
                  <a:srgbClr val="FF0000"/>
                </a:solidFill>
              </a:rPr>
              <a:t>幽壑之潜蛟，泣孤舟之嫠妇。</a:t>
            </a:r>
            <a:r>
              <a:rPr lang="en-US" b="1" dirty="0" smtClean="0">
                <a:solidFill>
                  <a:srgbClr val="FF0000"/>
                </a:solidFill>
              </a:rPr>
              <a:t/>
            </a:r>
            <a:br>
              <a:rPr lang="en-US" b="1" dirty="0" smtClean="0">
                <a:solidFill>
                  <a:srgbClr val="FF0000"/>
                </a:solidFill>
              </a:rPr>
            </a:br>
            <a:r>
              <a:rPr lang="en-US" b="1" dirty="0" smtClean="0">
                <a:solidFill>
                  <a:srgbClr val="FF0000"/>
                </a:solidFill>
              </a:rPr>
              <a:t>5.</a:t>
            </a:r>
            <a:r>
              <a:rPr lang="zh-CN" altLang="en-US" b="1" dirty="0" smtClean="0">
                <a:solidFill>
                  <a:srgbClr val="FF0000"/>
                </a:solidFill>
              </a:rPr>
              <a:t> 寄</a:t>
            </a:r>
            <a:r>
              <a:rPr lang="zh-CN" altLang="en-US" b="1" dirty="0" smtClean="0">
                <a:solidFill>
                  <a:srgbClr val="FF0000"/>
                </a:solidFill>
              </a:rPr>
              <a:t>蜉蝣于天地，渺沧海之一粟。</a:t>
            </a:r>
            <a:r>
              <a:rPr lang="en-US" b="1" dirty="0" smtClean="0">
                <a:solidFill>
                  <a:srgbClr val="FF0000"/>
                </a:solidFill>
              </a:rPr>
              <a:t/>
            </a:r>
            <a:br>
              <a:rPr lang="en-US" b="1" dirty="0" smtClean="0">
                <a:solidFill>
                  <a:srgbClr val="FF0000"/>
                </a:solidFill>
              </a:rPr>
            </a:br>
            <a:endParaRPr lang="zh-CN" altLang="en-US"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500042"/>
            <a:ext cx="8401080" cy="5786478"/>
          </a:xfrm>
        </p:spPr>
        <p:txBody>
          <a:bodyPr>
            <a:normAutofit fontScale="92500" lnSpcReduction="20000"/>
          </a:bodyPr>
          <a:lstStyle/>
          <a:p>
            <a:r>
              <a:rPr lang="en-US" dirty="0" smtClean="0"/>
              <a:t>6</a:t>
            </a:r>
            <a:r>
              <a:rPr lang="en-US" dirty="0" smtClean="0"/>
              <a:t>.</a:t>
            </a:r>
            <a:r>
              <a:rPr lang="zh-CN" altLang="en-US" dirty="0" smtClean="0"/>
              <a:t>写清风明月为吾享用的句子</a:t>
            </a:r>
            <a:r>
              <a:rPr lang="zh-CN" altLang="en-US" dirty="0" smtClean="0"/>
              <a:t>：</a:t>
            </a:r>
            <a:r>
              <a:rPr lang="en-US" altLang="zh-CN" dirty="0" smtClean="0"/>
              <a:t>4</a:t>
            </a:r>
            <a:r>
              <a:rPr lang="zh-CN" altLang="en-US" dirty="0" smtClean="0"/>
              <a:t>空</a:t>
            </a:r>
            <a:r>
              <a:rPr lang="en-US" dirty="0" smtClean="0"/>
              <a:t/>
            </a:r>
            <a:br>
              <a:rPr lang="en-US" dirty="0" smtClean="0"/>
            </a:br>
            <a:r>
              <a:rPr lang="en-US" dirty="0" smtClean="0"/>
              <a:t>7</a:t>
            </a:r>
            <a:r>
              <a:rPr lang="en-US" dirty="0" smtClean="0"/>
              <a:t>.</a:t>
            </a:r>
            <a:r>
              <a:rPr lang="zh-CN" altLang="en-US" dirty="0" smtClean="0"/>
              <a:t>写清风与明月可尽情享用，无人禁止，无穷无尽的句子</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9</a:t>
            </a:r>
            <a:r>
              <a:rPr lang="en-US" dirty="0" smtClean="0"/>
              <a:t>.</a:t>
            </a:r>
            <a:r>
              <a:rPr lang="zh-CN" altLang="en-US" dirty="0" smtClean="0"/>
              <a:t>写希望与神仙相交，与明月同在的句子</a:t>
            </a:r>
            <a:r>
              <a:rPr lang="zh-CN" altLang="en-US" dirty="0" smtClean="0"/>
              <a:t>： </a:t>
            </a:r>
            <a:r>
              <a:rPr lang="en-US" altLang="zh-CN" dirty="0" smtClean="0"/>
              <a:t>2</a:t>
            </a:r>
            <a:r>
              <a:rPr lang="zh-CN" altLang="en-US" dirty="0" smtClean="0"/>
              <a:t>空</a:t>
            </a:r>
            <a:r>
              <a:rPr lang="en-US" dirty="0" smtClean="0"/>
              <a:t/>
            </a:r>
            <a:br>
              <a:rPr lang="en-US" dirty="0" smtClean="0"/>
            </a:br>
            <a:r>
              <a:rPr lang="en-US" dirty="0" smtClean="0"/>
              <a:t>10</a:t>
            </a:r>
            <a:r>
              <a:rPr lang="en-US" dirty="0" smtClean="0"/>
              <a:t>.</a:t>
            </a:r>
            <a:r>
              <a:rPr lang="zh-CN" altLang="en-US" dirty="0" smtClean="0"/>
              <a:t>写月亮升起后，对游人依依眷恋，脉脉含情，实则是游人对明月的喜爱的句子</a:t>
            </a:r>
            <a:r>
              <a:rPr lang="zh-CN" altLang="en-US" dirty="0" smtClean="0"/>
              <a:t>：</a:t>
            </a:r>
            <a:r>
              <a:rPr lang="en-US" dirty="0" smtClean="0"/>
              <a:t>3</a:t>
            </a:r>
            <a:r>
              <a:rPr lang="zh-CN" altLang="en-US" dirty="0" smtClean="0"/>
              <a:t>空</a:t>
            </a:r>
            <a:r>
              <a:rPr lang="en-US" dirty="0" smtClean="0"/>
              <a:t/>
            </a:r>
            <a:br>
              <a:rPr lang="en-US" dirty="0" smtClean="0"/>
            </a:br>
            <a:r>
              <a:rPr lang="en-US" dirty="0" smtClean="0"/>
              <a:t>11</a:t>
            </a:r>
            <a:r>
              <a:rPr lang="en-US" dirty="0" smtClean="0"/>
              <a:t>.</a:t>
            </a:r>
            <a:r>
              <a:rPr lang="zh-CN" altLang="en-US" dirty="0" smtClean="0"/>
              <a:t>写作者在江面上自由飘荡，似乎是在浩荡的宇宙间乘风飞行，飘飘忽忽升入仙境里去的句子</a:t>
            </a:r>
            <a:r>
              <a:rPr lang="zh-CN" altLang="en-US" dirty="0" smtClean="0"/>
              <a:t>：</a:t>
            </a:r>
            <a:r>
              <a:rPr lang="en-US" altLang="zh-CN" dirty="0" smtClean="0"/>
              <a:t>4</a:t>
            </a:r>
            <a:r>
              <a:rPr lang="zh-CN" altLang="en-US" dirty="0" smtClean="0"/>
              <a:t>空</a:t>
            </a:r>
            <a:r>
              <a:rPr lang="en-US" dirty="0" smtClean="0"/>
              <a:t/>
            </a:r>
            <a:br>
              <a:rPr lang="en-US" dirty="0" smtClean="0"/>
            </a:br>
            <a:r>
              <a:rPr lang="en-US" dirty="0" smtClean="0"/>
              <a:t>12</a:t>
            </a:r>
            <a:r>
              <a:rPr lang="en-US" dirty="0" smtClean="0"/>
              <a:t>.</a:t>
            </a:r>
            <a:r>
              <a:rPr lang="zh-CN" altLang="en-US" dirty="0" smtClean="0"/>
              <a:t>写作者引吭高歌，吟诵古代咏月的诗歌，召唤月亮飞行的句子</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13</a:t>
            </a:r>
            <a:r>
              <a:rPr lang="en-US" dirty="0" smtClean="0"/>
              <a:t>.</a:t>
            </a:r>
            <a:r>
              <a:rPr lang="zh-CN" altLang="en-US" dirty="0" smtClean="0"/>
              <a:t>描绘秋江的爽朗和澄清，也恰好体现作者怡然自得的心境的句子</a:t>
            </a:r>
            <a:r>
              <a:rPr lang="zh-CN" altLang="en-US" dirty="0" smtClean="0"/>
              <a:t>：</a:t>
            </a:r>
            <a:r>
              <a:rPr lang="en-US" altLang="zh-CN" dirty="0" smtClean="0"/>
              <a:t>2</a:t>
            </a:r>
            <a:r>
              <a:rPr lang="zh-CN" altLang="en-US" dirty="0" smtClean="0"/>
              <a:t>空</a:t>
            </a:r>
            <a:r>
              <a:rPr lang="en-US" dirty="0" smtClean="0"/>
              <a:t/>
            </a:r>
            <a:br>
              <a:rPr lang="en-US" dirty="0" smtClean="0"/>
            </a:b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785794"/>
            <a:ext cx="8786874" cy="5715040"/>
          </a:xfrm>
        </p:spPr>
        <p:txBody>
          <a:bodyPr>
            <a:normAutofit/>
          </a:bodyPr>
          <a:lstStyle/>
          <a:p>
            <a:r>
              <a:rPr lang="en-US" b="1" dirty="0" smtClean="0">
                <a:solidFill>
                  <a:srgbClr val="FF0000"/>
                </a:solidFill>
              </a:rPr>
              <a:t>6.</a:t>
            </a:r>
            <a:r>
              <a:rPr lang="zh-CN" altLang="en-US" b="1" dirty="0" smtClean="0">
                <a:solidFill>
                  <a:srgbClr val="FF0000"/>
                </a:solidFill>
              </a:rPr>
              <a:t> 惟</a:t>
            </a:r>
            <a:r>
              <a:rPr lang="zh-CN" altLang="en-US" b="1" dirty="0" smtClean="0">
                <a:solidFill>
                  <a:srgbClr val="FF0000"/>
                </a:solidFill>
              </a:rPr>
              <a:t>江上之清风，与山间之明月，耳得之而为声，目遇之而成色。</a:t>
            </a:r>
            <a:r>
              <a:rPr lang="en-US" b="1" dirty="0" smtClean="0">
                <a:solidFill>
                  <a:srgbClr val="FF0000"/>
                </a:solidFill>
              </a:rPr>
              <a:t/>
            </a:r>
            <a:br>
              <a:rPr lang="en-US" b="1" dirty="0" smtClean="0">
                <a:solidFill>
                  <a:srgbClr val="FF0000"/>
                </a:solidFill>
              </a:rPr>
            </a:br>
            <a:r>
              <a:rPr lang="en-US" b="1" dirty="0" smtClean="0">
                <a:solidFill>
                  <a:srgbClr val="FF0000"/>
                </a:solidFill>
              </a:rPr>
              <a:t>7.</a:t>
            </a:r>
            <a:r>
              <a:rPr lang="zh-CN" altLang="en-US" b="1" dirty="0" smtClean="0">
                <a:solidFill>
                  <a:srgbClr val="FF0000"/>
                </a:solidFill>
              </a:rPr>
              <a:t> 取</a:t>
            </a:r>
            <a:r>
              <a:rPr lang="zh-CN" altLang="en-US" b="1" dirty="0" smtClean="0">
                <a:solidFill>
                  <a:srgbClr val="FF0000"/>
                </a:solidFill>
              </a:rPr>
              <a:t>之无禁，用之不竭。</a:t>
            </a:r>
            <a:r>
              <a:rPr lang="en-US" b="1" dirty="0" smtClean="0">
                <a:solidFill>
                  <a:srgbClr val="FF0000"/>
                </a:solidFill>
              </a:rPr>
              <a:t/>
            </a:r>
            <a:br>
              <a:rPr lang="en-US" b="1" dirty="0" smtClean="0">
                <a:solidFill>
                  <a:srgbClr val="FF0000"/>
                </a:solidFill>
              </a:rPr>
            </a:br>
            <a:r>
              <a:rPr lang="en-US" b="1" dirty="0" smtClean="0">
                <a:solidFill>
                  <a:srgbClr val="FF0000"/>
                </a:solidFill>
              </a:rPr>
              <a:t>9.</a:t>
            </a:r>
            <a:r>
              <a:rPr lang="zh-CN" altLang="en-US" b="1" dirty="0" smtClean="0">
                <a:solidFill>
                  <a:srgbClr val="FF0000"/>
                </a:solidFill>
              </a:rPr>
              <a:t> 挟</a:t>
            </a:r>
            <a:r>
              <a:rPr lang="zh-CN" altLang="en-US" b="1" dirty="0" smtClean="0">
                <a:solidFill>
                  <a:srgbClr val="FF0000"/>
                </a:solidFill>
              </a:rPr>
              <a:t>飞仙以遨游，抱明月而长终。</a:t>
            </a:r>
            <a:r>
              <a:rPr lang="en-US" b="1" dirty="0" smtClean="0">
                <a:solidFill>
                  <a:srgbClr val="FF0000"/>
                </a:solidFill>
              </a:rPr>
              <a:t/>
            </a:r>
            <a:br>
              <a:rPr lang="en-US" b="1" dirty="0" smtClean="0">
                <a:solidFill>
                  <a:srgbClr val="FF0000"/>
                </a:solidFill>
              </a:rPr>
            </a:br>
            <a:r>
              <a:rPr lang="en-US" b="1" dirty="0" smtClean="0">
                <a:solidFill>
                  <a:srgbClr val="FF0000"/>
                </a:solidFill>
              </a:rPr>
              <a:t>10.</a:t>
            </a:r>
            <a:r>
              <a:rPr lang="zh-CN" altLang="en-US" b="1" dirty="0" smtClean="0">
                <a:solidFill>
                  <a:srgbClr val="FF0000"/>
                </a:solidFill>
              </a:rPr>
              <a:t> 少</a:t>
            </a:r>
            <a:r>
              <a:rPr lang="zh-CN" altLang="en-US" b="1" dirty="0" smtClean="0">
                <a:solidFill>
                  <a:srgbClr val="FF0000"/>
                </a:solidFill>
              </a:rPr>
              <a:t>焉，月出于东山之上，徘徊于斗牛之间。</a:t>
            </a:r>
            <a:r>
              <a:rPr lang="en-US" b="1" dirty="0" smtClean="0">
                <a:solidFill>
                  <a:srgbClr val="FF0000"/>
                </a:solidFill>
              </a:rPr>
              <a:t/>
            </a:r>
            <a:br>
              <a:rPr lang="en-US" b="1" dirty="0" smtClean="0">
                <a:solidFill>
                  <a:srgbClr val="FF0000"/>
                </a:solidFill>
              </a:rPr>
            </a:br>
            <a:r>
              <a:rPr lang="en-US" b="1" dirty="0" smtClean="0">
                <a:solidFill>
                  <a:srgbClr val="FF0000"/>
                </a:solidFill>
              </a:rPr>
              <a:t>11.</a:t>
            </a:r>
            <a:r>
              <a:rPr lang="zh-CN" altLang="en-US" b="1" dirty="0" smtClean="0">
                <a:solidFill>
                  <a:srgbClr val="FF0000"/>
                </a:solidFill>
              </a:rPr>
              <a:t> 浩浩</a:t>
            </a:r>
            <a:r>
              <a:rPr lang="zh-CN" altLang="en-US" b="1" dirty="0" smtClean="0">
                <a:solidFill>
                  <a:srgbClr val="FF0000"/>
                </a:solidFill>
              </a:rPr>
              <a:t>乎如冯虚御风，而不知其所止；飘飘乎如遗世独立，羽化而登仙。</a:t>
            </a:r>
            <a:r>
              <a:rPr lang="en-US" b="1" dirty="0" smtClean="0">
                <a:solidFill>
                  <a:srgbClr val="FF0000"/>
                </a:solidFill>
              </a:rPr>
              <a:t/>
            </a:r>
            <a:br>
              <a:rPr lang="en-US" b="1" dirty="0" smtClean="0">
                <a:solidFill>
                  <a:srgbClr val="FF0000"/>
                </a:solidFill>
              </a:rPr>
            </a:br>
            <a:r>
              <a:rPr lang="en-US" b="1" dirty="0" smtClean="0">
                <a:solidFill>
                  <a:srgbClr val="FF0000"/>
                </a:solidFill>
              </a:rPr>
              <a:t>12.</a:t>
            </a:r>
            <a:r>
              <a:rPr lang="zh-CN" altLang="en-US" b="1" dirty="0" smtClean="0">
                <a:solidFill>
                  <a:srgbClr val="FF0000"/>
                </a:solidFill>
              </a:rPr>
              <a:t>诵明月之诗，歌窈窕之章</a:t>
            </a:r>
            <a:r>
              <a:rPr lang="zh-CN" altLang="en-US" b="1" dirty="0" smtClean="0">
                <a:solidFill>
                  <a:srgbClr val="FF0000"/>
                </a:solidFill>
              </a:rPr>
              <a:t>。</a:t>
            </a:r>
            <a:endParaRPr lang="en-US" altLang="zh-CN" b="1" dirty="0" smtClean="0">
              <a:solidFill>
                <a:srgbClr val="FF0000"/>
              </a:solidFill>
            </a:endParaRPr>
          </a:p>
          <a:p>
            <a:r>
              <a:rPr lang="en-US" b="1" dirty="0" smtClean="0">
                <a:solidFill>
                  <a:srgbClr val="FF0000"/>
                </a:solidFill>
              </a:rPr>
              <a:t>13.</a:t>
            </a:r>
            <a:r>
              <a:rPr lang="zh-CN" altLang="en-US" b="1" dirty="0" smtClean="0">
                <a:solidFill>
                  <a:srgbClr val="FF0000"/>
                </a:solidFill>
              </a:rPr>
              <a:t> 清风徐来</a:t>
            </a:r>
            <a:r>
              <a:rPr lang="zh-CN" altLang="en-US" b="1" dirty="0" smtClean="0">
                <a:solidFill>
                  <a:srgbClr val="FF0000"/>
                </a:solidFill>
              </a:rPr>
              <a:t>，水波不兴。</a:t>
            </a:r>
            <a:r>
              <a:rPr lang="en-US" b="1" dirty="0" smtClean="0">
                <a:solidFill>
                  <a:srgbClr val="FF0000"/>
                </a:solidFill>
              </a:rPr>
              <a:t/>
            </a:r>
            <a:br>
              <a:rPr lang="en-US" b="1" dirty="0" smtClean="0">
                <a:solidFill>
                  <a:srgbClr val="FF0000"/>
                </a:solidFill>
              </a:rPr>
            </a:br>
            <a:endParaRPr lang="zh-CN" altLang="en-US"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14</a:t>
            </a:r>
            <a:r>
              <a:rPr lang="en-US" dirty="0" smtClean="0"/>
              <a:t>.</a:t>
            </a:r>
            <a:r>
              <a:rPr lang="zh-CN" altLang="en-US" dirty="0" smtClean="0"/>
              <a:t>写客人箫声之悲伤幽怨的句子</a:t>
            </a:r>
            <a:r>
              <a:rPr lang="zh-CN" altLang="en-US" dirty="0" smtClean="0"/>
              <a:t>：</a:t>
            </a:r>
            <a:r>
              <a:rPr lang="en-US" altLang="zh-CN" dirty="0" smtClean="0"/>
              <a:t>4</a:t>
            </a:r>
            <a:r>
              <a:rPr lang="zh-CN" altLang="en-US" dirty="0" smtClean="0"/>
              <a:t>空。</a:t>
            </a:r>
            <a:r>
              <a:rPr lang="en-US" dirty="0" smtClean="0"/>
              <a:t/>
            </a:r>
            <a:br>
              <a:rPr lang="en-US" dirty="0" smtClean="0"/>
            </a:br>
            <a:r>
              <a:rPr lang="en-US" dirty="0" smtClean="0"/>
              <a:t>15</a:t>
            </a:r>
            <a:r>
              <a:rPr lang="en-US" dirty="0" smtClean="0"/>
              <a:t>.</a:t>
            </a:r>
            <a:r>
              <a:rPr lang="zh-CN" altLang="en-US" dirty="0" smtClean="0"/>
              <a:t>用蛟龙嫠妇听箫声的感受来突出箫声的悲凉与幽怨的句子</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16</a:t>
            </a:r>
            <a:r>
              <a:rPr lang="en-US" dirty="0" smtClean="0"/>
              <a:t>.</a:t>
            </a:r>
            <a:r>
              <a:rPr lang="zh-CN" altLang="en-US" dirty="0" smtClean="0"/>
              <a:t>以月亮作比，描写世间万物变化的规律的句子是</a:t>
            </a:r>
            <a:r>
              <a:rPr lang="zh-CN" altLang="en-US" dirty="0" smtClean="0"/>
              <a:t>：</a:t>
            </a:r>
            <a:r>
              <a:rPr lang="en-US" altLang="zh-CN" dirty="0" smtClean="0"/>
              <a:t> 2</a:t>
            </a:r>
            <a:r>
              <a:rPr lang="zh-CN" altLang="en-US" dirty="0" smtClean="0"/>
              <a:t>空</a:t>
            </a:r>
            <a:endParaRPr lang="en-US" altLang="zh-CN" dirty="0" smtClean="0"/>
          </a:p>
          <a:p>
            <a:r>
              <a:rPr lang="en-US" dirty="0" smtClean="0"/>
              <a:t>17</a:t>
            </a:r>
            <a:r>
              <a:rPr lang="en-US" dirty="0" smtClean="0"/>
              <a:t>.</a:t>
            </a:r>
            <a:r>
              <a:rPr lang="zh-CN" altLang="en-US" dirty="0" smtClean="0"/>
              <a:t>从不变的角度，描述人与万物的关系</a:t>
            </a:r>
            <a:r>
              <a:rPr lang="zh-CN" altLang="en-US" dirty="0" smtClean="0"/>
              <a:t>：</a:t>
            </a:r>
            <a:r>
              <a:rPr lang="en-US" altLang="zh-CN" dirty="0" smtClean="0"/>
              <a:t> 2</a:t>
            </a:r>
            <a:r>
              <a:rPr lang="zh-CN" altLang="en-US" dirty="0" smtClean="0"/>
              <a:t>空</a:t>
            </a:r>
            <a:r>
              <a:rPr lang="en-US" dirty="0" smtClean="0"/>
              <a:t/>
            </a:r>
            <a:br>
              <a:rPr lang="en-US" dirty="0" smtClean="0"/>
            </a:br>
            <a:r>
              <a:rPr lang="en-US" dirty="0" smtClean="0"/>
              <a:t>18</a:t>
            </a:r>
            <a:r>
              <a:rPr lang="en-US" dirty="0" smtClean="0"/>
              <a:t>.</a:t>
            </a:r>
            <a:r>
              <a:rPr lang="zh-CN" altLang="en-US" dirty="0" smtClean="0"/>
              <a:t>文中告诉我们别人的东西虽小也不能占有</a:t>
            </a:r>
            <a:r>
              <a:rPr lang="zh-CN" altLang="en-US" dirty="0" smtClean="0"/>
              <a:t>：</a:t>
            </a:r>
            <a:r>
              <a:rPr lang="en-US" altLang="zh-CN" dirty="0" smtClean="0"/>
              <a:t> 2</a:t>
            </a:r>
            <a:r>
              <a:rPr lang="zh-CN" altLang="en-US" dirty="0" smtClean="0"/>
              <a:t>空</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571612"/>
            <a:ext cx="9001156" cy="4686320"/>
          </a:xfrm>
        </p:spPr>
        <p:txBody>
          <a:bodyPr>
            <a:normAutofit/>
          </a:bodyPr>
          <a:lstStyle/>
          <a:p>
            <a:r>
              <a:rPr lang="en-US" b="1" dirty="0" smtClean="0">
                <a:solidFill>
                  <a:srgbClr val="FF0000"/>
                </a:solidFill>
              </a:rPr>
              <a:t>14.</a:t>
            </a:r>
            <a:r>
              <a:rPr lang="zh-CN" altLang="en-US" b="1" dirty="0" smtClean="0">
                <a:solidFill>
                  <a:srgbClr val="FF0000"/>
                </a:solidFill>
              </a:rPr>
              <a:t> 如</a:t>
            </a:r>
            <a:r>
              <a:rPr lang="zh-CN" altLang="en-US" b="1" dirty="0" smtClean="0">
                <a:solidFill>
                  <a:srgbClr val="FF0000"/>
                </a:solidFill>
              </a:rPr>
              <a:t>怨如慕，如泣如诉，余音袅袅，不绝如缕。</a:t>
            </a:r>
            <a:r>
              <a:rPr lang="en-US" b="1" dirty="0" smtClean="0">
                <a:solidFill>
                  <a:srgbClr val="FF0000"/>
                </a:solidFill>
              </a:rPr>
              <a:t/>
            </a:r>
            <a:br>
              <a:rPr lang="en-US" b="1" dirty="0" smtClean="0">
                <a:solidFill>
                  <a:srgbClr val="FF0000"/>
                </a:solidFill>
              </a:rPr>
            </a:br>
            <a:r>
              <a:rPr lang="en-US" b="1" dirty="0" smtClean="0">
                <a:solidFill>
                  <a:srgbClr val="FF0000"/>
                </a:solidFill>
              </a:rPr>
              <a:t>15.</a:t>
            </a:r>
            <a:r>
              <a:rPr lang="zh-CN" altLang="en-US" b="1" dirty="0" smtClean="0">
                <a:solidFill>
                  <a:srgbClr val="FF0000"/>
                </a:solidFill>
              </a:rPr>
              <a:t> 舞</a:t>
            </a:r>
            <a:r>
              <a:rPr lang="zh-CN" altLang="en-US" b="1" dirty="0" smtClean="0">
                <a:solidFill>
                  <a:srgbClr val="FF0000"/>
                </a:solidFill>
              </a:rPr>
              <a:t>幽壑之潜蛟，泣孤舟之嫠妇。</a:t>
            </a:r>
            <a:r>
              <a:rPr lang="en-US" b="1" dirty="0" smtClean="0">
                <a:solidFill>
                  <a:srgbClr val="FF0000"/>
                </a:solidFill>
              </a:rPr>
              <a:t/>
            </a:r>
            <a:br>
              <a:rPr lang="en-US" b="1" dirty="0" smtClean="0">
                <a:solidFill>
                  <a:srgbClr val="FF0000"/>
                </a:solidFill>
              </a:rPr>
            </a:br>
            <a:r>
              <a:rPr lang="en-US" b="1" dirty="0" smtClean="0">
                <a:solidFill>
                  <a:srgbClr val="FF0000"/>
                </a:solidFill>
              </a:rPr>
              <a:t>16</a:t>
            </a:r>
            <a:r>
              <a:rPr lang="en-US" altLang="zh-CN" b="1" dirty="0" smtClean="0">
                <a:solidFill>
                  <a:srgbClr val="FF0000"/>
                </a:solidFill>
              </a:rPr>
              <a:t>·</a:t>
            </a:r>
            <a:r>
              <a:rPr lang="zh-CN" altLang="en-US" b="1" dirty="0" smtClean="0">
                <a:solidFill>
                  <a:srgbClr val="FF0000"/>
                </a:solidFill>
              </a:rPr>
              <a:t>盈</a:t>
            </a:r>
            <a:r>
              <a:rPr lang="zh-CN" altLang="en-US" b="1" dirty="0" smtClean="0">
                <a:solidFill>
                  <a:srgbClr val="FF0000"/>
                </a:solidFill>
              </a:rPr>
              <a:t>虚者如彼，而卒莫消长也。</a:t>
            </a:r>
            <a:r>
              <a:rPr lang="en-US" b="1" dirty="0" smtClean="0">
                <a:solidFill>
                  <a:srgbClr val="FF0000"/>
                </a:solidFill>
              </a:rPr>
              <a:t/>
            </a:r>
            <a:br>
              <a:rPr lang="en-US" b="1" dirty="0" smtClean="0">
                <a:solidFill>
                  <a:srgbClr val="FF0000"/>
                </a:solidFill>
              </a:rPr>
            </a:br>
            <a:r>
              <a:rPr lang="en-US" b="1" dirty="0" smtClean="0">
                <a:solidFill>
                  <a:srgbClr val="FF0000"/>
                </a:solidFill>
              </a:rPr>
              <a:t>17.</a:t>
            </a:r>
            <a:r>
              <a:rPr lang="zh-CN" altLang="en-US" b="1" dirty="0" smtClean="0">
                <a:solidFill>
                  <a:srgbClr val="FF0000"/>
                </a:solidFill>
              </a:rPr>
              <a:t> 自</a:t>
            </a:r>
            <a:r>
              <a:rPr lang="zh-CN" altLang="en-US" b="1" dirty="0" smtClean="0">
                <a:solidFill>
                  <a:srgbClr val="FF0000"/>
                </a:solidFill>
              </a:rPr>
              <a:t>其不变者而观之，则物与我皆无尽也。</a:t>
            </a:r>
            <a:r>
              <a:rPr lang="en-US" b="1" dirty="0" smtClean="0">
                <a:solidFill>
                  <a:srgbClr val="FF0000"/>
                </a:solidFill>
              </a:rPr>
              <a:t/>
            </a:r>
            <a:br>
              <a:rPr lang="en-US" b="1" dirty="0" smtClean="0">
                <a:solidFill>
                  <a:srgbClr val="FF0000"/>
                </a:solidFill>
              </a:rPr>
            </a:br>
            <a:r>
              <a:rPr lang="en-US" b="1" dirty="0" smtClean="0">
                <a:solidFill>
                  <a:srgbClr val="FF0000"/>
                </a:solidFill>
              </a:rPr>
              <a:t>18.</a:t>
            </a:r>
            <a:r>
              <a:rPr lang="zh-CN" altLang="en-US" b="1" dirty="0" smtClean="0">
                <a:solidFill>
                  <a:srgbClr val="FF0000"/>
                </a:solidFill>
              </a:rPr>
              <a:t> 苟非吾</a:t>
            </a:r>
            <a:r>
              <a:rPr lang="zh-CN" altLang="en-US" b="1" dirty="0" smtClean="0">
                <a:solidFill>
                  <a:srgbClr val="FF0000"/>
                </a:solidFill>
              </a:rPr>
              <a:t>之所有，虽一毫而莫取。</a:t>
            </a:r>
            <a:r>
              <a:rPr lang="en-US" b="1" dirty="0" smtClean="0">
                <a:solidFill>
                  <a:srgbClr val="FF0000"/>
                </a:solidFill>
              </a:rPr>
              <a:t/>
            </a:r>
            <a:br>
              <a:rPr lang="en-US" b="1" dirty="0" smtClean="0">
                <a:solidFill>
                  <a:srgbClr val="FF0000"/>
                </a:solidFill>
              </a:rPr>
            </a:br>
            <a:endParaRPr lang="zh-CN" altLang="en-US"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401080" cy="6357982"/>
          </a:xfrm>
        </p:spPr>
        <p:txBody>
          <a:bodyPr>
            <a:normAutofit fontScale="92500"/>
          </a:bodyPr>
          <a:lstStyle/>
          <a:p>
            <a:r>
              <a:rPr lang="zh-CN" altLang="en-US" b="1" dirty="0" smtClean="0"/>
              <a:t>　</a:t>
            </a:r>
            <a:r>
              <a:rPr lang="en-US" b="1" dirty="0" smtClean="0"/>
              <a:t>1.</a:t>
            </a:r>
            <a:r>
              <a:rPr lang="zh-CN" altLang="en-US" b="1" dirty="0" smtClean="0"/>
              <a:t>人们常说，活到老，学到老，荀子</a:t>
            </a:r>
            <a:r>
              <a:rPr lang="en-US" altLang="zh-CN" b="1" dirty="0" smtClean="0"/>
              <a:t>《</a:t>
            </a:r>
            <a:r>
              <a:rPr lang="zh-CN" altLang="en-US" b="1" dirty="0" smtClean="0"/>
              <a:t>劝学</a:t>
            </a:r>
            <a:r>
              <a:rPr lang="en-US" altLang="zh-CN" b="1" dirty="0" smtClean="0"/>
              <a:t>》</a:t>
            </a:r>
            <a:r>
              <a:rPr lang="zh-CN" altLang="en-US" b="1" dirty="0" smtClean="0"/>
              <a:t>篇中</a:t>
            </a:r>
            <a:r>
              <a:rPr lang="zh-CN" altLang="en-US" b="1" dirty="0" smtClean="0"/>
              <a:t>的</a:t>
            </a:r>
            <a:r>
              <a:rPr lang="zh-CN" altLang="en-US" b="1" u="sng" dirty="0" smtClean="0"/>
              <a:t>  </a:t>
            </a:r>
            <a:r>
              <a:rPr lang="en-US" b="1" u="sng" dirty="0" smtClean="0"/>
              <a:t> </a:t>
            </a:r>
            <a:r>
              <a:rPr lang="en-US" b="1" u="sng" dirty="0" smtClean="0"/>
              <a:t>                      </a:t>
            </a:r>
            <a:r>
              <a:rPr lang="zh-CN" altLang="en-US" b="1" dirty="0" smtClean="0"/>
              <a:t>这</a:t>
            </a:r>
            <a:r>
              <a:rPr lang="zh-CN" altLang="en-US" b="1" dirty="0" smtClean="0"/>
              <a:t>句话印证了这句话。</a:t>
            </a:r>
            <a:r>
              <a:rPr lang="en-US" b="1" dirty="0" smtClean="0"/>
              <a:t/>
            </a:r>
            <a:br>
              <a:rPr lang="en-US" b="1" dirty="0" smtClean="0"/>
            </a:br>
            <a:r>
              <a:rPr lang="zh-CN" altLang="en-US" b="1" dirty="0" smtClean="0"/>
              <a:t>　　</a:t>
            </a:r>
            <a:r>
              <a:rPr lang="en-US" b="1" dirty="0" smtClean="0"/>
              <a:t>2.</a:t>
            </a:r>
            <a:r>
              <a:rPr lang="zh-CN" altLang="en-US" b="1" dirty="0" smtClean="0"/>
              <a:t>韩愈</a:t>
            </a:r>
            <a:r>
              <a:rPr lang="en-US" altLang="zh-CN" b="1" dirty="0" smtClean="0"/>
              <a:t>《</a:t>
            </a:r>
            <a:r>
              <a:rPr lang="zh-CN" altLang="en-US" b="1" dirty="0" smtClean="0"/>
              <a:t>师说</a:t>
            </a:r>
            <a:r>
              <a:rPr lang="en-US" altLang="zh-CN" b="1" dirty="0" smtClean="0"/>
              <a:t>》</a:t>
            </a:r>
            <a:r>
              <a:rPr lang="zh-CN" altLang="en-US" b="1" dirty="0" smtClean="0"/>
              <a:t>中</a:t>
            </a:r>
            <a:r>
              <a:rPr lang="en-US" b="1" dirty="0" smtClean="0"/>
              <a:t>“ </a:t>
            </a:r>
            <a:r>
              <a:rPr lang="zh-CN" altLang="en-US" b="1" dirty="0" smtClean="0"/>
              <a:t>是故弟子不必不如师，师不必贤于弟子</a:t>
            </a:r>
            <a:r>
              <a:rPr lang="en-US" b="1" dirty="0" smtClean="0"/>
              <a:t>”</a:t>
            </a:r>
            <a:r>
              <a:rPr lang="zh-CN" altLang="en-US" b="1" dirty="0" smtClean="0"/>
              <a:t>这句话与荀子</a:t>
            </a:r>
            <a:r>
              <a:rPr lang="en-US" altLang="zh-CN" b="1" dirty="0" smtClean="0"/>
              <a:t>《</a:t>
            </a:r>
            <a:r>
              <a:rPr lang="zh-CN" altLang="en-US" b="1" dirty="0" smtClean="0"/>
              <a:t>劝学</a:t>
            </a:r>
            <a:r>
              <a:rPr lang="en-US" altLang="zh-CN" b="1" dirty="0" smtClean="0"/>
              <a:t>》</a:t>
            </a:r>
            <a:r>
              <a:rPr lang="zh-CN" altLang="en-US" b="1" dirty="0" smtClean="0"/>
              <a:t>中的</a:t>
            </a:r>
            <a:r>
              <a:rPr lang="en-US" b="1" dirty="0" smtClean="0"/>
              <a:t>“ </a:t>
            </a:r>
            <a:r>
              <a:rPr lang="zh-CN" altLang="en-US" b="1" u="sng" dirty="0" smtClean="0"/>
              <a:t>                                   （</a:t>
            </a:r>
            <a:r>
              <a:rPr lang="en-US" altLang="zh-CN" b="1" u="sng" dirty="0" smtClean="0"/>
              <a:t>3</a:t>
            </a:r>
            <a:r>
              <a:rPr lang="zh-CN" altLang="en-US" b="1" u="sng" dirty="0" smtClean="0"/>
              <a:t>空）   </a:t>
            </a:r>
            <a:r>
              <a:rPr lang="en-US" b="1" dirty="0" smtClean="0"/>
              <a:t>”</a:t>
            </a:r>
            <a:r>
              <a:rPr lang="zh-CN" altLang="en-US" b="1" dirty="0" smtClean="0"/>
              <a:t>观点相同。</a:t>
            </a:r>
            <a:r>
              <a:rPr lang="en-US" b="1" dirty="0" smtClean="0"/>
              <a:t/>
            </a:r>
            <a:br>
              <a:rPr lang="en-US" b="1" dirty="0" smtClean="0"/>
            </a:br>
            <a:r>
              <a:rPr lang="zh-CN" altLang="en-US" b="1" dirty="0" smtClean="0"/>
              <a:t>　　</a:t>
            </a:r>
            <a:r>
              <a:rPr lang="en-US" b="1" dirty="0" smtClean="0"/>
              <a:t>3</a:t>
            </a:r>
            <a:r>
              <a:rPr lang="zh-CN" altLang="en-US" b="1" dirty="0" smtClean="0"/>
              <a:t>．荀子在</a:t>
            </a:r>
            <a:r>
              <a:rPr lang="en-US" altLang="zh-CN" b="1" dirty="0" smtClean="0"/>
              <a:t>《</a:t>
            </a:r>
            <a:r>
              <a:rPr lang="zh-CN" altLang="en-US" b="1" dirty="0" smtClean="0"/>
              <a:t>劝学</a:t>
            </a:r>
            <a:r>
              <a:rPr lang="en-US" altLang="zh-CN" b="1" dirty="0" smtClean="0"/>
              <a:t>》</a:t>
            </a:r>
            <a:r>
              <a:rPr lang="zh-CN" altLang="en-US" b="1" dirty="0" smtClean="0"/>
              <a:t>中说，君子需要通过广泛学习来提升自己的两个句子是</a:t>
            </a:r>
            <a:r>
              <a:rPr lang="zh-CN" altLang="en-US" b="1" dirty="0" smtClean="0"/>
              <a:t>：</a:t>
            </a:r>
            <a:r>
              <a:rPr lang="en-US" altLang="zh-CN" b="1" dirty="0" smtClean="0"/>
              <a:t>2</a:t>
            </a:r>
            <a:r>
              <a:rPr lang="zh-CN" altLang="en-US" b="1" dirty="0" smtClean="0"/>
              <a:t>空。</a:t>
            </a:r>
            <a:r>
              <a:rPr lang="en-US" b="1" dirty="0" smtClean="0"/>
              <a:t/>
            </a:r>
            <a:br>
              <a:rPr lang="en-US" b="1" dirty="0" smtClean="0"/>
            </a:br>
            <a:r>
              <a:rPr lang="zh-CN" altLang="en-US" b="1" dirty="0" smtClean="0"/>
              <a:t>　　</a:t>
            </a:r>
            <a:r>
              <a:rPr lang="en-US" b="1" dirty="0" smtClean="0"/>
              <a:t>4. </a:t>
            </a:r>
            <a:r>
              <a:rPr lang="en-US" altLang="zh-CN" b="1" dirty="0" smtClean="0"/>
              <a:t>《</a:t>
            </a:r>
            <a:r>
              <a:rPr lang="zh-CN" altLang="en-US" b="1" dirty="0" smtClean="0"/>
              <a:t>劝学</a:t>
            </a:r>
            <a:r>
              <a:rPr lang="en-US" altLang="zh-CN" b="1" dirty="0" smtClean="0"/>
              <a:t>》</a:t>
            </a:r>
            <a:r>
              <a:rPr lang="zh-CN" altLang="en-US" b="1" dirty="0" smtClean="0"/>
              <a:t>开篇就提出了全文的中心论点，即</a:t>
            </a:r>
            <a:r>
              <a:rPr lang="en-US" b="1" dirty="0" smtClean="0"/>
              <a:t>“ </a:t>
            </a:r>
            <a:r>
              <a:rPr lang="zh-CN" altLang="en-US" b="1" u="sng" dirty="0" smtClean="0"/>
              <a:t>                            </a:t>
            </a:r>
            <a:r>
              <a:rPr lang="en-US" b="1" u="sng" dirty="0" smtClean="0"/>
              <a:t> </a:t>
            </a:r>
            <a:r>
              <a:rPr lang="en-US" b="1" dirty="0" smtClean="0"/>
              <a:t>”</a:t>
            </a:r>
            <a:r>
              <a:rPr lang="zh-CN" altLang="en-US" b="1" dirty="0" smtClean="0"/>
              <a:t>。在后面又阐明了学习要持之以恒的句子是</a:t>
            </a:r>
            <a:r>
              <a:rPr lang="zh-CN" altLang="en-US" b="1" dirty="0" smtClean="0"/>
              <a:t>：</a:t>
            </a:r>
            <a:r>
              <a:rPr lang="en-US" altLang="zh-CN" b="1" dirty="0" smtClean="0"/>
              <a:t>4</a:t>
            </a:r>
            <a:r>
              <a:rPr lang="zh-CN" altLang="en-US" b="1" dirty="0" smtClean="0"/>
              <a:t>空</a:t>
            </a:r>
            <a:r>
              <a:rPr lang="en-US" b="1" dirty="0" smtClean="0"/>
              <a:t/>
            </a:r>
            <a:br>
              <a:rPr lang="en-US" b="1" dirty="0" smtClean="0"/>
            </a:br>
            <a:r>
              <a:rPr lang="zh-CN" altLang="en-US" b="1" dirty="0" smtClean="0"/>
              <a:t>　　</a:t>
            </a:r>
            <a:r>
              <a:rPr lang="en-US" b="1" dirty="0" smtClean="0"/>
              <a:t>5</a:t>
            </a:r>
            <a:r>
              <a:rPr lang="zh-CN" altLang="en-US" b="1" dirty="0" smtClean="0"/>
              <a:t>．强调君子并非有何差异，只是善于借助外力的一句</a:t>
            </a:r>
            <a:r>
              <a:rPr lang="zh-CN" altLang="en-US" b="1" dirty="0" smtClean="0"/>
              <a:t>：</a:t>
            </a:r>
            <a:r>
              <a:rPr lang="en-US" altLang="zh-CN" b="1" dirty="0" smtClean="0"/>
              <a:t>2</a:t>
            </a:r>
            <a:r>
              <a:rPr lang="zh-CN" altLang="en-US" b="1" dirty="0" smtClean="0"/>
              <a:t>空</a:t>
            </a:r>
            <a:r>
              <a:rPr lang="en-US" b="1" dirty="0" smtClean="0"/>
              <a:t/>
            </a:r>
            <a:br>
              <a:rPr lang="en-US" b="1" dirty="0" smtClean="0"/>
            </a:b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786478"/>
          </a:xfrm>
        </p:spPr>
        <p:txBody>
          <a:bodyPr>
            <a:normAutofit/>
          </a:bodyPr>
          <a:lstStyle/>
          <a:p>
            <a:r>
              <a:rPr lang="en-US" dirty="0" smtClean="0"/>
              <a:t>19.</a:t>
            </a:r>
            <a:r>
              <a:rPr lang="zh-CN" altLang="en-US" dirty="0" smtClean="0"/>
              <a:t>写作者荡漾江中，与麋鹿为伴的句子是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20</a:t>
            </a:r>
            <a:r>
              <a:rPr lang="en-US" dirty="0" smtClean="0"/>
              <a:t>.</a:t>
            </a:r>
            <a:r>
              <a:rPr lang="zh-CN" altLang="en-US" dirty="0" smtClean="0"/>
              <a:t>写作者与友人于扁舟举杯共饮的句子是</a:t>
            </a:r>
            <a:r>
              <a:rPr lang="zh-CN" altLang="en-US" dirty="0" smtClean="0"/>
              <a:t>：</a:t>
            </a:r>
            <a:r>
              <a:rPr lang="en-US" altLang="zh-CN" dirty="0" smtClean="0"/>
              <a:t> 2</a:t>
            </a:r>
            <a:r>
              <a:rPr lang="zh-CN" altLang="en-US" dirty="0" smtClean="0"/>
              <a:t>空。 </a:t>
            </a:r>
            <a:r>
              <a:rPr lang="en-US" dirty="0" smtClean="0"/>
              <a:t/>
            </a:r>
            <a:br>
              <a:rPr lang="en-US" dirty="0" smtClean="0"/>
            </a:br>
            <a:r>
              <a:rPr lang="en-US" dirty="0" smtClean="0"/>
              <a:t>21</a:t>
            </a:r>
            <a:r>
              <a:rPr lang="en-US" dirty="0" smtClean="0"/>
              <a:t>.</a:t>
            </a:r>
            <a:r>
              <a:rPr lang="zh-CN" altLang="en-US" dirty="0" smtClean="0"/>
              <a:t>用比喻的修辞手法，感叹我们个人在天地间生命的短暂和个体的渺小的句子</a:t>
            </a:r>
            <a:r>
              <a:rPr lang="zh-CN" altLang="en-US" dirty="0" smtClean="0"/>
              <a:t>：</a:t>
            </a:r>
            <a:r>
              <a:rPr lang="en-US" altLang="zh-CN" dirty="0" smtClean="0"/>
              <a:t> 2</a:t>
            </a:r>
            <a:r>
              <a:rPr lang="zh-CN" altLang="en-US" dirty="0" smtClean="0"/>
              <a:t>空。 </a:t>
            </a:r>
            <a:r>
              <a:rPr lang="en-US" dirty="0" smtClean="0"/>
              <a:t/>
            </a:r>
            <a:br>
              <a:rPr lang="en-US" dirty="0" smtClean="0"/>
            </a:br>
            <a:r>
              <a:rPr lang="en-US" dirty="0" smtClean="0"/>
              <a:t>22</a:t>
            </a:r>
            <a:r>
              <a:rPr lang="en-US" dirty="0" smtClean="0"/>
              <a:t>.</a:t>
            </a:r>
            <a:r>
              <a:rPr lang="zh-CN" altLang="en-US" dirty="0" smtClean="0"/>
              <a:t>描写诗人行舟的感觉，像身上长上了翅膀</a:t>
            </a:r>
            <a:r>
              <a:rPr lang="zh-CN" altLang="en-US" dirty="0" smtClean="0"/>
              <a:t>：</a:t>
            </a:r>
            <a:r>
              <a:rPr lang="en-US" altLang="zh-CN" dirty="0" smtClean="0"/>
              <a:t> 2</a:t>
            </a:r>
            <a:r>
              <a:rPr lang="zh-CN" altLang="en-US" dirty="0" smtClean="0"/>
              <a:t>空。 </a:t>
            </a:r>
            <a:r>
              <a:rPr lang="en-US" dirty="0" smtClean="0"/>
              <a:t/>
            </a:r>
            <a:br>
              <a:rPr lang="en-US" dirty="0" smtClean="0"/>
            </a:br>
            <a:r>
              <a:rPr lang="en-US" dirty="0" smtClean="0"/>
              <a:t>23</a:t>
            </a:r>
            <a:r>
              <a:rPr lang="en-US" dirty="0" smtClean="0"/>
              <a:t>.</a:t>
            </a:r>
            <a:r>
              <a:rPr lang="zh-CN" altLang="en-US" dirty="0" smtClean="0"/>
              <a:t>诗人在饮酒后，唱出对远在天边的女子的思念</a:t>
            </a:r>
            <a:r>
              <a:rPr lang="zh-CN" altLang="en-US" dirty="0" smtClean="0"/>
              <a:t>：</a:t>
            </a:r>
            <a:r>
              <a:rPr lang="en-US" altLang="zh-CN" dirty="0" smtClean="0"/>
              <a:t> 2</a:t>
            </a:r>
            <a:r>
              <a:rPr lang="zh-CN" altLang="en-US" dirty="0" smtClean="0"/>
              <a:t>空。</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928670"/>
            <a:ext cx="8858312" cy="5357850"/>
          </a:xfrm>
        </p:spPr>
        <p:txBody>
          <a:bodyPr>
            <a:normAutofit/>
          </a:bodyPr>
          <a:lstStyle/>
          <a:p>
            <a:r>
              <a:rPr lang="en-US" b="1" dirty="0" smtClean="0">
                <a:solidFill>
                  <a:srgbClr val="FF0000"/>
                </a:solidFill>
              </a:rPr>
              <a:t>19</a:t>
            </a:r>
            <a:r>
              <a:rPr lang="en-US" b="1" dirty="0" smtClean="0">
                <a:solidFill>
                  <a:srgbClr val="FF0000"/>
                </a:solidFill>
              </a:rPr>
              <a:t>.</a:t>
            </a:r>
            <a:r>
              <a:rPr lang="zh-CN" altLang="en-US" b="1" dirty="0" smtClean="0">
                <a:solidFill>
                  <a:srgbClr val="FF0000"/>
                </a:solidFill>
              </a:rPr>
              <a:t> 况</a:t>
            </a:r>
            <a:r>
              <a:rPr lang="zh-CN" altLang="en-US" b="1" dirty="0" smtClean="0">
                <a:solidFill>
                  <a:srgbClr val="FF0000"/>
                </a:solidFill>
              </a:rPr>
              <a:t>吾与子渔樵于江渚之上，侣鱼虾而友麋鹿。</a:t>
            </a:r>
            <a:r>
              <a:rPr lang="en-US" b="1" dirty="0" smtClean="0">
                <a:solidFill>
                  <a:srgbClr val="FF0000"/>
                </a:solidFill>
              </a:rPr>
              <a:t/>
            </a:r>
            <a:br>
              <a:rPr lang="en-US" b="1" dirty="0" smtClean="0">
                <a:solidFill>
                  <a:srgbClr val="FF0000"/>
                </a:solidFill>
              </a:rPr>
            </a:br>
            <a:r>
              <a:rPr lang="en-US" b="1" dirty="0" smtClean="0">
                <a:solidFill>
                  <a:srgbClr val="FF0000"/>
                </a:solidFill>
              </a:rPr>
              <a:t>20.</a:t>
            </a:r>
            <a:r>
              <a:rPr lang="zh-CN" altLang="en-US" b="1" dirty="0" smtClean="0">
                <a:solidFill>
                  <a:srgbClr val="FF0000"/>
                </a:solidFill>
              </a:rPr>
              <a:t> 驾</a:t>
            </a:r>
            <a:r>
              <a:rPr lang="zh-CN" altLang="en-US" b="1" dirty="0" smtClean="0">
                <a:solidFill>
                  <a:srgbClr val="FF0000"/>
                </a:solidFill>
              </a:rPr>
              <a:t>一叶之扁舟，举匏樽以相属。</a:t>
            </a:r>
            <a:r>
              <a:rPr lang="en-US" b="1" dirty="0" smtClean="0">
                <a:solidFill>
                  <a:srgbClr val="FF0000"/>
                </a:solidFill>
              </a:rPr>
              <a:t/>
            </a:r>
            <a:br>
              <a:rPr lang="en-US" b="1" dirty="0" smtClean="0">
                <a:solidFill>
                  <a:srgbClr val="FF0000"/>
                </a:solidFill>
              </a:rPr>
            </a:br>
            <a:r>
              <a:rPr lang="en-US" b="1" dirty="0" smtClean="0">
                <a:solidFill>
                  <a:srgbClr val="FF0000"/>
                </a:solidFill>
              </a:rPr>
              <a:t>21.</a:t>
            </a:r>
            <a:r>
              <a:rPr lang="zh-CN" altLang="en-US" b="1" dirty="0" smtClean="0">
                <a:solidFill>
                  <a:srgbClr val="FF0000"/>
                </a:solidFill>
              </a:rPr>
              <a:t> 寄</a:t>
            </a:r>
            <a:r>
              <a:rPr lang="zh-CN" altLang="en-US" b="1" dirty="0" smtClean="0">
                <a:solidFill>
                  <a:srgbClr val="FF0000"/>
                </a:solidFill>
              </a:rPr>
              <a:t>蜉蝣于天地，渺沧海之一粟。</a:t>
            </a:r>
            <a:r>
              <a:rPr lang="en-US" b="1" dirty="0" smtClean="0">
                <a:solidFill>
                  <a:srgbClr val="FF0000"/>
                </a:solidFill>
              </a:rPr>
              <a:t/>
            </a:r>
            <a:br>
              <a:rPr lang="en-US" b="1" dirty="0" smtClean="0">
                <a:solidFill>
                  <a:srgbClr val="FF0000"/>
                </a:solidFill>
              </a:rPr>
            </a:br>
            <a:r>
              <a:rPr lang="en-US" b="1" dirty="0" smtClean="0">
                <a:solidFill>
                  <a:srgbClr val="FF0000"/>
                </a:solidFill>
              </a:rPr>
              <a:t>22.</a:t>
            </a:r>
            <a:r>
              <a:rPr lang="zh-CN" altLang="en-US" b="1" dirty="0" smtClean="0">
                <a:solidFill>
                  <a:srgbClr val="FF0000"/>
                </a:solidFill>
              </a:rPr>
              <a:t> 飘飘</a:t>
            </a:r>
            <a:r>
              <a:rPr lang="zh-CN" altLang="en-US" b="1" dirty="0" smtClean="0">
                <a:solidFill>
                  <a:srgbClr val="FF0000"/>
                </a:solidFill>
              </a:rPr>
              <a:t>乎如遗世独立，羽化而登仙。</a:t>
            </a:r>
            <a:r>
              <a:rPr lang="en-US" b="1" dirty="0" smtClean="0">
                <a:solidFill>
                  <a:srgbClr val="FF0000"/>
                </a:solidFill>
              </a:rPr>
              <a:t/>
            </a:r>
            <a:br>
              <a:rPr lang="en-US" b="1" dirty="0" smtClean="0">
                <a:solidFill>
                  <a:srgbClr val="FF0000"/>
                </a:solidFill>
              </a:rPr>
            </a:br>
            <a:r>
              <a:rPr lang="en-US" b="1" dirty="0" smtClean="0">
                <a:solidFill>
                  <a:srgbClr val="FF0000"/>
                </a:solidFill>
              </a:rPr>
              <a:t>23.</a:t>
            </a:r>
            <a:r>
              <a:rPr lang="zh-CN" altLang="en-US" b="1" dirty="0" smtClean="0">
                <a:solidFill>
                  <a:srgbClr val="FF0000"/>
                </a:solidFill>
              </a:rPr>
              <a:t> 渺渺</a:t>
            </a:r>
            <a:r>
              <a:rPr lang="zh-CN" altLang="en-US" b="1" dirty="0" smtClean="0">
                <a:solidFill>
                  <a:srgbClr val="FF0000"/>
                </a:solidFill>
              </a:rPr>
              <a:t>兮予怀，望美人兮天一方。</a:t>
            </a:r>
          </a:p>
          <a:p>
            <a:endParaRPr lang="zh-CN" alt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928670"/>
            <a:ext cx="8858280" cy="5357850"/>
          </a:xfrm>
        </p:spPr>
        <p:txBody>
          <a:bodyPr>
            <a:normAutofit/>
          </a:bodyPr>
          <a:lstStyle/>
          <a:p>
            <a:r>
              <a:rPr lang="en-US" dirty="0" smtClean="0"/>
              <a:t>1</a:t>
            </a:r>
            <a:r>
              <a:rPr lang="en-US" dirty="0" smtClean="0"/>
              <a:t>.</a:t>
            </a:r>
            <a:r>
              <a:rPr lang="zh-CN" altLang="en-US" dirty="0" smtClean="0"/>
              <a:t>写女子在无奈下与男子约定婚期的句子是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2</a:t>
            </a:r>
            <a:r>
              <a:rPr lang="en-US" dirty="0" smtClean="0"/>
              <a:t>.</a:t>
            </a:r>
            <a:r>
              <a:rPr lang="zh-CN" altLang="en-US" dirty="0" smtClean="0"/>
              <a:t>用动物比喻女子不要沉迷爱情的句子是</a:t>
            </a:r>
            <a:r>
              <a:rPr lang="zh-CN" altLang="en-US" dirty="0" smtClean="0"/>
              <a:t>：</a:t>
            </a:r>
            <a:r>
              <a:rPr lang="en-US" altLang="zh-CN" dirty="0" smtClean="0"/>
              <a:t> 2</a:t>
            </a:r>
            <a:r>
              <a:rPr lang="zh-CN" altLang="en-US" dirty="0" smtClean="0"/>
              <a:t>空。 </a:t>
            </a:r>
            <a:r>
              <a:rPr lang="en-US" dirty="0" smtClean="0"/>
              <a:t/>
            </a:r>
            <a:br>
              <a:rPr lang="en-US" dirty="0" smtClean="0"/>
            </a:br>
            <a:r>
              <a:rPr lang="en-US" dirty="0" smtClean="0"/>
              <a:t>3</a:t>
            </a:r>
            <a:r>
              <a:rPr lang="en-US" dirty="0" smtClean="0"/>
              <a:t>.</a:t>
            </a:r>
            <a:r>
              <a:rPr lang="zh-CN" altLang="en-US" dirty="0" smtClean="0"/>
              <a:t>写女子家人对其不理解的句子是</a:t>
            </a:r>
            <a:r>
              <a:rPr lang="zh-CN" altLang="en-US" dirty="0" smtClean="0"/>
              <a:t>：</a:t>
            </a:r>
            <a:r>
              <a:rPr lang="en-US" altLang="zh-CN" dirty="0" smtClean="0"/>
              <a:t> 2</a:t>
            </a:r>
            <a:r>
              <a:rPr lang="zh-CN" altLang="en-US" dirty="0" smtClean="0"/>
              <a:t>空。 </a:t>
            </a:r>
            <a:r>
              <a:rPr lang="en-US" dirty="0" smtClean="0"/>
              <a:t/>
            </a:r>
            <a:br>
              <a:rPr lang="en-US" dirty="0" smtClean="0"/>
            </a:br>
            <a:r>
              <a:rPr lang="en-US" dirty="0" smtClean="0"/>
              <a:t>4</a:t>
            </a:r>
            <a:r>
              <a:rPr lang="zh-CN" altLang="en-US" dirty="0" smtClean="0"/>
              <a:t>．与</a:t>
            </a:r>
            <a:r>
              <a:rPr lang="en-US" dirty="0" smtClean="0"/>
              <a:t>“</a:t>
            </a:r>
            <a:r>
              <a:rPr lang="zh-CN" altLang="en-US" dirty="0" smtClean="0"/>
              <a:t>青梅竹马</a:t>
            </a:r>
            <a:r>
              <a:rPr lang="en-US" dirty="0" smtClean="0"/>
              <a:t>”</a:t>
            </a:r>
            <a:r>
              <a:rPr lang="zh-CN" altLang="en-US" dirty="0" smtClean="0"/>
              <a:t>意境相仿的一句</a:t>
            </a:r>
            <a:r>
              <a:rPr lang="zh-CN" altLang="en-US" dirty="0" smtClean="0"/>
              <a:t>是：</a:t>
            </a:r>
            <a:r>
              <a:rPr lang="en-US" altLang="zh-CN" dirty="0" smtClean="0"/>
              <a:t>2</a:t>
            </a:r>
            <a:r>
              <a:rPr lang="zh-CN" altLang="en-US" dirty="0" smtClean="0"/>
              <a:t>空。 </a:t>
            </a:r>
            <a:r>
              <a:rPr lang="en-US" dirty="0" smtClean="0"/>
              <a:t/>
            </a:r>
            <a:br>
              <a:rPr lang="en-US" dirty="0" smtClean="0"/>
            </a:br>
            <a:r>
              <a:rPr lang="en-US" dirty="0" smtClean="0"/>
              <a:t>5</a:t>
            </a:r>
            <a:r>
              <a:rPr lang="en-US" dirty="0" smtClean="0"/>
              <a:t>.</a:t>
            </a:r>
            <a:r>
              <a:rPr lang="zh-CN" altLang="en-US" dirty="0" smtClean="0"/>
              <a:t>写女子不愿同氓终老的句子是</a:t>
            </a:r>
            <a:r>
              <a:rPr lang="zh-CN" altLang="en-US" dirty="0" smtClean="0"/>
              <a:t>：</a:t>
            </a:r>
            <a:r>
              <a:rPr lang="en-US" altLang="zh-CN" dirty="0" smtClean="0"/>
              <a:t> 2</a:t>
            </a:r>
            <a:r>
              <a:rPr lang="zh-CN" altLang="en-US" dirty="0" smtClean="0"/>
              <a:t>空。 </a:t>
            </a:r>
            <a:r>
              <a:rPr lang="en-US" dirty="0" smtClean="0"/>
              <a:t/>
            </a:r>
            <a:br>
              <a:rPr lang="en-US" dirty="0" smtClean="0"/>
            </a:br>
            <a:r>
              <a:rPr lang="en-US" dirty="0" smtClean="0"/>
              <a:t>6</a:t>
            </a:r>
            <a:r>
              <a:rPr lang="en-US" dirty="0" smtClean="0"/>
              <a:t>.</a:t>
            </a:r>
            <a:r>
              <a:rPr lang="zh-CN" altLang="en-US" dirty="0" smtClean="0"/>
              <a:t>通过写桑叶凋落喻指女子年华逝去的一句是</a:t>
            </a:r>
            <a:r>
              <a:rPr lang="zh-CN" altLang="en-US" dirty="0" smtClean="0"/>
              <a:t>：</a:t>
            </a:r>
            <a:r>
              <a:rPr lang="en-US" altLang="zh-CN" dirty="0" smtClean="0"/>
              <a:t> 2</a:t>
            </a:r>
            <a:r>
              <a:rPr lang="zh-CN" altLang="en-US" dirty="0" smtClean="0"/>
              <a:t>空。 </a:t>
            </a:r>
            <a:r>
              <a:rPr lang="en-US" dirty="0" smtClean="0"/>
              <a:t/>
            </a:r>
            <a:br>
              <a:rPr lang="en-US" dirty="0" smtClean="0"/>
            </a:b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b="1" dirty="0" smtClean="0">
                <a:solidFill>
                  <a:srgbClr val="FF0000"/>
                </a:solidFill>
              </a:rPr>
              <a:t>1.</a:t>
            </a:r>
            <a:r>
              <a:rPr lang="zh-CN" altLang="en-US" b="1" dirty="0" smtClean="0">
                <a:solidFill>
                  <a:srgbClr val="FF0000"/>
                </a:solidFill>
              </a:rPr>
              <a:t> 将</a:t>
            </a:r>
            <a:r>
              <a:rPr lang="zh-CN" altLang="en-US" b="1" dirty="0" smtClean="0">
                <a:solidFill>
                  <a:srgbClr val="FF0000"/>
                </a:solidFill>
              </a:rPr>
              <a:t>子无怒，秋以为期。</a:t>
            </a:r>
            <a:r>
              <a:rPr lang="en-US" b="1" dirty="0" smtClean="0">
                <a:solidFill>
                  <a:srgbClr val="FF0000"/>
                </a:solidFill>
              </a:rPr>
              <a:t/>
            </a:r>
            <a:br>
              <a:rPr lang="en-US" b="1" dirty="0" smtClean="0">
                <a:solidFill>
                  <a:srgbClr val="FF0000"/>
                </a:solidFill>
              </a:rPr>
            </a:br>
            <a:r>
              <a:rPr lang="en-US" b="1" dirty="0" smtClean="0">
                <a:solidFill>
                  <a:srgbClr val="FF0000"/>
                </a:solidFill>
              </a:rPr>
              <a:t>2.</a:t>
            </a:r>
            <a:r>
              <a:rPr lang="zh-CN" altLang="en-US" b="1" dirty="0" smtClean="0">
                <a:solidFill>
                  <a:srgbClr val="FF0000"/>
                </a:solidFill>
              </a:rPr>
              <a:t> 于</a:t>
            </a:r>
            <a:r>
              <a:rPr lang="zh-CN" altLang="en-US" b="1" dirty="0" smtClean="0">
                <a:solidFill>
                  <a:srgbClr val="FF0000"/>
                </a:solidFill>
              </a:rPr>
              <a:t>嗟鸠兮，无食桑葚。</a:t>
            </a:r>
            <a:r>
              <a:rPr lang="en-US" b="1" dirty="0" smtClean="0">
                <a:solidFill>
                  <a:srgbClr val="FF0000"/>
                </a:solidFill>
              </a:rPr>
              <a:t/>
            </a:r>
            <a:br>
              <a:rPr lang="en-US" b="1" dirty="0" smtClean="0">
                <a:solidFill>
                  <a:srgbClr val="FF0000"/>
                </a:solidFill>
              </a:rPr>
            </a:br>
            <a:r>
              <a:rPr lang="en-US" b="1" dirty="0" smtClean="0">
                <a:solidFill>
                  <a:srgbClr val="FF0000"/>
                </a:solidFill>
              </a:rPr>
              <a:t>3.</a:t>
            </a:r>
            <a:r>
              <a:rPr lang="zh-CN" altLang="en-US" b="1" dirty="0" smtClean="0">
                <a:solidFill>
                  <a:srgbClr val="FF0000"/>
                </a:solidFill>
              </a:rPr>
              <a:t> 兄弟</a:t>
            </a:r>
            <a:r>
              <a:rPr lang="zh-CN" altLang="en-US" b="1" dirty="0" smtClean="0">
                <a:solidFill>
                  <a:srgbClr val="FF0000"/>
                </a:solidFill>
              </a:rPr>
              <a:t>不知，咥其笑矣。</a:t>
            </a:r>
            <a:r>
              <a:rPr lang="en-US" b="1" dirty="0" smtClean="0">
                <a:solidFill>
                  <a:srgbClr val="FF0000"/>
                </a:solidFill>
              </a:rPr>
              <a:t/>
            </a:r>
            <a:br>
              <a:rPr lang="en-US" b="1" dirty="0" smtClean="0">
                <a:solidFill>
                  <a:srgbClr val="FF0000"/>
                </a:solidFill>
              </a:rPr>
            </a:br>
            <a:r>
              <a:rPr lang="en-US" b="1" dirty="0" smtClean="0">
                <a:solidFill>
                  <a:srgbClr val="FF0000"/>
                </a:solidFill>
              </a:rPr>
              <a:t>4</a:t>
            </a:r>
            <a:r>
              <a:rPr lang="zh-CN" altLang="en-US" b="1" dirty="0" smtClean="0">
                <a:solidFill>
                  <a:srgbClr val="FF0000"/>
                </a:solidFill>
              </a:rPr>
              <a:t>．总</a:t>
            </a:r>
            <a:r>
              <a:rPr lang="zh-CN" altLang="en-US" b="1" dirty="0" smtClean="0">
                <a:solidFill>
                  <a:srgbClr val="FF0000"/>
                </a:solidFill>
              </a:rPr>
              <a:t>角之宴，言笑晏晏。</a:t>
            </a:r>
            <a:r>
              <a:rPr lang="en-US" b="1" dirty="0" smtClean="0">
                <a:solidFill>
                  <a:srgbClr val="FF0000"/>
                </a:solidFill>
              </a:rPr>
              <a:t/>
            </a:r>
            <a:br>
              <a:rPr lang="en-US" b="1" dirty="0" smtClean="0">
                <a:solidFill>
                  <a:srgbClr val="FF0000"/>
                </a:solidFill>
              </a:rPr>
            </a:br>
            <a:r>
              <a:rPr lang="en-US" b="1" dirty="0" smtClean="0">
                <a:solidFill>
                  <a:srgbClr val="FF0000"/>
                </a:solidFill>
              </a:rPr>
              <a:t>5.</a:t>
            </a:r>
            <a:r>
              <a:rPr lang="zh-CN" altLang="en-US" b="1" dirty="0" smtClean="0">
                <a:solidFill>
                  <a:srgbClr val="FF0000"/>
                </a:solidFill>
              </a:rPr>
              <a:t> 及</a:t>
            </a:r>
            <a:r>
              <a:rPr lang="zh-CN" altLang="en-US" b="1" dirty="0" smtClean="0">
                <a:solidFill>
                  <a:srgbClr val="FF0000"/>
                </a:solidFill>
              </a:rPr>
              <a:t>尔偕老，老使我怨。</a:t>
            </a:r>
            <a:r>
              <a:rPr lang="en-US" b="1" dirty="0" smtClean="0">
                <a:solidFill>
                  <a:srgbClr val="FF0000"/>
                </a:solidFill>
              </a:rPr>
              <a:t/>
            </a:r>
            <a:br>
              <a:rPr lang="en-US" b="1" dirty="0" smtClean="0">
                <a:solidFill>
                  <a:srgbClr val="FF0000"/>
                </a:solidFill>
              </a:rPr>
            </a:br>
            <a:r>
              <a:rPr lang="en-US" b="1" dirty="0" smtClean="0">
                <a:solidFill>
                  <a:srgbClr val="FF0000"/>
                </a:solidFill>
              </a:rPr>
              <a:t>6.</a:t>
            </a:r>
            <a:r>
              <a:rPr lang="zh-CN" altLang="en-US" b="1" dirty="0" smtClean="0">
                <a:solidFill>
                  <a:srgbClr val="FF0000"/>
                </a:solidFill>
              </a:rPr>
              <a:t> 桑</a:t>
            </a:r>
            <a:r>
              <a:rPr lang="zh-CN" altLang="en-US" b="1" dirty="0" smtClean="0">
                <a:solidFill>
                  <a:srgbClr val="FF0000"/>
                </a:solidFill>
              </a:rPr>
              <a:t>之落矣，其黄而陨。</a:t>
            </a:r>
            <a:r>
              <a:rPr lang="en-US" b="1" dirty="0" smtClean="0">
                <a:solidFill>
                  <a:srgbClr val="FF0000"/>
                </a:solidFill>
              </a:rPr>
              <a:t/>
            </a:r>
            <a:br>
              <a:rPr lang="en-US" b="1" dirty="0" smtClean="0">
                <a:solidFill>
                  <a:srgbClr val="FF0000"/>
                </a:solidFill>
              </a:rPr>
            </a:br>
            <a:endParaRPr lang="zh-CN" alt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dirty="0" smtClean="0"/>
              <a:t>7.</a:t>
            </a:r>
            <a:r>
              <a:rPr lang="zh-CN" altLang="en-US" dirty="0" smtClean="0"/>
              <a:t>写女子在断墙上眺望心上人，见到心上人后前后行为差异的句子是</a:t>
            </a:r>
            <a:r>
              <a:rPr lang="zh-CN" altLang="en-US" dirty="0" smtClean="0"/>
              <a:t>：</a:t>
            </a:r>
            <a:r>
              <a:rPr lang="en-US" altLang="zh-CN" dirty="0" smtClean="0"/>
              <a:t>4</a:t>
            </a:r>
            <a:r>
              <a:rPr lang="zh-CN" altLang="en-US" dirty="0" smtClean="0"/>
              <a:t>空</a:t>
            </a:r>
            <a:r>
              <a:rPr lang="en-US" dirty="0" smtClean="0"/>
              <a:t/>
            </a:r>
            <a:br>
              <a:rPr lang="en-US" dirty="0" smtClean="0"/>
            </a:br>
            <a:r>
              <a:rPr lang="en-US" dirty="0" smtClean="0"/>
              <a:t>8</a:t>
            </a:r>
            <a:r>
              <a:rPr lang="en-US" dirty="0" smtClean="0"/>
              <a:t>.</a:t>
            </a:r>
            <a:r>
              <a:rPr lang="zh-CN" altLang="en-US" dirty="0" smtClean="0"/>
              <a:t>写女子回忆小时候与氓嬉戏玩耍的快乐场景的是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9</a:t>
            </a:r>
            <a:r>
              <a:rPr lang="en-US" dirty="0" smtClean="0"/>
              <a:t>.</a:t>
            </a:r>
            <a:r>
              <a:rPr lang="zh-CN" altLang="en-US" dirty="0" smtClean="0"/>
              <a:t>写女子为人妇后早晚辛苦劳动的句子是</a:t>
            </a:r>
            <a:r>
              <a:rPr lang="zh-CN" altLang="en-US" dirty="0" smtClean="0"/>
              <a:t>：</a:t>
            </a:r>
            <a:r>
              <a:rPr lang="en-US" altLang="zh-CN" dirty="0" smtClean="0"/>
              <a:t>4</a:t>
            </a:r>
            <a:r>
              <a:rPr lang="zh-CN" altLang="en-US" dirty="0" smtClean="0"/>
              <a:t>空</a:t>
            </a:r>
            <a:r>
              <a:rPr lang="en-US" dirty="0" smtClean="0"/>
              <a:t/>
            </a:r>
            <a:br>
              <a:rPr lang="en-US" dirty="0" smtClean="0"/>
            </a:br>
            <a:r>
              <a:rPr lang="zh-CN" altLang="en-US" dirty="0" smtClean="0"/>
              <a:t>　　写男子变化无常，三心二意的句子是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10</a:t>
            </a:r>
            <a:r>
              <a:rPr lang="en-US" dirty="0" smtClean="0"/>
              <a:t>.</a:t>
            </a:r>
            <a:r>
              <a:rPr lang="zh-CN" altLang="en-US" dirty="0" smtClean="0"/>
              <a:t>女子总述自己得出的生活经验的句子：</a:t>
            </a:r>
            <a:r>
              <a:rPr lang="en-US" dirty="0" smtClean="0"/>
              <a:t>“</a:t>
            </a:r>
            <a:r>
              <a:rPr lang="en-US" altLang="zh-CN" dirty="0" smtClean="0"/>
              <a:t>2</a:t>
            </a:r>
            <a:r>
              <a:rPr lang="zh-CN" altLang="en-US" dirty="0" smtClean="0"/>
              <a:t>空</a:t>
            </a:r>
            <a:r>
              <a:rPr lang="en-US" dirty="0" smtClean="0"/>
              <a:t/>
            </a:r>
            <a:br>
              <a:rPr lang="en-US" dirty="0" smtClean="0"/>
            </a:br>
            <a:r>
              <a:rPr lang="en-US" dirty="0" smtClean="0"/>
              <a:t>11</a:t>
            </a:r>
            <a:r>
              <a:rPr lang="en-US" dirty="0" smtClean="0"/>
              <a:t>.</a:t>
            </a:r>
            <a:r>
              <a:rPr lang="zh-CN" altLang="en-US" dirty="0" smtClean="0"/>
              <a:t>女子表明自己不幸生活的感受和决心的句子</a:t>
            </a:r>
            <a:r>
              <a:rPr lang="zh-CN" altLang="en-US" dirty="0" smtClean="0"/>
              <a:t>：</a:t>
            </a:r>
            <a:r>
              <a:rPr lang="en-US" dirty="0" smtClean="0"/>
              <a:t>2</a:t>
            </a:r>
            <a:r>
              <a:rPr lang="zh-CN" altLang="en-US" dirty="0" smtClean="0"/>
              <a:t>空</a:t>
            </a:r>
            <a:r>
              <a:rPr lang="en-US" dirty="0" smtClean="0"/>
              <a:t/>
            </a:r>
            <a:br>
              <a:rPr lang="en-US" dirty="0" smtClean="0"/>
            </a:br>
            <a:r>
              <a:rPr lang="en-US" dirty="0" smtClean="0"/>
              <a:t>13</a:t>
            </a:r>
            <a:r>
              <a:rPr lang="en-US" dirty="0" smtClean="0"/>
              <a:t>.</a:t>
            </a:r>
            <a:r>
              <a:rPr lang="zh-CN" altLang="en-US" dirty="0" smtClean="0"/>
              <a:t>表明文中女子热情、温柔的句子</a:t>
            </a:r>
            <a:r>
              <a:rPr lang="zh-CN" altLang="en-US" dirty="0" smtClean="0"/>
              <a:t>：</a:t>
            </a:r>
            <a:r>
              <a:rPr lang="en-US" altLang="zh-CN" dirty="0" smtClean="0"/>
              <a:t>2</a:t>
            </a:r>
            <a:r>
              <a:rPr lang="zh-CN" altLang="en-US" dirty="0" smtClean="0"/>
              <a:t>空</a:t>
            </a:r>
            <a:endParaRPr lang="zh-CN" altLang="en-US"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71480"/>
            <a:ext cx="8229600" cy="5715040"/>
          </a:xfrm>
        </p:spPr>
        <p:txBody>
          <a:bodyPr>
            <a:normAutofit fontScale="92500" lnSpcReduction="10000"/>
          </a:bodyPr>
          <a:lstStyle/>
          <a:p>
            <a:r>
              <a:rPr lang="en-US" b="1" dirty="0" smtClean="0">
                <a:solidFill>
                  <a:srgbClr val="FF0000"/>
                </a:solidFill>
              </a:rPr>
              <a:t>7</a:t>
            </a:r>
            <a:r>
              <a:rPr lang="en-US" b="1" dirty="0" smtClean="0">
                <a:solidFill>
                  <a:srgbClr val="FF0000"/>
                </a:solidFill>
              </a:rPr>
              <a:t>.</a:t>
            </a:r>
            <a:r>
              <a:rPr lang="zh-CN" altLang="en-US" b="1" dirty="0" smtClean="0">
                <a:solidFill>
                  <a:srgbClr val="FF0000"/>
                </a:solidFill>
              </a:rPr>
              <a:t> 不见</a:t>
            </a:r>
            <a:r>
              <a:rPr lang="zh-CN" altLang="en-US" b="1" dirty="0" smtClean="0">
                <a:solidFill>
                  <a:srgbClr val="FF0000"/>
                </a:solidFill>
              </a:rPr>
              <a:t>复关，泣涕涟涟；既见复关，载笑载言。</a:t>
            </a:r>
            <a:r>
              <a:rPr lang="en-US" b="1" dirty="0" smtClean="0">
                <a:solidFill>
                  <a:srgbClr val="FF0000"/>
                </a:solidFill>
              </a:rPr>
              <a:t/>
            </a:r>
            <a:br>
              <a:rPr lang="en-US" b="1" dirty="0" smtClean="0">
                <a:solidFill>
                  <a:srgbClr val="FF0000"/>
                </a:solidFill>
              </a:rPr>
            </a:br>
            <a:endParaRPr lang="en-US" b="1" dirty="0" smtClean="0">
              <a:solidFill>
                <a:srgbClr val="FF0000"/>
              </a:solidFill>
            </a:endParaRPr>
          </a:p>
          <a:p>
            <a:r>
              <a:rPr lang="en-US" b="1" dirty="0" smtClean="0">
                <a:solidFill>
                  <a:srgbClr val="FF0000"/>
                </a:solidFill>
              </a:rPr>
              <a:t>8.</a:t>
            </a:r>
            <a:r>
              <a:rPr lang="zh-CN" altLang="en-US" b="1" dirty="0" smtClean="0">
                <a:solidFill>
                  <a:srgbClr val="FF0000"/>
                </a:solidFill>
              </a:rPr>
              <a:t> 总</a:t>
            </a:r>
            <a:r>
              <a:rPr lang="zh-CN" altLang="en-US" b="1" dirty="0" smtClean="0">
                <a:solidFill>
                  <a:srgbClr val="FF0000"/>
                </a:solidFill>
              </a:rPr>
              <a:t>角之宴，言笑晏晏。</a:t>
            </a:r>
            <a:r>
              <a:rPr lang="en-US" b="1" dirty="0" smtClean="0">
                <a:solidFill>
                  <a:srgbClr val="FF0000"/>
                </a:solidFill>
              </a:rPr>
              <a:t/>
            </a:r>
            <a:br>
              <a:rPr lang="en-US" b="1" dirty="0" smtClean="0">
                <a:solidFill>
                  <a:srgbClr val="FF0000"/>
                </a:solidFill>
              </a:rPr>
            </a:br>
            <a:endParaRPr lang="en-US" b="1" dirty="0" smtClean="0">
              <a:solidFill>
                <a:srgbClr val="FF0000"/>
              </a:solidFill>
            </a:endParaRPr>
          </a:p>
          <a:p>
            <a:r>
              <a:rPr lang="en-US" b="1" dirty="0" smtClean="0">
                <a:solidFill>
                  <a:srgbClr val="FF0000"/>
                </a:solidFill>
              </a:rPr>
              <a:t>9.</a:t>
            </a:r>
            <a:r>
              <a:rPr lang="zh-CN" altLang="en-US" b="1" dirty="0" smtClean="0">
                <a:solidFill>
                  <a:srgbClr val="FF0000"/>
                </a:solidFill>
              </a:rPr>
              <a:t> 三</a:t>
            </a:r>
            <a:r>
              <a:rPr lang="zh-CN" altLang="en-US" b="1" dirty="0" smtClean="0">
                <a:solidFill>
                  <a:srgbClr val="FF0000"/>
                </a:solidFill>
              </a:rPr>
              <a:t>岁为妇，靡室劳矣；夙兴夜寐，靡有朝</a:t>
            </a:r>
            <a:r>
              <a:rPr lang="zh-CN" altLang="en-US" b="1" dirty="0" smtClean="0">
                <a:solidFill>
                  <a:srgbClr val="FF0000"/>
                </a:solidFill>
              </a:rPr>
              <a:t>矣</a:t>
            </a:r>
            <a:r>
              <a:rPr lang="zh-CN" altLang="en-US" b="1" dirty="0" smtClean="0">
                <a:solidFill>
                  <a:srgbClr val="FF0000"/>
                </a:solidFill>
              </a:rPr>
              <a:t>　</a:t>
            </a:r>
            <a:endParaRPr lang="en-US" altLang="zh-CN" b="1" dirty="0" smtClean="0">
              <a:solidFill>
                <a:srgbClr val="FF0000"/>
              </a:solidFill>
            </a:endParaRPr>
          </a:p>
          <a:p>
            <a:r>
              <a:rPr lang="zh-CN" altLang="en-US" b="1" dirty="0" smtClean="0">
                <a:solidFill>
                  <a:srgbClr val="FF0000"/>
                </a:solidFill>
              </a:rPr>
              <a:t>士</a:t>
            </a:r>
            <a:r>
              <a:rPr lang="zh-CN" altLang="en-US" b="1" dirty="0" smtClean="0">
                <a:solidFill>
                  <a:srgbClr val="FF0000"/>
                </a:solidFill>
              </a:rPr>
              <a:t>也罔极，二三其德</a:t>
            </a:r>
            <a:r>
              <a:rPr lang="en-US" b="1" dirty="0" smtClean="0">
                <a:solidFill>
                  <a:srgbClr val="FF0000"/>
                </a:solidFill>
              </a:rPr>
              <a:t/>
            </a:r>
            <a:br>
              <a:rPr lang="en-US" b="1" dirty="0" smtClean="0">
                <a:solidFill>
                  <a:srgbClr val="FF0000"/>
                </a:solidFill>
              </a:rPr>
            </a:br>
            <a:endParaRPr lang="en-US" b="1" dirty="0" smtClean="0">
              <a:solidFill>
                <a:srgbClr val="FF0000"/>
              </a:solidFill>
            </a:endParaRPr>
          </a:p>
          <a:p>
            <a:r>
              <a:rPr lang="en-US" b="1" dirty="0" smtClean="0">
                <a:solidFill>
                  <a:srgbClr val="FF0000"/>
                </a:solidFill>
              </a:rPr>
              <a:t>10.</a:t>
            </a:r>
            <a:r>
              <a:rPr lang="zh-CN" altLang="en-US" b="1" dirty="0" smtClean="0">
                <a:solidFill>
                  <a:srgbClr val="FF0000"/>
                </a:solidFill>
              </a:rPr>
              <a:t> </a:t>
            </a:r>
            <a:r>
              <a:rPr lang="en-US" b="1" dirty="0" smtClean="0">
                <a:solidFill>
                  <a:srgbClr val="FF0000"/>
                </a:solidFill>
              </a:rPr>
              <a:t>“</a:t>
            </a:r>
            <a:r>
              <a:rPr lang="zh-CN" altLang="en-US" b="1" dirty="0" smtClean="0">
                <a:solidFill>
                  <a:srgbClr val="FF0000"/>
                </a:solidFill>
              </a:rPr>
              <a:t>于嗟女兮，无与士耽</a:t>
            </a:r>
            <a:r>
              <a:rPr lang="en-US" b="1" dirty="0" smtClean="0">
                <a:solidFill>
                  <a:srgbClr val="FF0000"/>
                </a:solidFill>
              </a:rPr>
              <a:t>!”</a:t>
            </a:r>
            <a:br>
              <a:rPr lang="en-US" b="1" dirty="0" smtClean="0">
                <a:solidFill>
                  <a:srgbClr val="FF0000"/>
                </a:solidFill>
              </a:rPr>
            </a:br>
            <a:endParaRPr lang="en-US" b="1" dirty="0" smtClean="0">
              <a:solidFill>
                <a:srgbClr val="FF0000"/>
              </a:solidFill>
            </a:endParaRPr>
          </a:p>
          <a:p>
            <a:r>
              <a:rPr lang="en-US" b="1" dirty="0" smtClean="0">
                <a:solidFill>
                  <a:srgbClr val="FF0000"/>
                </a:solidFill>
              </a:rPr>
              <a:t>11.</a:t>
            </a:r>
            <a:r>
              <a:rPr lang="zh-CN" altLang="en-US" b="1" dirty="0" smtClean="0">
                <a:solidFill>
                  <a:srgbClr val="FF0000"/>
                </a:solidFill>
              </a:rPr>
              <a:t> </a:t>
            </a:r>
            <a:r>
              <a:rPr lang="en-US" b="1" dirty="0" smtClean="0">
                <a:solidFill>
                  <a:srgbClr val="FF0000"/>
                </a:solidFill>
              </a:rPr>
              <a:t>“</a:t>
            </a:r>
            <a:r>
              <a:rPr lang="zh-CN" altLang="en-US" b="1" dirty="0" smtClean="0">
                <a:solidFill>
                  <a:srgbClr val="FF0000"/>
                </a:solidFill>
              </a:rPr>
              <a:t>反是不思，亦已焉哉</a:t>
            </a:r>
            <a:r>
              <a:rPr lang="en-US" b="1" dirty="0" smtClean="0">
                <a:solidFill>
                  <a:srgbClr val="FF0000"/>
                </a:solidFill>
              </a:rPr>
              <a:t>!”</a:t>
            </a:r>
            <a:br>
              <a:rPr lang="en-US" b="1" dirty="0" smtClean="0">
                <a:solidFill>
                  <a:srgbClr val="FF0000"/>
                </a:solidFill>
              </a:rPr>
            </a:br>
            <a:endParaRPr lang="en-US" b="1" dirty="0" smtClean="0">
              <a:solidFill>
                <a:srgbClr val="FF0000"/>
              </a:solidFill>
            </a:endParaRPr>
          </a:p>
          <a:p>
            <a:r>
              <a:rPr lang="en-US" b="1" dirty="0" smtClean="0">
                <a:solidFill>
                  <a:srgbClr val="FF0000"/>
                </a:solidFill>
              </a:rPr>
              <a:t>13.</a:t>
            </a:r>
            <a:r>
              <a:rPr lang="zh-CN" altLang="en-US" b="1" dirty="0" smtClean="0">
                <a:solidFill>
                  <a:srgbClr val="FF0000"/>
                </a:solidFill>
              </a:rPr>
              <a:t> 既</a:t>
            </a:r>
            <a:r>
              <a:rPr lang="zh-CN" altLang="en-US" b="1" dirty="0" smtClean="0">
                <a:solidFill>
                  <a:srgbClr val="FF0000"/>
                </a:solidFill>
              </a:rPr>
              <a:t>见复关，载笑载言。</a:t>
            </a:r>
          </a:p>
          <a:p>
            <a:endParaRPr lang="zh-CN" altLang="en-US"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571480"/>
            <a:ext cx="8786874" cy="5715040"/>
          </a:xfrm>
        </p:spPr>
        <p:txBody>
          <a:bodyPr>
            <a:normAutofit fontScale="92500"/>
          </a:bodyPr>
          <a:lstStyle/>
          <a:p>
            <a:r>
              <a:rPr lang="en-US" dirty="0" smtClean="0">
                <a:solidFill>
                  <a:srgbClr val="FF0000"/>
                </a:solidFill>
              </a:rPr>
              <a:t>1.</a:t>
            </a:r>
            <a:r>
              <a:rPr lang="zh-CN" altLang="en-US" dirty="0" smtClean="0">
                <a:solidFill>
                  <a:srgbClr val="FF0000"/>
                </a:solidFill>
              </a:rPr>
              <a:t> 学</a:t>
            </a:r>
            <a:r>
              <a:rPr lang="zh-CN" altLang="en-US" dirty="0" smtClean="0">
                <a:solidFill>
                  <a:srgbClr val="FF0000"/>
                </a:solidFill>
              </a:rPr>
              <a:t>不可以已</a:t>
            </a:r>
            <a:r>
              <a:rPr lang="en-US" dirty="0" smtClean="0">
                <a:solidFill>
                  <a:srgbClr val="FF0000"/>
                </a:solidFill>
              </a:rPr>
              <a:t> </a:t>
            </a:r>
            <a:br>
              <a:rPr lang="en-US" dirty="0" smtClean="0">
                <a:solidFill>
                  <a:srgbClr val="FF0000"/>
                </a:solidFill>
              </a:rPr>
            </a:br>
            <a:endParaRPr lang="en-US" dirty="0" smtClean="0">
              <a:solidFill>
                <a:srgbClr val="FF0000"/>
              </a:solidFill>
            </a:endParaRPr>
          </a:p>
          <a:p>
            <a:r>
              <a:rPr lang="en-US" dirty="0" smtClean="0">
                <a:solidFill>
                  <a:srgbClr val="FF0000"/>
                </a:solidFill>
              </a:rPr>
              <a:t>2.</a:t>
            </a:r>
            <a:r>
              <a:rPr lang="zh-CN" altLang="en-US" dirty="0" smtClean="0">
                <a:solidFill>
                  <a:srgbClr val="FF0000"/>
                </a:solidFill>
              </a:rPr>
              <a:t> </a:t>
            </a:r>
            <a:r>
              <a:rPr lang="en-US" dirty="0" smtClean="0">
                <a:solidFill>
                  <a:srgbClr val="FF0000"/>
                </a:solidFill>
              </a:rPr>
              <a:t> </a:t>
            </a:r>
            <a:r>
              <a:rPr lang="zh-CN" altLang="en-US" dirty="0" smtClean="0">
                <a:solidFill>
                  <a:srgbClr val="FF0000"/>
                </a:solidFill>
              </a:rPr>
              <a:t>青，取之于蓝，而青于</a:t>
            </a:r>
            <a:r>
              <a:rPr lang="zh-CN" altLang="en-US" dirty="0" smtClean="0">
                <a:solidFill>
                  <a:srgbClr val="FF0000"/>
                </a:solidFill>
              </a:rPr>
              <a:t>蓝</a:t>
            </a:r>
            <a:r>
              <a:rPr lang="en-US" dirty="0" smtClean="0">
                <a:solidFill>
                  <a:srgbClr val="FF0000"/>
                </a:solidFill>
              </a:rPr>
              <a:t/>
            </a:r>
            <a:br>
              <a:rPr lang="en-US" dirty="0" smtClean="0">
                <a:solidFill>
                  <a:srgbClr val="FF0000"/>
                </a:solidFill>
              </a:rPr>
            </a:br>
            <a:endParaRPr lang="en-US" dirty="0" smtClean="0">
              <a:solidFill>
                <a:srgbClr val="FF0000"/>
              </a:solidFill>
            </a:endParaRPr>
          </a:p>
          <a:p>
            <a:r>
              <a:rPr lang="en-US" dirty="0" smtClean="0">
                <a:solidFill>
                  <a:srgbClr val="FF0000"/>
                </a:solidFill>
              </a:rPr>
              <a:t>3</a:t>
            </a:r>
            <a:r>
              <a:rPr lang="zh-CN" altLang="en-US" dirty="0" smtClean="0">
                <a:solidFill>
                  <a:srgbClr val="FF0000"/>
                </a:solidFill>
              </a:rPr>
              <a:t>．君子</a:t>
            </a:r>
            <a:r>
              <a:rPr lang="zh-CN" altLang="en-US" dirty="0" smtClean="0">
                <a:solidFill>
                  <a:srgbClr val="FF0000"/>
                </a:solidFill>
              </a:rPr>
              <a:t>博学而日参省乎己，则知明而行无过矣。</a:t>
            </a:r>
            <a:r>
              <a:rPr lang="en-US" dirty="0" smtClean="0">
                <a:solidFill>
                  <a:srgbClr val="FF0000"/>
                </a:solidFill>
              </a:rPr>
              <a:t/>
            </a:r>
            <a:br>
              <a:rPr lang="en-US" dirty="0" smtClean="0">
                <a:solidFill>
                  <a:srgbClr val="FF0000"/>
                </a:solidFill>
              </a:rPr>
            </a:br>
            <a:endParaRPr lang="en-US" dirty="0" smtClean="0">
              <a:solidFill>
                <a:srgbClr val="FF0000"/>
              </a:solidFill>
            </a:endParaRPr>
          </a:p>
          <a:p>
            <a:r>
              <a:rPr lang="en-US" dirty="0" smtClean="0">
                <a:solidFill>
                  <a:srgbClr val="FF0000"/>
                </a:solidFill>
              </a:rPr>
              <a:t>4</a:t>
            </a:r>
            <a:r>
              <a:rPr lang="en-US" dirty="0" smtClean="0">
                <a:solidFill>
                  <a:srgbClr val="FF0000"/>
                </a:solidFill>
              </a:rPr>
              <a:t>. </a:t>
            </a:r>
            <a:r>
              <a:rPr lang="en-US" dirty="0" smtClean="0">
                <a:solidFill>
                  <a:srgbClr val="FF0000"/>
                </a:solidFill>
              </a:rPr>
              <a:t>“</a:t>
            </a:r>
            <a:r>
              <a:rPr lang="en-US" dirty="0" smtClean="0">
                <a:solidFill>
                  <a:srgbClr val="FF0000"/>
                </a:solidFill>
              </a:rPr>
              <a:t> </a:t>
            </a:r>
            <a:r>
              <a:rPr lang="zh-CN" altLang="en-US" dirty="0" smtClean="0">
                <a:solidFill>
                  <a:srgbClr val="FF0000"/>
                </a:solidFill>
              </a:rPr>
              <a:t>学不可以已</a:t>
            </a:r>
            <a:r>
              <a:rPr lang="en-US" dirty="0" smtClean="0">
                <a:solidFill>
                  <a:srgbClr val="FF0000"/>
                </a:solidFill>
              </a:rPr>
              <a:t> ”</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锲</a:t>
            </a:r>
            <a:r>
              <a:rPr lang="zh-CN" altLang="en-US" dirty="0" smtClean="0">
                <a:solidFill>
                  <a:srgbClr val="FF0000"/>
                </a:solidFill>
              </a:rPr>
              <a:t>而舍之，朽木不折；锲而不舍</a:t>
            </a:r>
            <a:r>
              <a:rPr lang="en-US" dirty="0" smtClean="0">
                <a:solidFill>
                  <a:srgbClr val="FF0000"/>
                </a:solidFill>
              </a:rPr>
              <a:t>,</a:t>
            </a:r>
            <a:r>
              <a:rPr lang="zh-CN" altLang="en-US" dirty="0" smtClean="0">
                <a:solidFill>
                  <a:srgbClr val="FF0000"/>
                </a:solidFill>
              </a:rPr>
              <a:t>金石可镂。</a:t>
            </a:r>
            <a:r>
              <a:rPr lang="en-US" dirty="0" smtClean="0">
                <a:solidFill>
                  <a:srgbClr val="FF0000"/>
                </a:solidFill>
              </a:rPr>
              <a:t/>
            </a:r>
            <a:br>
              <a:rPr lang="en-US" dirty="0" smtClean="0">
                <a:solidFill>
                  <a:srgbClr val="FF0000"/>
                </a:solidFill>
              </a:rPr>
            </a:br>
            <a:endParaRPr lang="en-US" dirty="0" smtClean="0">
              <a:solidFill>
                <a:srgbClr val="FF0000"/>
              </a:solidFill>
            </a:endParaRPr>
          </a:p>
          <a:p>
            <a:r>
              <a:rPr lang="en-US" dirty="0" smtClean="0">
                <a:solidFill>
                  <a:srgbClr val="FF0000"/>
                </a:solidFill>
              </a:rPr>
              <a:t>5</a:t>
            </a:r>
            <a:r>
              <a:rPr lang="zh-CN" altLang="en-US" dirty="0" smtClean="0">
                <a:solidFill>
                  <a:srgbClr val="FF0000"/>
                </a:solidFill>
              </a:rPr>
              <a:t>．君子</a:t>
            </a:r>
            <a:r>
              <a:rPr lang="zh-CN" altLang="en-US" dirty="0" smtClean="0">
                <a:solidFill>
                  <a:srgbClr val="FF0000"/>
                </a:solidFill>
              </a:rPr>
              <a:t>生非异也，善假于物也。</a:t>
            </a:r>
            <a:r>
              <a:rPr lang="en-US" dirty="0" smtClean="0">
                <a:solidFill>
                  <a:srgbClr val="FF0000"/>
                </a:solidFill>
              </a:rPr>
              <a:t/>
            </a:r>
            <a:br>
              <a:rPr lang="en-US" dirty="0" smtClean="0">
                <a:solidFill>
                  <a:srgbClr val="FF0000"/>
                </a:solidFill>
              </a:rPr>
            </a:b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6</a:t>
            </a:r>
            <a:r>
              <a:rPr lang="zh-CN" altLang="en-US" dirty="0" smtClean="0"/>
              <a:t>．强调空想不如学习的一句</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7</a:t>
            </a:r>
            <a:r>
              <a:rPr lang="en-US" dirty="0" smtClean="0"/>
              <a:t>. </a:t>
            </a:r>
            <a:r>
              <a:rPr lang="zh-CN" altLang="en-US" dirty="0" smtClean="0"/>
              <a:t>在文中强调学习应当用心专一，并且从正面设喻，指出即使像蚯蚓那样弱小，如果用心专一也会有所成的句子是</a:t>
            </a:r>
            <a:r>
              <a:rPr lang="zh-CN" altLang="en-US" dirty="0" smtClean="0"/>
              <a:t>：</a:t>
            </a:r>
            <a:r>
              <a:rPr lang="en-US" altLang="zh-CN" dirty="0" smtClean="0"/>
              <a:t>5</a:t>
            </a:r>
            <a:r>
              <a:rPr lang="zh-CN" altLang="en-US" dirty="0" smtClean="0"/>
              <a:t>空</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solidFill>
                  <a:srgbClr val="FF0000"/>
                </a:solidFill>
              </a:rPr>
              <a:t>6</a:t>
            </a:r>
            <a:r>
              <a:rPr lang="zh-CN" altLang="en-US" b="1" dirty="0" smtClean="0">
                <a:solidFill>
                  <a:srgbClr val="FF0000"/>
                </a:solidFill>
              </a:rPr>
              <a:t>．吾</a:t>
            </a:r>
            <a:r>
              <a:rPr lang="zh-CN" altLang="en-US" b="1" dirty="0" smtClean="0">
                <a:solidFill>
                  <a:srgbClr val="FF0000"/>
                </a:solidFill>
              </a:rPr>
              <a:t>尝终日而思矣，不如须臾之所学也。</a:t>
            </a:r>
            <a:r>
              <a:rPr lang="en-US" b="1" dirty="0" smtClean="0">
                <a:solidFill>
                  <a:srgbClr val="FF0000"/>
                </a:solidFill>
              </a:rPr>
              <a:t/>
            </a:r>
            <a:br>
              <a:rPr lang="en-US" b="1" dirty="0" smtClean="0">
                <a:solidFill>
                  <a:srgbClr val="FF0000"/>
                </a:solidFill>
              </a:rPr>
            </a:br>
            <a:endParaRPr lang="en-US" b="1" dirty="0" smtClean="0">
              <a:solidFill>
                <a:srgbClr val="FF0000"/>
              </a:solidFill>
            </a:endParaRPr>
          </a:p>
          <a:p>
            <a:r>
              <a:rPr lang="en-US" b="1" dirty="0" smtClean="0">
                <a:solidFill>
                  <a:srgbClr val="FF0000"/>
                </a:solidFill>
              </a:rPr>
              <a:t>7</a:t>
            </a:r>
            <a:r>
              <a:rPr lang="en-US" b="1" dirty="0" smtClean="0">
                <a:solidFill>
                  <a:srgbClr val="FF0000"/>
                </a:solidFill>
              </a:rPr>
              <a:t>. </a:t>
            </a:r>
            <a:r>
              <a:rPr lang="zh-CN" altLang="en-US" b="1" dirty="0" smtClean="0">
                <a:solidFill>
                  <a:srgbClr val="FF0000"/>
                </a:solidFill>
              </a:rPr>
              <a:t>蚓</a:t>
            </a:r>
            <a:r>
              <a:rPr lang="zh-CN" altLang="en-US" b="1" dirty="0" smtClean="0">
                <a:solidFill>
                  <a:srgbClr val="FF0000"/>
                </a:solidFill>
              </a:rPr>
              <a:t>无爪牙之利，筋骨之强，上食埃土，下饮黄泉，用心一也。</a:t>
            </a:r>
          </a:p>
          <a:p>
            <a:endParaRPr lang="zh-CN" alt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500042"/>
            <a:ext cx="8715436" cy="6000792"/>
          </a:xfrm>
        </p:spPr>
        <p:txBody>
          <a:bodyPr>
            <a:normAutofit fontScale="92500" lnSpcReduction="10000"/>
          </a:bodyPr>
          <a:lstStyle/>
          <a:p>
            <a:r>
              <a:rPr lang="en-US" dirty="0" smtClean="0"/>
              <a:t>1.</a:t>
            </a:r>
            <a:r>
              <a:rPr lang="zh-CN" altLang="en-US" dirty="0" smtClean="0"/>
              <a:t>在</a:t>
            </a:r>
            <a:r>
              <a:rPr lang="en-US" altLang="zh-CN" dirty="0" smtClean="0"/>
              <a:t>《</a:t>
            </a:r>
            <a:r>
              <a:rPr lang="zh-CN" altLang="en-US" dirty="0" smtClean="0"/>
              <a:t>逍遥游</a:t>
            </a:r>
            <a:r>
              <a:rPr lang="en-US" altLang="zh-CN" dirty="0" smtClean="0"/>
              <a:t>》</a:t>
            </a:r>
            <a:r>
              <a:rPr lang="zh-CN" altLang="en-US" dirty="0" smtClean="0"/>
              <a:t>中描绘大鹏依然有所恃的句子是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2</a:t>
            </a:r>
            <a:r>
              <a:rPr lang="en-US" dirty="0" smtClean="0"/>
              <a:t>. </a:t>
            </a:r>
            <a:r>
              <a:rPr lang="en-US" altLang="zh-CN" dirty="0" smtClean="0"/>
              <a:t>《</a:t>
            </a:r>
            <a:r>
              <a:rPr lang="zh-CN" altLang="en-US" dirty="0" smtClean="0"/>
              <a:t>庄子</a:t>
            </a:r>
            <a:r>
              <a:rPr lang="en-US" dirty="0" smtClean="0"/>
              <a:t>·</a:t>
            </a:r>
            <a:r>
              <a:rPr lang="zh-CN" altLang="en-US" dirty="0" smtClean="0"/>
              <a:t>逍遥游</a:t>
            </a:r>
            <a:r>
              <a:rPr lang="en-US" altLang="zh-CN" dirty="0" smtClean="0"/>
              <a:t>》</a:t>
            </a:r>
            <a:r>
              <a:rPr lang="zh-CN" altLang="en-US" dirty="0" smtClean="0"/>
              <a:t>中以</a:t>
            </a:r>
            <a:r>
              <a:rPr lang="en-US" dirty="0" smtClean="0"/>
              <a:t>“</a:t>
            </a:r>
            <a:r>
              <a:rPr lang="zh-CN" altLang="en-US" dirty="0" smtClean="0"/>
              <a:t>朝菌</a:t>
            </a:r>
            <a:r>
              <a:rPr lang="en-US" dirty="0" smtClean="0"/>
              <a:t>”</a:t>
            </a:r>
            <a:r>
              <a:rPr lang="zh-CN" altLang="en-US" dirty="0" smtClean="0"/>
              <a:t>和</a:t>
            </a:r>
            <a:r>
              <a:rPr lang="en-US" dirty="0" smtClean="0"/>
              <a:t>“</a:t>
            </a:r>
            <a:r>
              <a:rPr lang="zh-CN" altLang="en-US" dirty="0" smtClean="0"/>
              <a:t>蟪蛄</a:t>
            </a:r>
            <a:r>
              <a:rPr lang="en-US" dirty="0" smtClean="0"/>
              <a:t>”</a:t>
            </a:r>
            <a:r>
              <a:rPr lang="zh-CN" altLang="en-US" dirty="0" smtClean="0"/>
              <a:t>为例来说明</a:t>
            </a:r>
            <a:r>
              <a:rPr lang="en-US" dirty="0" smtClean="0"/>
              <a:t>“</a:t>
            </a:r>
            <a:r>
              <a:rPr lang="zh-CN" altLang="en-US" dirty="0" smtClean="0"/>
              <a:t>小年</a:t>
            </a:r>
            <a:r>
              <a:rPr lang="en-US" dirty="0" smtClean="0"/>
              <a:t>”</a:t>
            </a:r>
            <a:r>
              <a:rPr lang="zh-CN" altLang="en-US" dirty="0" smtClean="0"/>
              <a:t>一词的两句是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3</a:t>
            </a:r>
            <a:r>
              <a:rPr lang="en-US" dirty="0" smtClean="0"/>
              <a:t>. </a:t>
            </a:r>
            <a:r>
              <a:rPr lang="zh-CN" altLang="en-US" dirty="0" smtClean="0"/>
              <a:t>作者举现实生活中的很小的实物也需要依凭外物实例与大鹏鸟的</a:t>
            </a:r>
            <a:r>
              <a:rPr lang="en-US" dirty="0" smtClean="0"/>
              <a:t>“</a:t>
            </a:r>
            <a:r>
              <a:rPr lang="zh-CN" altLang="en-US" dirty="0" smtClean="0"/>
              <a:t>海运将徙</a:t>
            </a:r>
            <a:r>
              <a:rPr lang="en-US" dirty="0" smtClean="0"/>
              <a:t>”</a:t>
            </a:r>
            <a:r>
              <a:rPr lang="zh-CN" altLang="en-US" dirty="0" smtClean="0"/>
              <a:t>作对比，形象地说明任何事物都有所凭借的句子是：</a:t>
            </a:r>
            <a:r>
              <a:rPr lang="en-US" dirty="0" smtClean="0"/>
              <a:t> </a:t>
            </a:r>
            <a:r>
              <a:rPr lang="en-US" dirty="0" smtClean="0"/>
              <a:t>3</a:t>
            </a:r>
            <a:r>
              <a:rPr lang="zh-CN" altLang="en-US" dirty="0" smtClean="0"/>
              <a:t>空</a:t>
            </a:r>
            <a:r>
              <a:rPr lang="en-US" dirty="0" smtClean="0"/>
              <a:t/>
            </a:r>
            <a:br>
              <a:rPr lang="en-US" dirty="0" smtClean="0"/>
            </a:br>
            <a:r>
              <a:rPr lang="en-US" dirty="0" smtClean="0"/>
              <a:t>4</a:t>
            </a:r>
            <a:r>
              <a:rPr lang="en-US" dirty="0" smtClean="0"/>
              <a:t>. </a:t>
            </a:r>
            <a:r>
              <a:rPr lang="zh-CN" altLang="en-US" dirty="0" smtClean="0"/>
              <a:t>举现实生活中的实例，通过舟的浮动对水的依赖性，从而得出结论来说明大鹏鸟的飞翔对风的依赖性的句子是：</a:t>
            </a:r>
            <a:r>
              <a:rPr lang="en-US" dirty="0" smtClean="0"/>
              <a:t> </a:t>
            </a:r>
            <a:r>
              <a:rPr lang="en-US" altLang="zh-CN" dirty="0" smtClean="0"/>
              <a:t>2</a:t>
            </a:r>
            <a:r>
              <a:rPr lang="zh-CN" altLang="en-US" dirty="0" smtClean="0"/>
              <a:t>空</a:t>
            </a:r>
            <a:r>
              <a:rPr lang="en-US" dirty="0" smtClean="0"/>
              <a:t/>
            </a:r>
            <a:br>
              <a:rPr lang="en-US" dirty="0" smtClean="0"/>
            </a:br>
            <a:r>
              <a:rPr lang="en-US" dirty="0" smtClean="0"/>
              <a:t>5</a:t>
            </a:r>
            <a:r>
              <a:rPr lang="en-US" dirty="0" smtClean="0"/>
              <a:t>.</a:t>
            </a:r>
            <a:r>
              <a:rPr lang="zh-CN" altLang="en-US" dirty="0" smtClean="0"/>
              <a:t>庄子从奇妙莫测的描写后接着以现实社会的四种人的具体描述，文中描写四种人的句子分别是</a:t>
            </a:r>
            <a:r>
              <a:rPr lang="zh-CN" altLang="en-US" dirty="0" smtClean="0"/>
              <a:t>：</a:t>
            </a:r>
            <a:r>
              <a:rPr lang="en-US" dirty="0" smtClean="0"/>
              <a:t>4</a:t>
            </a:r>
            <a:r>
              <a:rPr lang="zh-CN" altLang="en-US" dirty="0" smtClean="0"/>
              <a:t>空</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b="1" dirty="0" smtClean="0">
                <a:solidFill>
                  <a:srgbClr val="FF0000"/>
                </a:solidFill>
              </a:rPr>
              <a:t>1</a:t>
            </a:r>
            <a:r>
              <a:rPr lang="en-US" b="1" dirty="0" smtClean="0">
                <a:solidFill>
                  <a:srgbClr val="FF0000"/>
                </a:solidFill>
              </a:rPr>
              <a:t>.</a:t>
            </a:r>
            <a:r>
              <a:rPr lang="zh-CN" altLang="en-US" b="1" dirty="0" smtClean="0">
                <a:solidFill>
                  <a:srgbClr val="FF0000"/>
                </a:solidFill>
              </a:rPr>
              <a:t> 抟</a:t>
            </a:r>
            <a:r>
              <a:rPr lang="zh-CN" altLang="en-US" b="1" dirty="0" smtClean="0">
                <a:solidFill>
                  <a:srgbClr val="FF0000"/>
                </a:solidFill>
              </a:rPr>
              <a:t>扶摇而上者九万里，去以六月息者也。</a:t>
            </a:r>
            <a:r>
              <a:rPr lang="en-US" b="1" dirty="0" smtClean="0">
                <a:solidFill>
                  <a:srgbClr val="FF0000"/>
                </a:solidFill>
              </a:rPr>
              <a:t/>
            </a:r>
            <a:br>
              <a:rPr lang="en-US" b="1" dirty="0" smtClean="0">
                <a:solidFill>
                  <a:srgbClr val="FF0000"/>
                </a:solidFill>
              </a:rPr>
            </a:br>
            <a:r>
              <a:rPr lang="en-US" b="1" dirty="0" smtClean="0">
                <a:solidFill>
                  <a:srgbClr val="FF0000"/>
                </a:solidFill>
              </a:rPr>
              <a:t>2</a:t>
            </a:r>
            <a:r>
              <a:rPr lang="en-US" b="1" dirty="0" smtClean="0">
                <a:solidFill>
                  <a:srgbClr val="FF0000"/>
                </a:solidFill>
              </a:rPr>
              <a:t>. </a:t>
            </a:r>
            <a:r>
              <a:rPr lang="zh-CN" altLang="en-US" b="1" dirty="0" smtClean="0">
                <a:solidFill>
                  <a:srgbClr val="FF0000"/>
                </a:solidFill>
              </a:rPr>
              <a:t>朝</a:t>
            </a:r>
            <a:r>
              <a:rPr lang="zh-CN" altLang="en-US" b="1" dirty="0" smtClean="0">
                <a:solidFill>
                  <a:srgbClr val="FF0000"/>
                </a:solidFill>
              </a:rPr>
              <a:t>菌不知晦朔，蟪蛄不知春秋。</a:t>
            </a:r>
            <a:r>
              <a:rPr lang="en-US" b="1" dirty="0" smtClean="0">
                <a:solidFill>
                  <a:srgbClr val="FF0000"/>
                </a:solidFill>
              </a:rPr>
              <a:t/>
            </a:r>
            <a:br>
              <a:rPr lang="en-US" b="1" dirty="0" smtClean="0">
                <a:solidFill>
                  <a:srgbClr val="FF0000"/>
                </a:solidFill>
              </a:rPr>
            </a:br>
            <a:r>
              <a:rPr lang="en-US" b="1" dirty="0" smtClean="0">
                <a:solidFill>
                  <a:srgbClr val="FF0000"/>
                </a:solidFill>
              </a:rPr>
              <a:t>3</a:t>
            </a:r>
            <a:r>
              <a:rPr lang="en-US" b="1" dirty="0" smtClean="0">
                <a:solidFill>
                  <a:srgbClr val="FF0000"/>
                </a:solidFill>
              </a:rPr>
              <a:t>.  </a:t>
            </a:r>
            <a:r>
              <a:rPr lang="zh-CN" altLang="en-US" b="1" dirty="0" smtClean="0">
                <a:solidFill>
                  <a:srgbClr val="FF0000"/>
                </a:solidFill>
              </a:rPr>
              <a:t>野马也，尘埃也，生物之以息相吹也。</a:t>
            </a:r>
            <a:r>
              <a:rPr lang="en-US" b="1" dirty="0" smtClean="0">
                <a:solidFill>
                  <a:srgbClr val="FF0000"/>
                </a:solidFill>
              </a:rPr>
              <a:t/>
            </a:r>
            <a:br>
              <a:rPr lang="en-US" b="1" dirty="0" smtClean="0">
                <a:solidFill>
                  <a:srgbClr val="FF0000"/>
                </a:solidFill>
              </a:rPr>
            </a:br>
            <a:r>
              <a:rPr lang="en-US" b="1" dirty="0" smtClean="0">
                <a:solidFill>
                  <a:srgbClr val="FF0000"/>
                </a:solidFill>
              </a:rPr>
              <a:t>4</a:t>
            </a:r>
            <a:r>
              <a:rPr lang="en-US" b="1" dirty="0" smtClean="0">
                <a:solidFill>
                  <a:srgbClr val="FF0000"/>
                </a:solidFill>
              </a:rPr>
              <a:t>.  </a:t>
            </a:r>
            <a:r>
              <a:rPr lang="zh-CN" altLang="en-US" b="1" dirty="0" smtClean="0">
                <a:solidFill>
                  <a:srgbClr val="FF0000"/>
                </a:solidFill>
              </a:rPr>
              <a:t>风之积也不厚，则其负大翼也无力。</a:t>
            </a:r>
            <a:r>
              <a:rPr lang="en-US" b="1" dirty="0" smtClean="0">
                <a:solidFill>
                  <a:srgbClr val="FF0000"/>
                </a:solidFill>
              </a:rPr>
              <a:t/>
            </a:r>
            <a:br>
              <a:rPr lang="en-US" b="1" dirty="0" smtClean="0">
                <a:solidFill>
                  <a:srgbClr val="FF0000"/>
                </a:solidFill>
              </a:rPr>
            </a:br>
            <a:r>
              <a:rPr lang="en-US" b="1" dirty="0" smtClean="0">
                <a:solidFill>
                  <a:srgbClr val="FF0000"/>
                </a:solidFill>
              </a:rPr>
              <a:t>5.</a:t>
            </a:r>
            <a:r>
              <a:rPr lang="zh-CN" altLang="en-US" b="1" dirty="0" smtClean="0">
                <a:solidFill>
                  <a:srgbClr val="FF0000"/>
                </a:solidFill>
              </a:rPr>
              <a:t> </a:t>
            </a:r>
            <a:r>
              <a:rPr lang="en-US" b="1" dirty="0" smtClean="0">
                <a:solidFill>
                  <a:srgbClr val="FF0000"/>
                </a:solidFill>
              </a:rPr>
              <a:t> </a:t>
            </a:r>
            <a:r>
              <a:rPr lang="zh-CN" altLang="en-US" b="1" dirty="0" smtClean="0">
                <a:solidFill>
                  <a:srgbClr val="FF0000"/>
                </a:solidFill>
              </a:rPr>
              <a:t>故夫知效一官，行比一乡，德合一君，而征一国者。</a:t>
            </a:r>
            <a:endParaRPr lang="zh-CN" alt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00042"/>
            <a:ext cx="8229600" cy="5786478"/>
          </a:xfrm>
        </p:spPr>
        <p:txBody>
          <a:bodyPr>
            <a:normAutofit/>
          </a:bodyPr>
          <a:lstStyle/>
          <a:p>
            <a:r>
              <a:rPr lang="en-US" dirty="0" smtClean="0"/>
              <a:t>6.</a:t>
            </a:r>
            <a:r>
              <a:rPr lang="zh-CN" altLang="en-US" dirty="0" smtClean="0"/>
              <a:t>作者提出自己的观点</a:t>
            </a:r>
            <a:r>
              <a:rPr lang="en-US" dirty="0" smtClean="0"/>
              <a:t>——“</a:t>
            </a:r>
            <a:r>
              <a:rPr lang="zh-CN" altLang="en-US" dirty="0" smtClean="0"/>
              <a:t>无所待</a:t>
            </a:r>
            <a:r>
              <a:rPr lang="en-US" dirty="0" smtClean="0"/>
              <a:t>”</a:t>
            </a:r>
            <a:r>
              <a:rPr lang="zh-CN" altLang="en-US" dirty="0" smtClean="0"/>
              <a:t>才是真正的逍遥的并列句了三类人的句子是</a:t>
            </a:r>
            <a:r>
              <a:rPr lang="zh-CN" altLang="en-US" dirty="0" smtClean="0"/>
              <a:t>：</a:t>
            </a:r>
            <a:r>
              <a:rPr lang="en-US" altLang="zh-CN" dirty="0" smtClean="0"/>
              <a:t>3</a:t>
            </a:r>
            <a:r>
              <a:rPr lang="zh-CN" altLang="en-US" dirty="0" smtClean="0"/>
              <a:t>空</a:t>
            </a:r>
            <a:r>
              <a:rPr lang="en-US" dirty="0" smtClean="0"/>
              <a:t/>
            </a:r>
            <a:br>
              <a:rPr lang="en-US" dirty="0" smtClean="0"/>
            </a:br>
            <a:r>
              <a:rPr lang="en-US" dirty="0" smtClean="0"/>
              <a:t>7</a:t>
            </a:r>
            <a:r>
              <a:rPr lang="zh-CN" altLang="en-US" dirty="0" smtClean="0"/>
              <a:t>．文中对天空的颜色成因进行了探寻，并发出了疑问的两句是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8</a:t>
            </a:r>
            <a:r>
              <a:rPr lang="en-US" dirty="0" smtClean="0"/>
              <a:t>.</a:t>
            </a:r>
            <a:r>
              <a:rPr lang="zh-CN" altLang="en-US" dirty="0" smtClean="0"/>
              <a:t>文中写宋荣子看淡了世间的荣辱，不会因为外界的评价而更加奋勉或沮丧的句子是</a:t>
            </a:r>
            <a:r>
              <a:rPr lang="zh-CN" altLang="en-US" dirty="0" smtClean="0"/>
              <a:t>：</a:t>
            </a:r>
            <a:r>
              <a:rPr lang="en-US" altLang="zh-CN" dirty="0" smtClean="0"/>
              <a:t>2</a:t>
            </a:r>
            <a:r>
              <a:rPr lang="zh-CN" altLang="en-US" dirty="0" smtClean="0"/>
              <a:t>空</a:t>
            </a:r>
            <a:r>
              <a:rPr lang="en-US" dirty="0" smtClean="0"/>
              <a:t/>
            </a:r>
            <a:br>
              <a:rPr lang="en-US" dirty="0" smtClean="0"/>
            </a:br>
            <a:r>
              <a:rPr lang="en-US" dirty="0" smtClean="0"/>
              <a:t>9</a:t>
            </a:r>
            <a:r>
              <a:rPr lang="en-US" dirty="0" smtClean="0"/>
              <a:t>.</a:t>
            </a:r>
            <a:r>
              <a:rPr lang="zh-CN" altLang="en-US" dirty="0" smtClean="0"/>
              <a:t>当看到大鹏经过一系列的准备才能</a:t>
            </a:r>
            <a:r>
              <a:rPr lang="en-US" dirty="0" smtClean="0"/>
              <a:t>“</a:t>
            </a:r>
            <a:r>
              <a:rPr lang="zh-CN" altLang="en-US" dirty="0" smtClean="0"/>
              <a:t>图南</a:t>
            </a:r>
            <a:r>
              <a:rPr lang="en-US" dirty="0" smtClean="0"/>
              <a:t>”</a:t>
            </a:r>
            <a:r>
              <a:rPr lang="zh-CN" altLang="en-US" dirty="0" smtClean="0"/>
              <a:t>之后，蜩与学鸠通过形象地描述自己在林中飞行和休息的样子来嘲笑大鹏鸟的句子是</a:t>
            </a:r>
            <a:r>
              <a:rPr lang="zh-CN" altLang="en-US" dirty="0" smtClean="0"/>
              <a:t>：</a:t>
            </a:r>
            <a:r>
              <a:rPr lang="en-US" altLang="zh-CN" dirty="0" smtClean="0"/>
              <a:t>2</a:t>
            </a:r>
            <a:r>
              <a:rPr lang="zh-CN" altLang="en-US" dirty="0" smtClean="0"/>
              <a:t>空</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600200"/>
            <a:ext cx="8715436" cy="4686320"/>
          </a:xfrm>
        </p:spPr>
        <p:txBody>
          <a:bodyPr>
            <a:normAutofit/>
          </a:bodyPr>
          <a:lstStyle/>
          <a:p>
            <a:r>
              <a:rPr lang="en-US" b="1" dirty="0" smtClean="0">
                <a:solidFill>
                  <a:srgbClr val="FF0000"/>
                </a:solidFill>
              </a:rPr>
              <a:t>6</a:t>
            </a:r>
            <a:r>
              <a:rPr lang="en-US" b="1" dirty="0" smtClean="0">
                <a:solidFill>
                  <a:srgbClr val="FF0000"/>
                </a:solidFill>
              </a:rPr>
              <a:t>.</a:t>
            </a:r>
            <a:r>
              <a:rPr lang="zh-CN" altLang="en-US" b="1" dirty="0" smtClean="0">
                <a:solidFill>
                  <a:srgbClr val="FF0000"/>
                </a:solidFill>
              </a:rPr>
              <a:t> 至</a:t>
            </a:r>
            <a:r>
              <a:rPr lang="zh-CN" altLang="en-US" b="1" dirty="0" smtClean="0">
                <a:solidFill>
                  <a:srgbClr val="FF0000"/>
                </a:solidFill>
              </a:rPr>
              <a:t>人无己，神人无功，圣人无名。</a:t>
            </a:r>
            <a:r>
              <a:rPr lang="en-US" b="1" dirty="0" smtClean="0">
                <a:solidFill>
                  <a:srgbClr val="FF0000"/>
                </a:solidFill>
              </a:rPr>
              <a:t/>
            </a:r>
            <a:br>
              <a:rPr lang="en-US" b="1" dirty="0" smtClean="0">
                <a:solidFill>
                  <a:srgbClr val="FF0000"/>
                </a:solidFill>
              </a:rPr>
            </a:br>
            <a:r>
              <a:rPr lang="en-US" b="1" dirty="0" smtClean="0">
                <a:solidFill>
                  <a:srgbClr val="FF0000"/>
                </a:solidFill>
              </a:rPr>
              <a:t>7</a:t>
            </a:r>
            <a:r>
              <a:rPr lang="zh-CN" altLang="en-US" b="1" dirty="0" smtClean="0">
                <a:solidFill>
                  <a:srgbClr val="FF0000"/>
                </a:solidFill>
              </a:rPr>
              <a:t>．其</a:t>
            </a:r>
            <a:r>
              <a:rPr lang="zh-CN" altLang="en-US" b="1" dirty="0" smtClean="0">
                <a:solidFill>
                  <a:srgbClr val="FF0000"/>
                </a:solidFill>
              </a:rPr>
              <a:t>正色邪？其远而无所至极邪？</a:t>
            </a:r>
            <a:r>
              <a:rPr lang="en-US" b="1" dirty="0" smtClean="0">
                <a:solidFill>
                  <a:srgbClr val="FF0000"/>
                </a:solidFill>
              </a:rPr>
              <a:t/>
            </a:r>
            <a:br>
              <a:rPr lang="en-US" b="1" dirty="0" smtClean="0">
                <a:solidFill>
                  <a:srgbClr val="FF0000"/>
                </a:solidFill>
              </a:rPr>
            </a:br>
            <a:r>
              <a:rPr lang="en-US" b="1" dirty="0" smtClean="0">
                <a:solidFill>
                  <a:srgbClr val="FF0000"/>
                </a:solidFill>
              </a:rPr>
              <a:t>8.</a:t>
            </a:r>
            <a:r>
              <a:rPr lang="zh-CN" altLang="en-US" b="1" dirty="0" smtClean="0">
                <a:solidFill>
                  <a:srgbClr val="FF0000"/>
                </a:solidFill>
              </a:rPr>
              <a:t> 且</a:t>
            </a:r>
            <a:r>
              <a:rPr lang="zh-CN" altLang="en-US" b="1" dirty="0" smtClean="0">
                <a:solidFill>
                  <a:srgbClr val="FF0000"/>
                </a:solidFill>
              </a:rPr>
              <a:t>举世誉之而不加劝，举世非之而不加沮。</a:t>
            </a:r>
            <a:r>
              <a:rPr lang="en-US" b="1" dirty="0" smtClean="0">
                <a:solidFill>
                  <a:srgbClr val="FF0000"/>
                </a:solidFill>
              </a:rPr>
              <a:t/>
            </a:r>
            <a:br>
              <a:rPr lang="en-US" b="1" dirty="0" smtClean="0">
                <a:solidFill>
                  <a:srgbClr val="FF0000"/>
                </a:solidFill>
              </a:rPr>
            </a:br>
            <a:r>
              <a:rPr lang="en-US" b="1" dirty="0" smtClean="0">
                <a:solidFill>
                  <a:srgbClr val="FF0000"/>
                </a:solidFill>
              </a:rPr>
              <a:t>9.</a:t>
            </a:r>
            <a:r>
              <a:rPr lang="zh-CN" altLang="en-US" b="1" dirty="0" smtClean="0">
                <a:solidFill>
                  <a:srgbClr val="FF0000"/>
                </a:solidFill>
              </a:rPr>
              <a:t> 我</a:t>
            </a:r>
            <a:r>
              <a:rPr lang="zh-CN" altLang="en-US" b="1" dirty="0" smtClean="0">
                <a:solidFill>
                  <a:srgbClr val="FF0000"/>
                </a:solidFill>
              </a:rPr>
              <a:t>决起而飞，抢榆枋而止。</a:t>
            </a:r>
          </a:p>
          <a:p>
            <a:endParaRPr lang="zh-CN" altLang="en-US"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37</TotalTime>
  <Words>439</Words>
  <Application>Microsoft Office PowerPoint</Application>
  <PresentationFormat>全屏显示(4:3)</PresentationFormat>
  <Paragraphs>46</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暗香扑面</vt:lpstr>
      <vt:lpstr>高中理解性背默题</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c:creator>
  <cp:lastModifiedBy>WIN</cp:lastModifiedBy>
  <cp:revision>5</cp:revision>
  <dcterms:created xsi:type="dcterms:W3CDTF">2017-11-20T23:35:37Z</dcterms:created>
  <dcterms:modified xsi:type="dcterms:W3CDTF">2017-11-21T00:13:13Z</dcterms:modified>
</cp:coreProperties>
</file>