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C7E61B9-508E-4638-B4A9-9CA4AC07866B}" type="datetimeFigureOut">
              <a:rPr lang="en-US" smtClean="0"/>
              <a:t>11/6/2020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C25EE7F-1D2D-487C-BAAE-950DC899061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518327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E61B9-508E-4638-B4A9-9CA4AC07866B}"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EE7F-1D2D-487C-BAAE-950DC8990613}" type="slidenum">
              <a:rPr lang="en-US" smtClean="0"/>
              <a:t>‹#›</a:t>
            </a:fld>
            <a:endParaRPr lang="en-US"/>
          </a:p>
        </p:txBody>
      </p:sp>
    </p:spTree>
    <p:extLst>
      <p:ext uri="{BB962C8B-B14F-4D97-AF65-F5344CB8AC3E}">
        <p14:creationId xmlns:p14="http://schemas.microsoft.com/office/powerpoint/2010/main" val="85014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E61B9-508E-4638-B4A9-9CA4AC07866B}"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EE7F-1D2D-487C-BAAE-950DC8990613}" type="slidenum">
              <a:rPr lang="en-US" smtClean="0"/>
              <a:t>‹#›</a:t>
            </a:fld>
            <a:endParaRPr lang="en-US"/>
          </a:p>
        </p:txBody>
      </p:sp>
    </p:spTree>
    <p:extLst>
      <p:ext uri="{BB962C8B-B14F-4D97-AF65-F5344CB8AC3E}">
        <p14:creationId xmlns:p14="http://schemas.microsoft.com/office/powerpoint/2010/main" val="3316876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7E61B9-508E-4638-B4A9-9CA4AC07866B}"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EE7F-1D2D-487C-BAAE-950DC8990613}" type="slidenum">
              <a:rPr lang="en-US" smtClean="0"/>
              <a:t>‹#›</a:t>
            </a:fld>
            <a:endParaRPr lang="en-US"/>
          </a:p>
        </p:txBody>
      </p:sp>
    </p:spTree>
    <p:extLst>
      <p:ext uri="{BB962C8B-B14F-4D97-AF65-F5344CB8AC3E}">
        <p14:creationId xmlns:p14="http://schemas.microsoft.com/office/powerpoint/2010/main" val="2011608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C7E61B9-508E-4638-B4A9-9CA4AC07866B}" type="datetimeFigureOut">
              <a:rPr lang="en-US" smtClean="0"/>
              <a:t>11/6/2020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C25EE7F-1D2D-487C-BAAE-950DC899061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11118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7E61B9-508E-4638-B4A9-9CA4AC07866B}"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EE7F-1D2D-487C-BAAE-950DC8990613}" type="slidenum">
              <a:rPr lang="en-US" smtClean="0"/>
              <a:t>‹#›</a:t>
            </a:fld>
            <a:endParaRPr lang="en-US"/>
          </a:p>
        </p:txBody>
      </p:sp>
    </p:spTree>
    <p:extLst>
      <p:ext uri="{BB962C8B-B14F-4D97-AF65-F5344CB8AC3E}">
        <p14:creationId xmlns:p14="http://schemas.microsoft.com/office/powerpoint/2010/main" val="203859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7E61B9-508E-4638-B4A9-9CA4AC07866B}"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5EE7F-1D2D-487C-BAAE-950DC8990613}" type="slidenum">
              <a:rPr lang="en-US" smtClean="0"/>
              <a:t>‹#›</a:t>
            </a:fld>
            <a:endParaRPr lang="en-US"/>
          </a:p>
        </p:txBody>
      </p:sp>
    </p:spTree>
    <p:extLst>
      <p:ext uri="{BB962C8B-B14F-4D97-AF65-F5344CB8AC3E}">
        <p14:creationId xmlns:p14="http://schemas.microsoft.com/office/powerpoint/2010/main" val="259622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7E61B9-508E-4638-B4A9-9CA4AC07866B}"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5EE7F-1D2D-487C-BAAE-950DC8990613}" type="slidenum">
              <a:rPr lang="en-US" smtClean="0"/>
              <a:t>‹#›</a:t>
            </a:fld>
            <a:endParaRPr lang="en-US"/>
          </a:p>
        </p:txBody>
      </p:sp>
    </p:spTree>
    <p:extLst>
      <p:ext uri="{BB962C8B-B14F-4D97-AF65-F5344CB8AC3E}">
        <p14:creationId xmlns:p14="http://schemas.microsoft.com/office/powerpoint/2010/main" val="376438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E61B9-508E-4638-B4A9-9CA4AC07866B}"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25EE7F-1D2D-487C-BAAE-950DC8990613}" type="slidenum">
              <a:rPr lang="en-US" smtClean="0"/>
              <a:t>‹#›</a:t>
            </a:fld>
            <a:endParaRPr lang="en-US"/>
          </a:p>
        </p:txBody>
      </p:sp>
    </p:spTree>
    <p:extLst>
      <p:ext uri="{BB962C8B-B14F-4D97-AF65-F5344CB8AC3E}">
        <p14:creationId xmlns:p14="http://schemas.microsoft.com/office/powerpoint/2010/main" val="143503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C7E61B9-508E-4638-B4A9-9CA4AC07866B}" type="datetimeFigureOut">
              <a:rPr lang="en-US" smtClean="0"/>
              <a:t>11/6/2020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C25EE7F-1D2D-487C-BAAE-950DC899061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297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C7E61B9-508E-4638-B4A9-9CA4AC07866B}" type="datetimeFigureOut">
              <a:rPr lang="en-US" smtClean="0"/>
              <a:t>11/6/2020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C25EE7F-1D2D-487C-BAAE-950DC899061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726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C7E61B9-508E-4638-B4A9-9CA4AC07866B}" type="datetimeFigureOut">
              <a:rPr lang="en-US" smtClean="0"/>
              <a:t>11/6/2020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C25EE7F-1D2D-487C-BAAE-950DC899061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0602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649" y="1191733"/>
            <a:ext cx="9762186" cy="3850783"/>
          </a:xfrm>
        </p:spPr>
        <p:txBody>
          <a:bodyPr/>
          <a:lstStyle/>
          <a:p>
            <a:r>
              <a:rPr lang="en-US" b="1" dirty="0"/>
              <a:t>Socket Programming in Python</a:t>
            </a:r>
            <a:br>
              <a:rPr lang="en-US" b="1" dirty="0"/>
            </a:br>
            <a:endParaRPr lang="en-US" dirty="0"/>
          </a:p>
        </p:txBody>
      </p:sp>
      <p:sp>
        <p:nvSpPr>
          <p:cNvPr id="3" name="Subtitle 2"/>
          <p:cNvSpPr>
            <a:spLocks noGrp="1"/>
          </p:cNvSpPr>
          <p:nvPr>
            <p:ph type="subTitle" idx="1"/>
          </p:nvPr>
        </p:nvSpPr>
        <p:spPr>
          <a:xfrm>
            <a:off x="2525360" y="4407039"/>
            <a:ext cx="6831673" cy="1086237"/>
          </a:xfrm>
        </p:spPr>
        <p:txBody>
          <a:bodyPr/>
          <a:lstStyle/>
          <a:p>
            <a:r>
              <a:rPr lang="en-US" dirty="0" smtClean="0"/>
              <a:t>(</a:t>
            </a:r>
            <a:r>
              <a:rPr lang="en-US" b="1" dirty="0" smtClean="0"/>
              <a:t>COMPUTER NETWORK</a:t>
            </a:r>
            <a:r>
              <a:rPr lang="en-US" dirty="0" smtClean="0"/>
              <a:t>)- B.TECH III SEM</a:t>
            </a:r>
            <a:endParaRPr lang="en-US" dirty="0"/>
          </a:p>
        </p:txBody>
      </p:sp>
    </p:spTree>
    <p:extLst>
      <p:ext uri="{BB962C8B-B14F-4D97-AF65-F5344CB8AC3E}">
        <p14:creationId xmlns:p14="http://schemas.microsoft.com/office/powerpoint/2010/main" val="130548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070" y="453980"/>
            <a:ext cx="9478851" cy="666482"/>
          </a:xfrm>
        </p:spPr>
        <p:txBody>
          <a:bodyPr>
            <a:normAutofit fontScale="90000"/>
          </a:bodyPr>
          <a:lstStyle/>
          <a:p>
            <a:r>
              <a:rPr lang="en-US" b="1" dirty="0"/>
              <a:t>Server Socket Methods</a:t>
            </a:r>
            <a:br>
              <a:rPr lang="en-US" b="1" dirty="0"/>
            </a:b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1984812"/>
              </p:ext>
            </p:extLst>
          </p:nvPr>
        </p:nvGraphicFramePr>
        <p:xfrm>
          <a:off x="1481070" y="1711077"/>
          <a:ext cx="9697791" cy="4563668"/>
        </p:xfrm>
        <a:graphic>
          <a:graphicData uri="http://schemas.openxmlformats.org/drawingml/2006/table">
            <a:tbl>
              <a:tblPr/>
              <a:tblGrid>
                <a:gridCol w="1138608"/>
                <a:gridCol w="8559183"/>
              </a:tblGrid>
              <a:tr h="526168">
                <a:tc>
                  <a:txBody>
                    <a:bodyPr/>
                    <a:lstStyle/>
                    <a:p>
                      <a:pPr algn="ctr" fontAlgn="t"/>
                      <a:r>
                        <a:rPr lang="en-US" sz="2800" b="1" dirty="0" err="1">
                          <a:effectLst/>
                        </a:rPr>
                        <a:t>Sr.No</a:t>
                      </a:r>
                      <a:r>
                        <a:rPr lang="en-US" sz="2800" b="1" dirty="0">
                          <a:effectLst/>
                        </a:rPr>
                        <a:t>.</a:t>
                      </a:r>
                    </a:p>
                  </a:txBody>
                  <a:tcPr marL="69949" marR="69949" marT="69949" marB="699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b="1" dirty="0">
                          <a:effectLst/>
                        </a:rPr>
                        <a:t>Method &amp; Description</a:t>
                      </a:r>
                    </a:p>
                  </a:txBody>
                  <a:tcPr marL="69949" marR="69949" marT="69949" marB="699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437925">
                <a:tc>
                  <a:txBody>
                    <a:bodyPr/>
                    <a:lstStyle/>
                    <a:p>
                      <a:pPr algn="ctr" fontAlgn="t"/>
                      <a:r>
                        <a:rPr lang="en-US" sz="2400" dirty="0">
                          <a:effectLst/>
                        </a:rPr>
                        <a:t>1</a:t>
                      </a:r>
                    </a:p>
                  </a:txBody>
                  <a:tcPr marL="69949" marR="69949" marT="69949" marB="699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s.bind</a:t>
                      </a:r>
                      <a:r>
                        <a:rPr lang="en-US" sz="2400" b="1" dirty="0">
                          <a:solidFill>
                            <a:srgbClr val="000000"/>
                          </a:solidFill>
                          <a:effectLst/>
                        </a:rPr>
                        <a:t>()</a:t>
                      </a:r>
                      <a:endParaRPr lang="en-US" sz="2400" dirty="0">
                        <a:solidFill>
                          <a:srgbClr val="000000"/>
                        </a:solidFill>
                        <a:effectLst/>
                      </a:endParaRPr>
                    </a:p>
                    <a:p>
                      <a:pPr algn="just" fontAlgn="t"/>
                      <a:r>
                        <a:rPr lang="en-US" sz="2400" dirty="0">
                          <a:solidFill>
                            <a:srgbClr val="000000"/>
                          </a:solidFill>
                          <a:effectLst/>
                        </a:rPr>
                        <a:t>This method binds address (hostname, port number pair) to socket.</a:t>
                      </a:r>
                    </a:p>
                  </a:txBody>
                  <a:tcPr marL="69949" marR="69949" marT="69949" marB="699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21200">
                <a:tc>
                  <a:txBody>
                    <a:bodyPr/>
                    <a:lstStyle/>
                    <a:p>
                      <a:pPr algn="ctr" fontAlgn="t"/>
                      <a:r>
                        <a:rPr lang="en-US" sz="2400" dirty="0">
                          <a:effectLst/>
                        </a:rPr>
                        <a:t>2</a:t>
                      </a:r>
                    </a:p>
                  </a:txBody>
                  <a:tcPr marL="69949" marR="69949" marT="69949" marB="699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s.listen</a:t>
                      </a:r>
                      <a:r>
                        <a:rPr lang="en-US" sz="2400" b="1" dirty="0">
                          <a:solidFill>
                            <a:srgbClr val="000000"/>
                          </a:solidFill>
                          <a:effectLst/>
                        </a:rPr>
                        <a:t>()</a:t>
                      </a:r>
                      <a:endParaRPr lang="en-US" sz="2400" dirty="0">
                        <a:solidFill>
                          <a:srgbClr val="000000"/>
                        </a:solidFill>
                        <a:effectLst/>
                      </a:endParaRPr>
                    </a:p>
                    <a:p>
                      <a:pPr algn="just" fontAlgn="t"/>
                      <a:r>
                        <a:rPr lang="en-US" sz="2400" dirty="0">
                          <a:solidFill>
                            <a:srgbClr val="000000"/>
                          </a:solidFill>
                          <a:effectLst/>
                        </a:rPr>
                        <a:t>This method sets up and start TCP listener.</a:t>
                      </a:r>
                    </a:p>
                  </a:txBody>
                  <a:tcPr marL="69949" marR="69949" marT="69949" marB="699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37925">
                <a:tc>
                  <a:txBody>
                    <a:bodyPr/>
                    <a:lstStyle/>
                    <a:p>
                      <a:pPr algn="ctr" fontAlgn="t"/>
                      <a:r>
                        <a:rPr lang="en-US" sz="2400" dirty="0">
                          <a:effectLst/>
                        </a:rPr>
                        <a:t>3</a:t>
                      </a:r>
                    </a:p>
                  </a:txBody>
                  <a:tcPr marL="69949" marR="69949" marT="69949" marB="699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s.accept</a:t>
                      </a:r>
                      <a:r>
                        <a:rPr lang="en-US" sz="2400" b="1" dirty="0">
                          <a:solidFill>
                            <a:srgbClr val="000000"/>
                          </a:solidFill>
                          <a:effectLst/>
                        </a:rPr>
                        <a:t>()</a:t>
                      </a:r>
                      <a:endParaRPr lang="en-US" sz="2400" dirty="0">
                        <a:solidFill>
                          <a:srgbClr val="000000"/>
                        </a:solidFill>
                        <a:effectLst/>
                      </a:endParaRPr>
                    </a:p>
                    <a:p>
                      <a:pPr algn="just" fontAlgn="t"/>
                      <a:r>
                        <a:rPr lang="en-US" sz="2400" dirty="0">
                          <a:solidFill>
                            <a:srgbClr val="000000"/>
                          </a:solidFill>
                          <a:effectLst/>
                        </a:rPr>
                        <a:t>This passively accept TCP client connection, waiting until connection arrives (blocking).</a:t>
                      </a:r>
                    </a:p>
                  </a:txBody>
                  <a:tcPr marL="69949" marR="69949" marT="69949" marB="6994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6806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Client Socket Methods</a:t>
            </a:r>
            <a:br>
              <a:rPr lang="en-US" sz="4000" b="1" dirty="0"/>
            </a:br>
            <a:endParaRPr lang="en-US" sz="4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3098539"/>
              </p:ext>
            </p:extLst>
          </p:nvPr>
        </p:nvGraphicFramePr>
        <p:xfrm>
          <a:off x="1371600" y="2364883"/>
          <a:ext cx="9704232" cy="1675504"/>
        </p:xfrm>
        <a:graphic>
          <a:graphicData uri="http://schemas.openxmlformats.org/drawingml/2006/table">
            <a:tbl>
              <a:tblPr/>
              <a:tblGrid>
                <a:gridCol w="1217056"/>
                <a:gridCol w="8487176"/>
              </a:tblGrid>
              <a:tr h="479668">
                <a:tc>
                  <a:txBody>
                    <a:bodyPr/>
                    <a:lstStyle/>
                    <a:p>
                      <a:pPr algn="ctr" fontAlgn="t"/>
                      <a:r>
                        <a:rPr lang="en-US" sz="2800" b="1" dirty="0" err="1">
                          <a:effectLst/>
                        </a:rPr>
                        <a:t>Sr.No</a:t>
                      </a:r>
                      <a:r>
                        <a:rPr lang="en-US" sz="2800" b="1"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b="1" dirty="0">
                          <a:effectLst/>
                        </a:rPr>
                        <a:t>Method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96384">
                <a:tc>
                  <a:txBody>
                    <a:bodyPr/>
                    <a:lstStyle/>
                    <a:p>
                      <a:pPr algn="ctr" fontAlgn="t"/>
                      <a:r>
                        <a:rPr lang="en-US" sz="2400"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s.connect</a:t>
                      </a:r>
                      <a:r>
                        <a:rPr lang="en-US" sz="2400" b="1" dirty="0">
                          <a:solidFill>
                            <a:srgbClr val="000000"/>
                          </a:solidFill>
                          <a:effectLst/>
                        </a:rPr>
                        <a:t>()</a:t>
                      </a:r>
                      <a:endParaRPr lang="en-US" sz="2400" dirty="0">
                        <a:solidFill>
                          <a:srgbClr val="000000"/>
                        </a:solidFill>
                        <a:effectLst/>
                      </a:endParaRPr>
                    </a:p>
                    <a:p>
                      <a:pPr algn="just" fontAlgn="t"/>
                      <a:r>
                        <a:rPr lang="en-US" sz="2400" dirty="0">
                          <a:solidFill>
                            <a:srgbClr val="000000"/>
                          </a:solidFill>
                          <a:effectLst/>
                        </a:rPr>
                        <a:t>This method actively initiates TCP server connection.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800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1253"/>
            <a:ext cx="9601200" cy="1014212"/>
          </a:xfrm>
        </p:spPr>
        <p:txBody>
          <a:bodyPr>
            <a:normAutofit fontScale="90000"/>
          </a:bodyPr>
          <a:lstStyle/>
          <a:p>
            <a:r>
              <a:rPr lang="en-US" b="1" dirty="0"/>
              <a:t>A Simple Server</a:t>
            </a:r>
            <a:r>
              <a:rPr lang="en-US" sz="4000" dirty="0"/>
              <a:t/>
            </a:r>
            <a:br>
              <a:rPr lang="en-US" sz="4000" dirty="0"/>
            </a:br>
            <a:endParaRPr lang="en-US" sz="4000" dirty="0"/>
          </a:p>
        </p:txBody>
      </p:sp>
      <p:sp>
        <p:nvSpPr>
          <p:cNvPr id="3" name="Content Placeholder 2"/>
          <p:cNvSpPr>
            <a:spLocks noGrp="1"/>
          </p:cNvSpPr>
          <p:nvPr>
            <p:ph idx="1"/>
          </p:nvPr>
        </p:nvSpPr>
        <p:spPr>
          <a:xfrm>
            <a:off x="1371600" y="1764406"/>
            <a:ext cx="9601200" cy="4102994"/>
          </a:xfrm>
        </p:spPr>
        <p:txBody>
          <a:bodyPr>
            <a:noAutofit/>
          </a:bodyPr>
          <a:lstStyle/>
          <a:p>
            <a:pPr algn="just"/>
            <a:r>
              <a:rPr lang="en-US" sz="2400" dirty="0"/>
              <a:t>To write Internet servers, we use the </a:t>
            </a:r>
            <a:r>
              <a:rPr lang="en-US" sz="2400" b="1" dirty="0"/>
              <a:t>socket</a:t>
            </a:r>
            <a:r>
              <a:rPr lang="en-US" sz="2400" dirty="0"/>
              <a:t> function available in socket module to create a socket object. A socket object is then used to call other functions to setup a socket server</a:t>
            </a:r>
            <a:r>
              <a:rPr lang="en-US" sz="2400" dirty="0" smtClean="0"/>
              <a:t>.</a:t>
            </a:r>
          </a:p>
          <a:p>
            <a:pPr marL="0" indent="0" algn="just">
              <a:buNone/>
            </a:pPr>
            <a:endParaRPr lang="en-US" sz="2400" dirty="0"/>
          </a:p>
          <a:p>
            <a:pPr algn="just"/>
            <a:r>
              <a:rPr lang="en-US" sz="2400" dirty="0"/>
              <a:t>Now call </a:t>
            </a:r>
            <a:r>
              <a:rPr lang="en-US" sz="2400" b="1" dirty="0"/>
              <a:t>bind(hostname, port)</a:t>
            </a:r>
            <a:r>
              <a:rPr lang="en-US" sz="2400" dirty="0"/>
              <a:t> function to specify a </a:t>
            </a:r>
            <a:r>
              <a:rPr lang="en-US" sz="2400" i="1" dirty="0"/>
              <a:t>port</a:t>
            </a:r>
            <a:r>
              <a:rPr lang="en-US" sz="2400" dirty="0"/>
              <a:t> for your service on the given host</a:t>
            </a:r>
            <a:r>
              <a:rPr lang="en-US" sz="2400" dirty="0" smtClean="0"/>
              <a:t>.</a:t>
            </a:r>
          </a:p>
          <a:p>
            <a:pPr marL="0" indent="0" algn="just">
              <a:buNone/>
            </a:pPr>
            <a:endParaRPr lang="en-US" sz="2400" dirty="0"/>
          </a:p>
          <a:p>
            <a:pPr algn="just"/>
            <a:r>
              <a:rPr lang="en-US" sz="2400" dirty="0"/>
              <a:t>Next, call the </a:t>
            </a:r>
            <a:r>
              <a:rPr lang="en-US" sz="2400" i="1" dirty="0"/>
              <a:t>accept</a:t>
            </a:r>
            <a:r>
              <a:rPr lang="en-US" sz="2400" dirty="0"/>
              <a:t> method of the returned object. This method waits until a client connects to the port you specified, and then returns a </a:t>
            </a:r>
            <a:r>
              <a:rPr lang="en-US" sz="2400" i="1" dirty="0"/>
              <a:t>connection</a:t>
            </a:r>
            <a:r>
              <a:rPr lang="en-US" sz="2400" dirty="0"/>
              <a:t> object that represents the connection to that client.</a:t>
            </a:r>
          </a:p>
          <a:p>
            <a:pPr marL="0" indent="0" algn="just">
              <a:buNone/>
            </a:pPr>
            <a:endParaRPr lang="en-US" sz="2400" dirty="0"/>
          </a:p>
        </p:txBody>
      </p:sp>
    </p:spTree>
    <p:extLst>
      <p:ext uri="{BB962C8B-B14F-4D97-AF65-F5344CB8AC3E}">
        <p14:creationId xmlns:p14="http://schemas.microsoft.com/office/powerpoint/2010/main" val="146407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 Simple Client</a:t>
            </a:r>
            <a:r>
              <a:rPr lang="en-US" sz="4000" dirty="0"/>
              <a:t/>
            </a:r>
            <a:br>
              <a:rPr lang="en-US" sz="4000" dirty="0"/>
            </a:br>
            <a:endParaRPr lang="en-US" sz="4000" dirty="0"/>
          </a:p>
        </p:txBody>
      </p:sp>
      <p:sp>
        <p:nvSpPr>
          <p:cNvPr id="3" name="Content Placeholder 2"/>
          <p:cNvSpPr>
            <a:spLocks noGrp="1"/>
          </p:cNvSpPr>
          <p:nvPr>
            <p:ph idx="1"/>
          </p:nvPr>
        </p:nvSpPr>
        <p:spPr>
          <a:xfrm>
            <a:off x="1371600" y="1931831"/>
            <a:ext cx="9601200" cy="3935569"/>
          </a:xfrm>
        </p:spPr>
        <p:txBody>
          <a:bodyPr>
            <a:normAutofit fontScale="92500" lnSpcReduction="10000"/>
          </a:bodyPr>
          <a:lstStyle/>
          <a:p>
            <a:r>
              <a:rPr lang="en-US" sz="2400" dirty="0"/>
              <a:t>Let us write a very simple client program which opens a connection to a given port 12345 and given host. This is very simple to create a socket client using Python's </a:t>
            </a:r>
            <a:r>
              <a:rPr lang="en-US" sz="2400" i="1" dirty="0"/>
              <a:t>socket</a:t>
            </a:r>
            <a:r>
              <a:rPr lang="en-US" sz="2400" dirty="0"/>
              <a:t> module function</a:t>
            </a:r>
            <a:r>
              <a:rPr lang="en-US" sz="2400" dirty="0" smtClean="0"/>
              <a:t>.</a:t>
            </a:r>
          </a:p>
          <a:p>
            <a:endParaRPr lang="en-US" sz="2400" dirty="0"/>
          </a:p>
          <a:p>
            <a:r>
              <a:rPr lang="en-US" sz="2400" dirty="0"/>
              <a:t>The </a:t>
            </a:r>
            <a:r>
              <a:rPr lang="en-US" sz="2400" b="1" dirty="0"/>
              <a:t>socket.connect(</a:t>
            </a:r>
            <a:r>
              <a:rPr lang="en-US" sz="2400" b="1" dirty="0" err="1"/>
              <a:t>hosname</a:t>
            </a:r>
            <a:r>
              <a:rPr lang="en-US" sz="2400" b="1" dirty="0"/>
              <a:t>, port )</a:t>
            </a:r>
            <a:r>
              <a:rPr lang="en-US" sz="2400" dirty="0"/>
              <a:t> opens a TCP connection to </a:t>
            </a:r>
            <a:r>
              <a:rPr lang="en-US" sz="2400" i="1" dirty="0"/>
              <a:t>hostname</a:t>
            </a:r>
            <a:r>
              <a:rPr lang="en-US" sz="2400" dirty="0"/>
              <a:t> on the </a:t>
            </a:r>
            <a:r>
              <a:rPr lang="en-US" sz="2400" i="1" dirty="0"/>
              <a:t>port</a:t>
            </a:r>
            <a:r>
              <a:rPr lang="en-US" sz="2400" dirty="0"/>
              <a:t>. Once you have a socket open, you can read from it like any IO object. When done, remember to close it, as you would close a file</a:t>
            </a:r>
            <a:r>
              <a:rPr lang="en-US" sz="2400" dirty="0" smtClean="0"/>
              <a:t>.</a:t>
            </a:r>
          </a:p>
          <a:p>
            <a:pPr marL="0" indent="0">
              <a:buNone/>
            </a:pPr>
            <a:endParaRPr lang="en-US" sz="2400" dirty="0"/>
          </a:p>
          <a:p>
            <a:r>
              <a:rPr lang="en-US" sz="2400" dirty="0"/>
              <a:t>The following code is a very simple client that connects to a given host and port, reads any available data from the socket, and then exits −</a:t>
            </a:r>
          </a:p>
          <a:p>
            <a:pPr marL="0" indent="0">
              <a:buNone/>
            </a:pPr>
            <a:endParaRPr lang="en-US" sz="2400" dirty="0"/>
          </a:p>
        </p:txBody>
      </p:sp>
    </p:spTree>
    <p:extLst>
      <p:ext uri="{BB962C8B-B14F-4D97-AF65-F5344CB8AC3E}">
        <p14:creationId xmlns:p14="http://schemas.microsoft.com/office/powerpoint/2010/main" val="188752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24437"/>
            <a:ext cx="9601200" cy="1485900"/>
          </a:xfrm>
        </p:spPr>
        <p:txBody>
          <a:bodyPr>
            <a:normAutofit/>
          </a:bodyPr>
          <a:lstStyle/>
          <a:p>
            <a:r>
              <a:rPr lang="en-US" sz="4000" b="1" dirty="0"/>
              <a:t>Socket Programming in Python</a:t>
            </a:r>
            <a:br>
              <a:rPr lang="en-US" sz="4000" b="1" dirty="0"/>
            </a:br>
            <a:endParaRPr lang="en-US" sz="4000" dirty="0"/>
          </a:p>
        </p:txBody>
      </p:sp>
      <p:sp>
        <p:nvSpPr>
          <p:cNvPr id="3" name="Content Placeholder 2"/>
          <p:cNvSpPr>
            <a:spLocks noGrp="1"/>
          </p:cNvSpPr>
          <p:nvPr>
            <p:ph idx="1"/>
          </p:nvPr>
        </p:nvSpPr>
        <p:spPr>
          <a:xfrm>
            <a:off x="1371600" y="2210337"/>
            <a:ext cx="9552904" cy="3206301"/>
          </a:xfrm>
        </p:spPr>
        <p:txBody>
          <a:bodyPr>
            <a:normAutofit lnSpcReduction="10000"/>
          </a:bodyPr>
          <a:lstStyle/>
          <a:p>
            <a:pPr marL="0" indent="0" algn="just">
              <a:buNone/>
            </a:pPr>
            <a:r>
              <a:rPr lang="en-US" sz="2800" dirty="0"/>
              <a:t>The activity of the internet is comprised of Networks and connections. The network functions with the help of the most critical Socket fundamentals. These networks are made conceivable utilizing one of the most vital basics of Sockets. This article covers all regions managing Socket Programming in Python. Attachments assist you with making these associations, while Python, without a doubt, and makes it simple.</a:t>
            </a:r>
          </a:p>
        </p:txBody>
      </p:sp>
    </p:spTree>
    <p:extLst>
      <p:ext uri="{BB962C8B-B14F-4D97-AF65-F5344CB8AC3E}">
        <p14:creationId xmlns:p14="http://schemas.microsoft.com/office/powerpoint/2010/main" val="159421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What are sockets?</a:t>
            </a:r>
            <a:br>
              <a:rPr lang="en-US" sz="4000" b="1" dirty="0"/>
            </a:br>
            <a:endParaRPr lang="en-US" sz="4000" dirty="0"/>
          </a:p>
        </p:txBody>
      </p:sp>
      <p:sp>
        <p:nvSpPr>
          <p:cNvPr id="3" name="Content Placeholder 2"/>
          <p:cNvSpPr>
            <a:spLocks noGrp="1"/>
          </p:cNvSpPr>
          <p:nvPr>
            <p:ph idx="1"/>
          </p:nvPr>
        </p:nvSpPr>
        <p:spPr/>
        <p:txBody>
          <a:bodyPr>
            <a:normAutofit/>
          </a:bodyPr>
          <a:lstStyle/>
          <a:p>
            <a:pPr marL="0" indent="0" algn="just">
              <a:buNone/>
            </a:pPr>
            <a:r>
              <a:rPr lang="en-US" sz="2800" dirty="0"/>
              <a:t>Sockets are inside endpoints worked for sending and receiving information. The network will have two Sockets, one for each communicating program or device. These sockets are combine with an IP address and a Port. A single device can have ‘n’ number of sockets dependent on the port number that is being utilized. Various ports are accessible for different protocols.</a:t>
            </a:r>
          </a:p>
        </p:txBody>
      </p:sp>
    </p:spTree>
    <p:extLst>
      <p:ext uri="{BB962C8B-B14F-4D97-AF65-F5344CB8AC3E}">
        <p14:creationId xmlns:p14="http://schemas.microsoft.com/office/powerpoint/2010/main" val="17233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Why use sockets?</a:t>
            </a:r>
            <a:r>
              <a:rPr lang="en-US" b="1" dirty="0"/>
              <a:t/>
            </a:r>
            <a:br>
              <a:rPr lang="en-US" b="1" dirty="0"/>
            </a:br>
            <a:endParaRPr lang="en-US" dirty="0"/>
          </a:p>
        </p:txBody>
      </p:sp>
      <p:sp>
        <p:nvSpPr>
          <p:cNvPr id="3" name="Content Placeholder 2"/>
          <p:cNvSpPr>
            <a:spLocks noGrp="1"/>
          </p:cNvSpPr>
          <p:nvPr>
            <p:ph idx="1"/>
          </p:nvPr>
        </p:nvSpPr>
        <p:spPr>
          <a:xfrm>
            <a:off x="1371600" y="1725769"/>
            <a:ext cx="9601200" cy="4494727"/>
          </a:xfrm>
        </p:spPr>
        <p:txBody>
          <a:bodyPr>
            <a:normAutofit fontScale="92500" lnSpcReduction="10000"/>
          </a:bodyPr>
          <a:lstStyle/>
          <a:p>
            <a:pPr marL="0" indent="0" algn="just" fontAlgn="base">
              <a:buNone/>
            </a:pPr>
            <a:r>
              <a:rPr lang="en-US" sz="2800" dirty="0"/>
              <a:t>Sockets the foundation of networking. They make the exchange of data between two programs or devices. For instance, when you open up your browser, you as a customer are making a connecting with the server for the transfer of data</a:t>
            </a:r>
            <a:r>
              <a:rPr lang="en-US" sz="2800" dirty="0" smtClean="0"/>
              <a:t>.</a:t>
            </a:r>
          </a:p>
          <a:p>
            <a:pPr marL="0" indent="0" algn="just" fontAlgn="base">
              <a:buNone/>
            </a:pPr>
            <a:endParaRPr lang="en-US" sz="2800" dirty="0"/>
          </a:p>
          <a:p>
            <a:pPr algn="just" fontAlgn="base"/>
            <a:r>
              <a:rPr lang="en-US" sz="2800" dirty="0"/>
              <a:t>Did you ever realize that how you get Facebook notifications or </a:t>
            </a:r>
            <a:r>
              <a:rPr lang="en-US" sz="2800" dirty="0" err="1" smtClean="0"/>
              <a:t>Flipkart</a:t>
            </a:r>
            <a:r>
              <a:rPr lang="en-US" sz="2800" dirty="0" smtClean="0"/>
              <a:t> </a:t>
            </a:r>
            <a:r>
              <a:rPr lang="en-US" sz="2800" dirty="0"/>
              <a:t>sale alert on your device.</a:t>
            </a:r>
          </a:p>
          <a:p>
            <a:pPr algn="just" fontAlgn="base"/>
            <a:r>
              <a:rPr lang="en-US" sz="2800" dirty="0"/>
              <a:t>There is an end-to-end server setup working 24×7 to keep you acquainted with the latest updates.</a:t>
            </a:r>
          </a:p>
          <a:p>
            <a:pPr algn="just" fontAlgn="base"/>
            <a:r>
              <a:rPr lang="en-US" sz="2800" dirty="0"/>
              <a:t>This client-server setup communicates with each other to get the updates.</a:t>
            </a:r>
          </a:p>
          <a:p>
            <a:pPr marL="0" indent="0" algn="just">
              <a:buNone/>
            </a:pPr>
            <a:endParaRPr lang="en-US" dirty="0"/>
          </a:p>
        </p:txBody>
      </p:sp>
    </p:spTree>
    <p:extLst>
      <p:ext uri="{BB962C8B-B14F-4D97-AF65-F5344CB8AC3E}">
        <p14:creationId xmlns:p14="http://schemas.microsoft.com/office/powerpoint/2010/main" val="128248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What is the use of Sockets?</a:t>
            </a:r>
            <a:br>
              <a:rPr lang="en-US" sz="4000" b="1" dirty="0"/>
            </a:br>
            <a:endParaRPr lang="en-US" sz="4000" dirty="0"/>
          </a:p>
        </p:txBody>
      </p:sp>
      <p:sp>
        <p:nvSpPr>
          <p:cNvPr id="3" name="Content Placeholder 2"/>
          <p:cNvSpPr>
            <a:spLocks noGrp="1"/>
          </p:cNvSpPr>
          <p:nvPr>
            <p:ph idx="1"/>
          </p:nvPr>
        </p:nvSpPr>
        <p:spPr/>
        <p:txBody>
          <a:bodyPr>
            <a:normAutofit/>
          </a:bodyPr>
          <a:lstStyle/>
          <a:p>
            <a:pPr marL="0" indent="0" algn="just">
              <a:buNone/>
            </a:pPr>
            <a:r>
              <a:rPr lang="en-US" sz="2800" dirty="0"/>
              <a:t>As defined above, the socket is considered to the network’s backbone. They help to make data transfer between two devices or programs efficiently. Let me explain this with an example. Say, you are opening your Google Chrome Or any other browser. You are now browsing for some queries over the internet. It means you are now the client who is creating a connection with the server for the information you need.</a:t>
            </a:r>
          </a:p>
        </p:txBody>
      </p:sp>
    </p:spTree>
    <p:extLst>
      <p:ext uri="{BB962C8B-B14F-4D97-AF65-F5344CB8AC3E}">
        <p14:creationId xmlns:p14="http://schemas.microsoft.com/office/powerpoint/2010/main" val="396844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What is Socket in Python?</a:t>
            </a:r>
            <a:br>
              <a:rPr lang="en-US" sz="4000" b="1" dirty="0"/>
            </a:br>
            <a:endParaRPr lang="en-US" sz="4000" dirty="0"/>
          </a:p>
        </p:txBody>
      </p:sp>
      <p:sp>
        <p:nvSpPr>
          <p:cNvPr id="3" name="Content Placeholder 2"/>
          <p:cNvSpPr>
            <a:spLocks noGrp="1"/>
          </p:cNvSpPr>
          <p:nvPr>
            <p:ph idx="1"/>
          </p:nvPr>
        </p:nvSpPr>
        <p:spPr>
          <a:xfrm>
            <a:off x="1371600" y="2171700"/>
            <a:ext cx="9601200" cy="3932886"/>
          </a:xfrm>
        </p:spPr>
        <p:txBody>
          <a:bodyPr>
            <a:noAutofit/>
          </a:bodyPr>
          <a:lstStyle/>
          <a:p>
            <a:pPr algn="just" fontAlgn="base"/>
            <a:r>
              <a:rPr lang="en-US" sz="2400" dirty="0"/>
              <a:t>In simple terms, Sockets or Sockets programming is considered as the endpoint developed to send and receive the information. A single device or network has two sockets, and each one is derived for the respective communicating program or device. Sockets are also the integration of a Port and an IP address. Each of the device or program can have any number of sockets depending on the port number used. There are various ports available for different protocol types</a:t>
            </a:r>
            <a:r>
              <a:rPr lang="en-US" sz="2400" dirty="0" smtClean="0"/>
              <a:t>.</a:t>
            </a:r>
          </a:p>
          <a:p>
            <a:pPr marL="0" indent="0" algn="just" fontAlgn="base">
              <a:buNone/>
            </a:pPr>
            <a:endParaRPr lang="en-US" sz="2400" dirty="0"/>
          </a:p>
          <a:p>
            <a:pPr algn="just" fontAlgn="base"/>
            <a:r>
              <a:rPr lang="en-US" sz="2400" dirty="0"/>
              <a:t>For example, here is a table that lists some of the typical port numbers and their relevant protocol.</a:t>
            </a:r>
          </a:p>
        </p:txBody>
      </p:sp>
    </p:spTree>
    <p:extLst>
      <p:ext uri="{BB962C8B-B14F-4D97-AF65-F5344CB8AC3E}">
        <p14:creationId xmlns:p14="http://schemas.microsoft.com/office/powerpoint/2010/main" val="229058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83" y="685800"/>
            <a:ext cx="9865217" cy="962696"/>
          </a:xfrm>
        </p:spPr>
        <p:txBody>
          <a:bodyPr>
            <a:normAutofit/>
          </a:bodyPr>
          <a:lstStyle/>
          <a:p>
            <a:pPr fontAlgn="base"/>
            <a:r>
              <a:rPr lang="en-US" sz="4000" b="1" dirty="0"/>
              <a:t>Achieving Socket Programming in </a:t>
            </a:r>
            <a:r>
              <a:rPr lang="en-US" sz="4000" b="1" dirty="0" smtClean="0"/>
              <a:t>Python</a:t>
            </a:r>
            <a:endParaRPr lang="en-US" sz="4000" b="1" dirty="0"/>
          </a:p>
        </p:txBody>
      </p:sp>
      <p:sp>
        <p:nvSpPr>
          <p:cNvPr id="3" name="Content Placeholder 2"/>
          <p:cNvSpPr>
            <a:spLocks noGrp="1"/>
          </p:cNvSpPr>
          <p:nvPr>
            <p:ph idx="1"/>
          </p:nvPr>
        </p:nvSpPr>
        <p:spPr>
          <a:xfrm>
            <a:off x="1107583" y="1751527"/>
            <a:ext cx="10805375" cy="4790940"/>
          </a:xfrm>
        </p:spPr>
        <p:txBody>
          <a:bodyPr>
            <a:noAutofit/>
          </a:bodyPr>
          <a:lstStyle/>
          <a:p>
            <a:pPr marL="0" indent="0" algn="just" fontAlgn="base">
              <a:buNone/>
            </a:pPr>
            <a:r>
              <a:rPr lang="en-US" dirty="0" smtClean="0"/>
              <a:t>A </a:t>
            </a:r>
            <a:r>
              <a:rPr lang="en-US" dirty="0"/>
              <a:t>socket framework or </a:t>
            </a:r>
            <a:r>
              <a:rPr lang="en-US" dirty="0" smtClean="0"/>
              <a:t>module should be imported </a:t>
            </a:r>
            <a:r>
              <a:rPr lang="en-US" dirty="0"/>
              <a:t>for making Socket programming in Python. There are built-in methods in these modules which are needed for building sockets. Below are a few methods with their descriptions.</a:t>
            </a:r>
          </a:p>
          <a:p>
            <a:pPr algn="just" fontAlgn="base"/>
            <a:r>
              <a:rPr lang="en-US" dirty="0"/>
              <a:t>socket() – This method is used for creating sockets. It’s needed for both client and server ends to build sockets.</a:t>
            </a:r>
          </a:p>
          <a:p>
            <a:pPr algn="just" fontAlgn="base"/>
            <a:r>
              <a:rPr lang="en-US" dirty="0"/>
              <a:t>accept() – This method is used for accepting a connection. It returns a different pair of values like conn, address. In this, the address is derived as socket address present at the other connection end, whereas conn is derived as the new object of the socket to send or receive data.</a:t>
            </a:r>
          </a:p>
          <a:p>
            <a:pPr algn="just" fontAlgn="base"/>
            <a:r>
              <a:rPr lang="en-US" dirty="0"/>
              <a:t>bind()- It’s used for binding the address that is characterized as a parameter.</a:t>
            </a:r>
          </a:p>
          <a:p>
            <a:pPr algn="just" fontAlgn="base"/>
            <a:r>
              <a:rPr lang="en-US" dirty="0"/>
              <a:t>close() – It’s used for marking socket as closed.</a:t>
            </a:r>
          </a:p>
          <a:p>
            <a:pPr algn="just" fontAlgn="base"/>
            <a:r>
              <a:rPr lang="en-US" dirty="0"/>
              <a:t>connect() – It’s used for connecting to the remote address characterized as the parameter.</a:t>
            </a:r>
          </a:p>
          <a:p>
            <a:pPr algn="just" fontAlgn="base"/>
            <a:r>
              <a:rPr lang="en-US" dirty="0"/>
              <a:t>listen() – It helps server to receive connections.</a:t>
            </a:r>
          </a:p>
          <a:p>
            <a:pPr marL="0" indent="0">
              <a:buNone/>
            </a:pPr>
            <a:endParaRPr lang="en-US" sz="2400" dirty="0"/>
          </a:p>
        </p:txBody>
      </p:sp>
    </p:spTree>
    <p:extLst>
      <p:ext uri="{BB962C8B-B14F-4D97-AF65-F5344CB8AC3E}">
        <p14:creationId xmlns:p14="http://schemas.microsoft.com/office/powerpoint/2010/main" val="302314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62" y="386366"/>
            <a:ext cx="9607638" cy="1068947"/>
          </a:xfrm>
        </p:spPr>
        <p:txBody>
          <a:bodyPr>
            <a:normAutofit fontScale="90000"/>
          </a:bodyPr>
          <a:lstStyle/>
          <a:p>
            <a:r>
              <a:rPr lang="en-US" sz="4000" b="1" dirty="0"/>
              <a:t>How Sockets </a:t>
            </a:r>
            <a:r>
              <a:rPr lang="en-US" sz="4000" b="1" dirty="0" smtClean="0"/>
              <a:t>work</a:t>
            </a:r>
            <a:r>
              <a:rPr lang="en-US" b="1" dirty="0"/>
              <a:t/>
            </a:r>
            <a:br>
              <a:rPr lang="en-US" b="1" dirty="0"/>
            </a:br>
            <a:endParaRPr lang="en-US" dirty="0"/>
          </a:p>
        </p:txBody>
      </p:sp>
      <p:sp>
        <p:nvSpPr>
          <p:cNvPr id="3" name="Content Placeholder 2"/>
          <p:cNvSpPr>
            <a:spLocks noGrp="1"/>
          </p:cNvSpPr>
          <p:nvPr>
            <p:ph idx="1"/>
          </p:nvPr>
        </p:nvSpPr>
        <p:spPr>
          <a:xfrm>
            <a:off x="1365162" y="1455313"/>
            <a:ext cx="10534920" cy="4855335"/>
          </a:xfrm>
        </p:spPr>
        <p:txBody>
          <a:bodyPr>
            <a:normAutofit fontScale="92500" lnSpcReduction="20000"/>
          </a:bodyPr>
          <a:lstStyle/>
          <a:p>
            <a:pPr marL="0" indent="0" algn="just" fontAlgn="base">
              <a:buNone/>
            </a:pPr>
            <a:r>
              <a:rPr lang="en-US" sz="2600" dirty="0"/>
              <a:t>Since </a:t>
            </a:r>
            <a:r>
              <a:rPr lang="en-US" sz="2600" dirty="0" smtClean="0"/>
              <a:t>one </a:t>
            </a:r>
            <a:r>
              <a:rPr lang="en-US" sz="2600" dirty="0"/>
              <a:t>socket is not sufficient for all the applications, therefore a device maintains 1 or more sockets per application and differentiate each 1 of them with a combination of </a:t>
            </a:r>
            <a:r>
              <a:rPr lang="en-US" sz="2600" dirty="0" smtClean="0"/>
              <a:t>IP address </a:t>
            </a:r>
            <a:r>
              <a:rPr lang="en-US" sz="2600" dirty="0"/>
              <a:t>and </a:t>
            </a:r>
            <a:r>
              <a:rPr lang="en-US" sz="2600" dirty="0" smtClean="0"/>
              <a:t>port number. </a:t>
            </a:r>
            <a:r>
              <a:rPr lang="en-US" sz="2600" dirty="0"/>
              <a:t>Some common </a:t>
            </a:r>
            <a:r>
              <a:rPr lang="en-US" sz="2600" dirty="0" smtClean="0"/>
              <a:t>port number </a:t>
            </a:r>
            <a:r>
              <a:rPr lang="en-US" sz="2600" dirty="0"/>
              <a:t>are given below:</a:t>
            </a:r>
          </a:p>
          <a:p>
            <a:pPr algn="just" fontAlgn="base"/>
            <a:r>
              <a:rPr lang="en-US" sz="2600" dirty="0"/>
              <a:t>SMTP – 25. SMTP is known as the Simple Mail Transfer Protocol</a:t>
            </a:r>
          </a:p>
          <a:p>
            <a:pPr algn="just" fontAlgn="base"/>
            <a:r>
              <a:rPr lang="en-US" sz="2600" dirty="0"/>
              <a:t>HTTP – 80. </a:t>
            </a:r>
            <a:r>
              <a:rPr lang="en-US" sz="2600" b="1" dirty="0" smtClean="0"/>
              <a:t>Port </a:t>
            </a:r>
            <a:r>
              <a:rPr lang="en-US" sz="2600" dirty="0" smtClean="0"/>
              <a:t>80 </a:t>
            </a:r>
            <a:r>
              <a:rPr lang="en-US" sz="2600" dirty="0"/>
              <a:t>is associated with HTTP, Hypertext Transfer Protocol</a:t>
            </a:r>
          </a:p>
          <a:p>
            <a:pPr algn="just" fontAlgn="base"/>
            <a:r>
              <a:rPr lang="en-US" sz="2600" dirty="0"/>
              <a:t>HTTPS – 443. HTTPS – 443 is also associated with the TCP protocol</a:t>
            </a:r>
          </a:p>
          <a:p>
            <a:pPr algn="just" fontAlgn="base"/>
            <a:r>
              <a:rPr lang="en-US" sz="2600" dirty="0"/>
              <a:t>FTP – 20, 21</a:t>
            </a:r>
          </a:p>
          <a:p>
            <a:pPr algn="just" fontAlgn="base"/>
            <a:r>
              <a:rPr lang="en-US" sz="2600" dirty="0"/>
              <a:t>TELNET 23</a:t>
            </a:r>
          </a:p>
          <a:p>
            <a:pPr algn="just" fontAlgn="base"/>
            <a:r>
              <a:rPr lang="en-US" sz="2600" dirty="0"/>
              <a:t>IMAP 143</a:t>
            </a:r>
          </a:p>
          <a:p>
            <a:pPr algn="just" fontAlgn="base"/>
            <a:r>
              <a:rPr lang="en-US" sz="2600" dirty="0"/>
              <a:t>RDP 3389</a:t>
            </a:r>
          </a:p>
          <a:p>
            <a:pPr algn="just" fontAlgn="base"/>
            <a:r>
              <a:rPr lang="en-US" sz="2600" dirty="0"/>
              <a:t>SSH 22</a:t>
            </a:r>
          </a:p>
          <a:p>
            <a:pPr marL="0" indent="0">
              <a:buNone/>
            </a:pPr>
            <a:endParaRPr lang="en-US" dirty="0"/>
          </a:p>
        </p:txBody>
      </p:sp>
    </p:spTree>
    <p:extLst>
      <p:ext uri="{BB962C8B-B14F-4D97-AF65-F5344CB8AC3E}">
        <p14:creationId xmlns:p14="http://schemas.microsoft.com/office/powerpoint/2010/main" val="218268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448" y="309093"/>
            <a:ext cx="9601200" cy="798490"/>
          </a:xfrm>
        </p:spPr>
        <p:txBody>
          <a:bodyPr>
            <a:normAutofit/>
          </a:bodyPr>
          <a:lstStyle/>
          <a:p>
            <a:r>
              <a:rPr lang="en-US" sz="4000" b="1" dirty="0"/>
              <a:t>General Socket Methods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5428240"/>
              </p:ext>
            </p:extLst>
          </p:nvPr>
        </p:nvGraphicFramePr>
        <p:xfrm>
          <a:off x="1281448" y="1468190"/>
          <a:ext cx="10599313" cy="5048519"/>
        </p:xfrm>
        <a:graphic>
          <a:graphicData uri="http://schemas.openxmlformats.org/drawingml/2006/table">
            <a:tbl>
              <a:tblPr/>
              <a:tblGrid>
                <a:gridCol w="1206425"/>
                <a:gridCol w="9392888"/>
              </a:tblGrid>
              <a:tr h="485453">
                <a:tc>
                  <a:txBody>
                    <a:bodyPr/>
                    <a:lstStyle/>
                    <a:p>
                      <a:pPr algn="ctr" fontAlgn="t"/>
                      <a:r>
                        <a:rPr lang="en-US" sz="2000" b="1" dirty="0" err="1">
                          <a:effectLst/>
                        </a:rPr>
                        <a:t>Sr.No</a:t>
                      </a:r>
                      <a:r>
                        <a:rPr lang="en-US" sz="2000" b="1" dirty="0">
                          <a:effectLst/>
                        </a:rPr>
                        <a:t>.</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a:effectLst/>
                        </a:rPr>
                        <a:t>Method &amp; Description</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60511">
                <a:tc>
                  <a:txBody>
                    <a:bodyPr/>
                    <a:lstStyle/>
                    <a:p>
                      <a:pPr algn="ctr" fontAlgn="t"/>
                      <a:r>
                        <a:rPr lang="en-US" sz="2000" dirty="0">
                          <a:effectLst/>
                        </a:rPr>
                        <a:t>1</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err="1">
                          <a:solidFill>
                            <a:srgbClr val="000000"/>
                          </a:solidFill>
                          <a:effectLst/>
                        </a:rPr>
                        <a:t>s.recv</a:t>
                      </a:r>
                      <a:r>
                        <a:rPr lang="en-US" sz="2000" b="1" dirty="0">
                          <a:solidFill>
                            <a:srgbClr val="000000"/>
                          </a:solidFill>
                          <a:effectLst/>
                        </a:rPr>
                        <a:t>()</a:t>
                      </a:r>
                      <a:endParaRPr lang="en-US" sz="2000" dirty="0">
                        <a:solidFill>
                          <a:srgbClr val="000000"/>
                        </a:solidFill>
                        <a:effectLst/>
                      </a:endParaRPr>
                    </a:p>
                    <a:p>
                      <a:pPr algn="just" fontAlgn="t"/>
                      <a:r>
                        <a:rPr lang="en-US" sz="2000" dirty="0">
                          <a:solidFill>
                            <a:srgbClr val="000000"/>
                          </a:solidFill>
                          <a:effectLst/>
                        </a:rPr>
                        <a:t>This method receives TCP message</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0511">
                <a:tc>
                  <a:txBody>
                    <a:bodyPr/>
                    <a:lstStyle/>
                    <a:p>
                      <a:pPr algn="ctr" fontAlgn="t"/>
                      <a:r>
                        <a:rPr lang="en-US" sz="2000" dirty="0">
                          <a:effectLst/>
                        </a:rPr>
                        <a:t>2</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err="1">
                          <a:solidFill>
                            <a:srgbClr val="000000"/>
                          </a:solidFill>
                          <a:effectLst/>
                        </a:rPr>
                        <a:t>s.send</a:t>
                      </a:r>
                      <a:r>
                        <a:rPr lang="en-US" sz="2000" b="1" dirty="0">
                          <a:solidFill>
                            <a:srgbClr val="000000"/>
                          </a:solidFill>
                          <a:effectLst/>
                        </a:rPr>
                        <a:t>()</a:t>
                      </a:r>
                      <a:endParaRPr lang="en-US" sz="2000" dirty="0">
                        <a:solidFill>
                          <a:srgbClr val="000000"/>
                        </a:solidFill>
                        <a:effectLst/>
                      </a:endParaRPr>
                    </a:p>
                    <a:p>
                      <a:pPr algn="just" fontAlgn="t"/>
                      <a:r>
                        <a:rPr lang="en-US" sz="2000" dirty="0">
                          <a:solidFill>
                            <a:srgbClr val="000000"/>
                          </a:solidFill>
                          <a:effectLst/>
                        </a:rPr>
                        <a:t>This method transmits TCP message</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0511">
                <a:tc>
                  <a:txBody>
                    <a:bodyPr/>
                    <a:lstStyle/>
                    <a:p>
                      <a:pPr algn="ctr" fontAlgn="t"/>
                      <a:r>
                        <a:rPr lang="en-US" sz="2000" dirty="0">
                          <a:effectLst/>
                        </a:rPr>
                        <a:t>3</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err="1">
                          <a:solidFill>
                            <a:srgbClr val="000000"/>
                          </a:solidFill>
                          <a:effectLst/>
                        </a:rPr>
                        <a:t>s.recvfrom</a:t>
                      </a:r>
                      <a:r>
                        <a:rPr lang="en-US" sz="2000" b="1" dirty="0">
                          <a:solidFill>
                            <a:srgbClr val="000000"/>
                          </a:solidFill>
                          <a:effectLst/>
                        </a:rPr>
                        <a:t>()</a:t>
                      </a:r>
                      <a:endParaRPr lang="en-US" sz="2000" dirty="0">
                        <a:solidFill>
                          <a:srgbClr val="000000"/>
                        </a:solidFill>
                        <a:effectLst/>
                      </a:endParaRPr>
                    </a:p>
                    <a:p>
                      <a:pPr algn="just" fontAlgn="t"/>
                      <a:r>
                        <a:rPr lang="en-US" sz="2000" dirty="0">
                          <a:solidFill>
                            <a:srgbClr val="000000"/>
                          </a:solidFill>
                          <a:effectLst/>
                        </a:rPr>
                        <a:t>This method receives UDP message</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0511">
                <a:tc>
                  <a:txBody>
                    <a:bodyPr/>
                    <a:lstStyle/>
                    <a:p>
                      <a:pPr algn="ctr" fontAlgn="t"/>
                      <a:r>
                        <a:rPr lang="en-US" sz="2000" dirty="0">
                          <a:effectLst/>
                        </a:rPr>
                        <a:t>4</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err="1">
                          <a:solidFill>
                            <a:srgbClr val="000000"/>
                          </a:solidFill>
                          <a:effectLst/>
                        </a:rPr>
                        <a:t>s.sendto</a:t>
                      </a:r>
                      <a:r>
                        <a:rPr lang="en-US" sz="2000" b="1" dirty="0">
                          <a:solidFill>
                            <a:srgbClr val="000000"/>
                          </a:solidFill>
                          <a:effectLst/>
                        </a:rPr>
                        <a:t>()</a:t>
                      </a:r>
                      <a:endParaRPr lang="en-US" sz="2000" dirty="0">
                        <a:solidFill>
                          <a:srgbClr val="000000"/>
                        </a:solidFill>
                        <a:effectLst/>
                      </a:endParaRPr>
                    </a:p>
                    <a:p>
                      <a:pPr algn="just" fontAlgn="t"/>
                      <a:r>
                        <a:rPr lang="en-US" sz="2000" dirty="0">
                          <a:solidFill>
                            <a:srgbClr val="000000"/>
                          </a:solidFill>
                          <a:effectLst/>
                        </a:rPr>
                        <a:t>This method transmits UDP message</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0511">
                <a:tc>
                  <a:txBody>
                    <a:bodyPr/>
                    <a:lstStyle/>
                    <a:p>
                      <a:pPr algn="ctr" fontAlgn="t"/>
                      <a:r>
                        <a:rPr lang="en-US" sz="2000" dirty="0">
                          <a:effectLst/>
                        </a:rPr>
                        <a:t>5</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err="1">
                          <a:solidFill>
                            <a:srgbClr val="000000"/>
                          </a:solidFill>
                          <a:effectLst/>
                        </a:rPr>
                        <a:t>s.close</a:t>
                      </a:r>
                      <a:r>
                        <a:rPr lang="en-US" sz="2000" b="1" dirty="0">
                          <a:solidFill>
                            <a:srgbClr val="000000"/>
                          </a:solidFill>
                          <a:effectLst/>
                        </a:rPr>
                        <a:t>()</a:t>
                      </a:r>
                      <a:endParaRPr lang="en-US" sz="2000" dirty="0">
                        <a:solidFill>
                          <a:srgbClr val="000000"/>
                        </a:solidFill>
                        <a:effectLst/>
                      </a:endParaRPr>
                    </a:p>
                    <a:p>
                      <a:pPr algn="just" fontAlgn="t"/>
                      <a:r>
                        <a:rPr lang="en-US" sz="2000" dirty="0">
                          <a:solidFill>
                            <a:srgbClr val="000000"/>
                          </a:solidFill>
                          <a:effectLst/>
                        </a:rPr>
                        <a:t>This method closes socket</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0511">
                <a:tc>
                  <a:txBody>
                    <a:bodyPr/>
                    <a:lstStyle/>
                    <a:p>
                      <a:pPr algn="ctr" fontAlgn="t"/>
                      <a:r>
                        <a:rPr lang="en-US" sz="2000" dirty="0">
                          <a:effectLst/>
                        </a:rPr>
                        <a:t>6</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err="1">
                          <a:solidFill>
                            <a:srgbClr val="000000"/>
                          </a:solidFill>
                          <a:effectLst/>
                        </a:rPr>
                        <a:t>socket.gethostname</a:t>
                      </a:r>
                      <a:r>
                        <a:rPr lang="en-US" sz="2000" b="1" dirty="0">
                          <a:solidFill>
                            <a:srgbClr val="000000"/>
                          </a:solidFill>
                          <a:effectLst/>
                        </a:rPr>
                        <a:t>()</a:t>
                      </a:r>
                      <a:endParaRPr lang="en-US" sz="2000" dirty="0">
                        <a:solidFill>
                          <a:srgbClr val="000000"/>
                        </a:solidFill>
                        <a:effectLst/>
                      </a:endParaRPr>
                    </a:p>
                    <a:p>
                      <a:pPr algn="just" fontAlgn="t"/>
                      <a:r>
                        <a:rPr lang="en-US" sz="2000" dirty="0">
                          <a:solidFill>
                            <a:srgbClr val="000000"/>
                          </a:solidFill>
                          <a:effectLst/>
                        </a:rPr>
                        <a:t>Returns the hostname.</a:t>
                      </a:r>
                    </a:p>
                  </a:txBody>
                  <a:tcPr marL="55612" marR="55612" marT="55612" marB="556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925820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412</TotalTime>
  <Words>864</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Socket Programming in Python </vt:lpstr>
      <vt:lpstr>Socket Programming in Python </vt:lpstr>
      <vt:lpstr>What are sockets? </vt:lpstr>
      <vt:lpstr>Why use sockets? </vt:lpstr>
      <vt:lpstr>What is the use of Sockets? </vt:lpstr>
      <vt:lpstr>What is Socket in Python? </vt:lpstr>
      <vt:lpstr>Achieving Socket Programming in Python</vt:lpstr>
      <vt:lpstr>How Sockets work </vt:lpstr>
      <vt:lpstr>General Socket Methods</vt:lpstr>
      <vt:lpstr>Server Socket Methods </vt:lpstr>
      <vt:lpstr>Client Socket Methods </vt:lpstr>
      <vt:lpstr>A Simple Server </vt:lpstr>
      <vt:lpstr>A Simple Client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 in Python</dc:title>
  <dc:creator>Lenovo</dc:creator>
  <cp:lastModifiedBy>Lenovo</cp:lastModifiedBy>
  <cp:revision>8</cp:revision>
  <dcterms:created xsi:type="dcterms:W3CDTF">2020-11-06T00:16:19Z</dcterms:created>
  <dcterms:modified xsi:type="dcterms:W3CDTF">2020-11-06T07:28:02Z</dcterms:modified>
</cp:coreProperties>
</file>