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2FC3-4144-4D24-9477-E9A7205784E6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6E24-5697-4F5E-9950-34D7BE5DC4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1222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2FC3-4144-4D24-9477-E9A7205784E6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6E24-5697-4F5E-9950-34D7BE5DC4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8490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2FC3-4144-4D24-9477-E9A7205784E6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6E24-5697-4F5E-9950-34D7BE5DC43C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5667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2FC3-4144-4D24-9477-E9A7205784E6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6E24-5697-4F5E-9950-34D7BE5DC4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0143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2FC3-4144-4D24-9477-E9A7205784E6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6E24-5697-4F5E-9950-34D7BE5DC43C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82447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2FC3-4144-4D24-9477-E9A7205784E6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6E24-5697-4F5E-9950-34D7BE5DC4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566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2FC3-4144-4D24-9477-E9A7205784E6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6E24-5697-4F5E-9950-34D7BE5DC4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543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2FC3-4144-4D24-9477-E9A7205784E6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6E24-5697-4F5E-9950-34D7BE5DC4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0175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2FC3-4144-4D24-9477-E9A7205784E6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6E24-5697-4F5E-9950-34D7BE5DC4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6152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2FC3-4144-4D24-9477-E9A7205784E6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6E24-5697-4F5E-9950-34D7BE5DC4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5203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2FC3-4144-4D24-9477-E9A7205784E6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6E24-5697-4F5E-9950-34D7BE5DC4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6067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2FC3-4144-4D24-9477-E9A7205784E6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6E24-5697-4F5E-9950-34D7BE5DC4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0682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2FC3-4144-4D24-9477-E9A7205784E6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6E24-5697-4F5E-9950-34D7BE5DC4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637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2FC3-4144-4D24-9477-E9A7205784E6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6E24-5697-4F5E-9950-34D7BE5DC4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797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2FC3-4144-4D24-9477-E9A7205784E6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6E24-5697-4F5E-9950-34D7BE5DC4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1804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2FC3-4144-4D24-9477-E9A7205784E6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6E24-5697-4F5E-9950-34D7BE5DC4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6366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62FC3-4144-4D24-9477-E9A7205784E6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DAC6E24-5697-4F5E-9950-34D7BE5DC4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681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package" Target="../embeddings/Microsoft_Visio_Drawing4.vsdx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package" Target="../embeddings/Microsoft_Visio_Drawing.vsdx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package" Target="../embeddings/Microsoft_Visio_Drawing1.vsdx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package" Target="../embeddings/Microsoft_Visio_Drawing2.vsdx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package" Target="../embeddings/Microsoft_Visio_Drawing3.vsdx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F34F1676-F163-4402-A071-F768FB44E9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254" y="5019661"/>
            <a:ext cx="4681603" cy="1655762"/>
          </a:xfrm>
        </p:spPr>
        <p:txBody>
          <a:bodyPr>
            <a:normAutofit/>
          </a:bodyPr>
          <a:lstStyle/>
          <a:p>
            <a:pPr algn="l"/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Автор  </a:t>
            </a:r>
          </a:p>
          <a:p>
            <a:pPr algn="l"/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Студент группы ПО-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4</a:t>
            </a:r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2</a:t>
            </a:r>
          </a:p>
          <a:p>
            <a:pPr algn="l"/>
            <a:r>
              <a:rPr lang="ru-RU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Кучеровский</a:t>
            </a:r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Р.В.</a:t>
            </a:r>
          </a:p>
          <a:p>
            <a:pPr algn="l"/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Руководитель: </a:t>
            </a:r>
            <a:r>
              <a:rPr lang="ru-RU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Горбачук</a:t>
            </a:r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М.А.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9C49095-9613-424F-A031-18920A84DC99}"/>
              </a:ext>
            </a:extLst>
          </p:cNvPr>
          <p:cNvSpPr/>
          <p:nvPr/>
        </p:nvSpPr>
        <p:spPr>
          <a:xfrm>
            <a:off x="1127878" y="89210"/>
            <a:ext cx="842493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МИНИСТЕРСТВО ОБЩЕГО И ПРОФЕССИОНАЛЬНОГО</a:t>
            </a:r>
          </a:p>
          <a:p>
            <a:pPr algn="ctr">
              <a:spcAft>
                <a:spcPts val="0"/>
              </a:spcAft>
            </a:pPr>
            <a:r>
              <a: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ОБРАЗОВАНИЯ РОСТОВСКОЙ ОБЛАСТИ</a:t>
            </a:r>
          </a:p>
          <a:p>
            <a:pPr algn="ctr">
              <a:spcAft>
                <a:spcPts val="0"/>
              </a:spcAft>
            </a:pPr>
            <a:r>
              <a: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ГОСУДАРСТВЕННОЕ БЮДЖЕТНОЕ ПРОФЕССИОНАЛЬНОЕ </a:t>
            </a:r>
          </a:p>
          <a:p>
            <a:pPr algn="ctr">
              <a:spcAft>
                <a:spcPts val="0"/>
              </a:spcAft>
            </a:pPr>
            <a:r>
              <a: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ОБРАЗОВАТЕЛЬНОЕ УЧРЕЖДЕНИЕ РОСТОВСКОЙ ОБЛАСТИ</a:t>
            </a:r>
          </a:p>
          <a:p>
            <a:pPr algn="ctr">
              <a:spcAft>
                <a:spcPts val="0"/>
              </a:spcAft>
            </a:pPr>
            <a:r>
              <a: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«РОСТОВСКИЙ-НА-ДОНУ КОЛЛЕДЖ РАДИОЭЛЕКТРОНИКИ,</a:t>
            </a:r>
          </a:p>
          <a:p>
            <a:pPr algn="ctr">
              <a:spcAft>
                <a:spcPts val="0"/>
              </a:spcAft>
            </a:pPr>
            <a:r>
              <a: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ИНФОРМАЦИОННЫХ И ПРОМЫШЛЕННЫХ ТЕХНОЛОГИЙ»</a:t>
            </a:r>
          </a:p>
          <a:p>
            <a:pPr algn="ctr">
              <a:spcAft>
                <a:spcPts val="0"/>
              </a:spcAft>
            </a:pPr>
            <a:r>
              <a: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(ГБПОУ РО «РКРИПТ»)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DF89B8D-CE74-4C7D-B9DF-D07A82945038}"/>
              </a:ext>
            </a:extLst>
          </p:cNvPr>
          <p:cNvSpPr txBox="1">
            <a:spLocks/>
          </p:cNvSpPr>
          <p:nvPr/>
        </p:nvSpPr>
        <p:spPr>
          <a:xfrm>
            <a:off x="1127878" y="2411934"/>
            <a:ext cx="8424934" cy="20341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b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Курсовой  проект </a:t>
            </a:r>
            <a:br>
              <a:rPr lang="ru-RU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по ПМ.03 Участие в интеграции    </a:t>
            </a:r>
          </a:p>
          <a:p>
            <a:pPr algn="ctr"/>
            <a:r>
              <a:rPr lang="ru-RU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программных модулей</a:t>
            </a:r>
            <a:br>
              <a:rPr lang="ru-RU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Тема:  «Разработка планировщика заданий для организации»</a:t>
            </a:r>
          </a:p>
        </p:txBody>
      </p:sp>
      <p:sp>
        <p:nvSpPr>
          <p:cNvPr id="11" name="Управляющая кнопка: &quot;На главную&quot; 10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96D57723-752F-4852-82FB-4A264F550137}"/>
              </a:ext>
            </a:extLst>
          </p:cNvPr>
          <p:cNvSpPr/>
          <p:nvPr/>
        </p:nvSpPr>
        <p:spPr>
          <a:xfrm>
            <a:off x="10596919" y="6334048"/>
            <a:ext cx="576064" cy="365125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Управляющая кнопка: &quot;Вперед&quot; или &quot;Следующий&quot; 1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1E2943DE-53C9-4B05-8FDE-EC0A565415B0}"/>
              </a:ext>
            </a:extLst>
          </p:cNvPr>
          <p:cNvSpPr/>
          <p:nvPr/>
        </p:nvSpPr>
        <p:spPr>
          <a:xfrm>
            <a:off x="11196647" y="6334048"/>
            <a:ext cx="720080" cy="36512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250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6;p11">
            <a:extLst>
              <a:ext uri="{FF2B5EF4-FFF2-40B4-BE49-F238E27FC236}">
                <a16:creationId xmlns:a16="http://schemas.microsoft.com/office/drawing/2014/main" id="{B0981949-3C1D-4488-9383-B69C280A7C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99658" y="-83128"/>
            <a:ext cx="8075240" cy="1352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ru-RU" sz="4000" b="1" dirty="0">
                <a:latin typeface="Bookman Old Style" panose="02050604050505020204" pitchFamily="18" charset="0"/>
                <a:ea typeface="Times New Roman"/>
                <a:cs typeface="Segoe UI" panose="020B0502040204020203" pitchFamily="34" charset="0"/>
                <a:sym typeface="Times New Roman"/>
              </a:rPr>
              <a:t>Диаграмма компонентов</a:t>
            </a:r>
            <a:endParaRPr dirty="0">
              <a:latin typeface="Bookman Old Style" panose="02050604050505020204" pitchFamily="18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444B7DC7-C591-4FB6-838C-B524D2C848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6353207"/>
              </p:ext>
            </p:extLst>
          </p:nvPr>
        </p:nvGraphicFramePr>
        <p:xfrm>
          <a:off x="1067643" y="1651304"/>
          <a:ext cx="8075240" cy="4194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8429475" imgH="4381146" progId="Visio.Drawing.15">
                  <p:embed/>
                </p:oleObj>
              </mc:Choice>
              <mc:Fallback>
                <p:oleObj name="Visio" r:id="rId2" imgW="8429475" imgH="4381146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7643" y="1651304"/>
                        <a:ext cx="8075240" cy="41946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Управляющая кнопка: &quot;Назад&quot; или &quot;Предыдущий&quot; 6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4FBB5AB5-CB69-4C84-B529-9C1FF5A59C04}"/>
              </a:ext>
            </a:extLst>
          </p:cNvPr>
          <p:cNvSpPr/>
          <p:nvPr/>
        </p:nvSpPr>
        <p:spPr>
          <a:xfrm>
            <a:off x="9853175" y="6334048"/>
            <a:ext cx="720080" cy="365125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&quot;На главную&quot; 7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94240961-AF1B-436A-A075-86F98687B1C7}"/>
              </a:ext>
            </a:extLst>
          </p:cNvPr>
          <p:cNvSpPr/>
          <p:nvPr/>
        </p:nvSpPr>
        <p:spPr>
          <a:xfrm>
            <a:off x="10596919" y="6334048"/>
            <a:ext cx="576064" cy="365125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правляющая кнопка: &quot;Вперед&quot; или &quot;Следующий&quot; 8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8F7743C4-FC1C-4707-AF0C-D81095CD7795}"/>
              </a:ext>
            </a:extLst>
          </p:cNvPr>
          <p:cNvSpPr/>
          <p:nvPr/>
        </p:nvSpPr>
        <p:spPr>
          <a:xfrm>
            <a:off x="11196647" y="6334048"/>
            <a:ext cx="720080" cy="36512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679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97B8529-1361-4D1C-B783-8BA621714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584" y="18864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Методы реализации модулей</a:t>
            </a:r>
            <a:br>
              <a:rPr lang="ru-RU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Язык программирования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765598-2C1F-4FE8-9BCE-9E962C1663BA}"/>
              </a:ext>
            </a:extLst>
          </p:cNvPr>
          <p:cNvSpPr txBox="1"/>
          <p:nvPr/>
        </p:nvSpPr>
        <p:spPr>
          <a:xfrm>
            <a:off x="568712" y="1532362"/>
            <a:ext cx="5419493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Для разработка проекта использовался язык программирования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C#.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C# — современный объектно-ориентированный и безопасный язык программирования. C# позволяет разработчикам создавать разные типы безопасных и надежных приложений, выполняющихся в .NET. C# относится к широко известному семейству языков C 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C2DDF40-296B-4C0D-8044-2344380F2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859" y="2007953"/>
            <a:ext cx="2943905" cy="2943905"/>
          </a:xfrm>
          <a:prstGeom prst="rect">
            <a:avLst/>
          </a:prstGeom>
        </p:spPr>
      </p:pic>
      <p:sp>
        <p:nvSpPr>
          <p:cNvPr id="11" name="Управляющая кнопка: &quot;Назад&quot; или &quot;Предыдущий&quot; 10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468F2163-046A-4EF8-89FC-B5F0A49F2DD4}"/>
              </a:ext>
            </a:extLst>
          </p:cNvPr>
          <p:cNvSpPr/>
          <p:nvPr/>
        </p:nvSpPr>
        <p:spPr>
          <a:xfrm>
            <a:off x="9853175" y="6334048"/>
            <a:ext cx="720080" cy="365125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Управляющая кнопка: &quot;На главную&quot; 11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AD700A83-6D33-4033-A723-1E6E51CA1F8D}"/>
              </a:ext>
            </a:extLst>
          </p:cNvPr>
          <p:cNvSpPr/>
          <p:nvPr/>
        </p:nvSpPr>
        <p:spPr>
          <a:xfrm>
            <a:off x="10596919" y="6334048"/>
            <a:ext cx="576064" cy="365125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Управляющая кнопка: &quot;Вперед&quot; или &quot;Следующий&quot; 1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67555E23-DC29-42CB-A7CD-10E239CD2DA4}"/>
              </a:ext>
            </a:extLst>
          </p:cNvPr>
          <p:cNvSpPr/>
          <p:nvPr/>
        </p:nvSpPr>
        <p:spPr>
          <a:xfrm>
            <a:off x="11196647" y="6334048"/>
            <a:ext cx="720080" cy="36512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290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FB49F31-9232-4265-A1E7-CC1C56882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947" y="0"/>
            <a:ext cx="7467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0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Методы реализации модулей</a:t>
            </a:r>
            <a:br>
              <a:rPr lang="ru-RU" sz="30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30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База данных (СУБД). Методы доступа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0575C1F4-64B5-4675-B47E-72C356D3BA3E}"/>
              </a:ext>
            </a:extLst>
          </p:cNvPr>
          <p:cNvSpPr txBox="1">
            <a:spLocks/>
          </p:cNvSpPr>
          <p:nvPr/>
        </p:nvSpPr>
        <p:spPr>
          <a:xfrm>
            <a:off x="328629" y="1303040"/>
            <a:ext cx="3904449" cy="425192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dirty="0">
                <a:latin typeface="Bookman Old Style" panose="02050604050505020204" pitchFamily="18" charset="0"/>
              </a:rPr>
              <a:t>MS SQL Server </a:t>
            </a:r>
            <a:r>
              <a:rPr lang="ru-RU" sz="2400" dirty="0">
                <a:latin typeface="Bookman Old Style" panose="02050604050505020204" pitchFamily="18" charset="0"/>
              </a:rPr>
              <a:t>выбран в качестве СУБД. </a:t>
            </a:r>
          </a:p>
          <a:p>
            <a:pPr marL="0" indent="0" algn="just">
              <a:buNone/>
            </a:pPr>
            <a:r>
              <a:rPr lang="en-US" sz="2400" dirty="0">
                <a:latin typeface="Bookman Old Style" panose="02050604050505020204" pitchFamily="18" charset="0"/>
              </a:rPr>
              <a:t>MS SQL Server Management Studio (SSMS) — </a:t>
            </a:r>
            <a:r>
              <a:rPr lang="ru-RU" sz="2400" dirty="0">
                <a:latin typeface="Bookman Old Style" panose="02050604050505020204" pitchFamily="18" charset="0"/>
              </a:rPr>
              <a:t>это интегрированная среда для управления любой инфраструктурой </a:t>
            </a:r>
            <a:r>
              <a:rPr lang="en-US" sz="2400" dirty="0">
                <a:latin typeface="Bookman Old Style" panose="02050604050505020204" pitchFamily="18" charset="0"/>
              </a:rPr>
              <a:t>MS SQL.</a:t>
            </a:r>
          </a:p>
          <a:p>
            <a:pPr marL="0" indent="0" algn="just">
              <a:buNone/>
            </a:pPr>
            <a:r>
              <a:rPr lang="en-US" sz="2400" dirty="0">
                <a:latin typeface="Bookman Old Style" panose="02050604050505020204" pitchFamily="18" charset="0"/>
              </a:rPr>
              <a:t>MS SQL Server – </a:t>
            </a:r>
            <a:r>
              <a:rPr lang="ru-RU" sz="2400" dirty="0">
                <a:latin typeface="Bookman Old Style" panose="02050604050505020204" pitchFamily="18" charset="0"/>
              </a:rPr>
              <a:t>это программа, которая предназначена для хранения и обработки данных. 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05A3751-7D4E-4F20-82BE-647EDFCF8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139" y="1258508"/>
            <a:ext cx="4233078" cy="41799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latin typeface="Bookman Old Style" panose="02050604050505020204" pitchFamily="18" charset="0"/>
              </a:rPr>
              <a:t>ADO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  <a:r>
              <a:rPr lang="en-US" sz="2400" dirty="0">
                <a:latin typeface="Bookman Old Style" panose="02050604050505020204" pitchFamily="18" charset="0"/>
              </a:rPr>
              <a:t>NET</a:t>
            </a:r>
            <a:r>
              <a:rPr lang="ru-RU" sz="2400" dirty="0">
                <a:latin typeface="Bookman Old Style" panose="02050604050505020204" pitchFamily="18" charset="0"/>
              </a:rPr>
              <a:t> – это технология работы с данными, которая основана на платформе .NET Framework. Она представляет нам набор классов, через которые мы можем отправлять запросы к базам данных, устанавливать подключения, получать ответ от базы данных и производить ряд других операций.</a:t>
            </a:r>
          </a:p>
        </p:txBody>
      </p:sp>
      <p:sp>
        <p:nvSpPr>
          <p:cNvPr id="10" name="Управляющая кнопка: &quot;Назад&quot; или &quot;Предыдущий&quot; 9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B1C5232B-BBD4-4E33-B4A2-AEB0B71C119C}"/>
              </a:ext>
            </a:extLst>
          </p:cNvPr>
          <p:cNvSpPr/>
          <p:nvPr/>
        </p:nvSpPr>
        <p:spPr>
          <a:xfrm>
            <a:off x="9853175" y="6334048"/>
            <a:ext cx="720080" cy="365125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Управляющая кнопка: &quot;На главную&quot; 10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CB4C28DC-BAEB-4D7D-AF4F-BF6679E86098}"/>
              </a:ext>
            </a:extLst>
          </p:cNvPr>
          <p:cNvSpPr/>
          <p:nvPr/>
        </p:nvSpPr>
        <p:spPr>
          <a:xfrm>
            <a:off x="10596919" y="6334048"/>
            <a:ext cx="576064" cy="365125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Управляющая кнопка: &quot;Вперед&quot; или &quot;Следующий&quot; 1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33358EA3-6D17-46BB-9C37-1E5B8D8A9347}"/>
              </a:ext>
            </a:extLst>
          </p:cNvPr>
          <p:cNvSpPr/>
          <p:nvPr/>
        </p:nvSpPr>
        <p:spPr>
          <a:xfrm>
            <a:off x="11196647" y="6334048"/>
            <a:ext cx="720080" cy="36512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5934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ED56EE44-726D-46E1-BE63-9F2A322010DB}"/>
              </a:ext>
            </a:extLst>
          </p:cNvPr>
          <p:cNvSpPr>
            <a:spLocks noGrp="1"/>
          </p:cNvSpPr>
          <p:nvPr/>
        </p:nvSpPr>
        <p:spPr>
          <a:xfrm>
            <a:off x="2057504" y="0"/>
            <a:ext cx="7467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32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Методы реализации модулей </a:t>
            </a:r>
            <a:br>
              <a:rPr lang="ru-RU" sz="32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32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Используемые библиотеки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21B91834-3028-4833-9901-4C500E4B8E41}"/>
              </a:ext>
            </a:extLst>
          </p:cNvPr>
          <p:cNvSpPr txBox="1"/>
          <p:nvPr/>
        </p:nvSpPr>
        <p:spPr>
          <a:xfrm>
            <a:off x="367692" y="1136284"/>
            <a:ext cx="5728308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 проекте использовались следующие библиотеки:</a:t>
            </a:r>
          </a:p>
          <a:p>
            <a:pPr marL="342900" lvl="0" indent="-342900" fontAlgn="base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System.IO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;</a:t>
            </a:r>
            <a:endParaRPr lang="ru-RU" sz="2200" dirty="0">
              <a:solidFill>
                <a:schemeClr val="tx1">
                  <a:lumMod val="75000"/>
                  <a:lumOff val="25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Microsoft.Office.Interop.Excel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 fontAlgn="base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System.Data.SqlClient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solidFill>
                <a:schemeClr val="tx1">
                  <a:lumMod val="75000"/>
                  <a:lumOff val="25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ru-RU" sz="2200" dirty="0">
              <a:solidFill>
                <a:schemeClr val="tx1">
                  <a:lumMod val="75000"/>
                  <a:lumOff val="25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FF310D-F4D1-452D-8F46-D817A52533BA}"/>
              </a:ext>
            </a:extLst>
          </p:cNvPr>
          <p:cNvSpPr txBox="1"/>
          <p:nvPr/>
        </p:nvSpPr>
        <p:spPr>
          <a:xfrm>
            <a:off x="463248" y="3205901"/>
            <a:ext cx="9475084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System.IO - Содержит типы, позволяющие осуществлять чтение и запись в файлы и потоки данных, а также типы для базовой поддержки файлов и папок.</a:t>
            </a:r>
          </a:p>
          <a:p>
            <a:pPr>
              <a:spcAft>
                <a:spcPts val="1200"/>
              </a:spcAft>
            </a:pPr>
            <a:r>
              <a:rPr lang="ru-RU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Microsoft.Office.Interop.Excel</a:t>
            </a: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содержит классы и методы для создания, редактирования и форматирования документов Microsoft Excel, а также для управления элементами интерфейса приложения, такими как листы, ячейки, графики и т.д.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Пространство имен </a:t>
            </a:r>
            <a:r>
              <a:rPr lang="ru-RU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System.Data.SqlClient</a:t>
            </a: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 является поставщиком данных платформы .NET для SQL Server.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90891DA1-35D3-44E1-A8D8-8136B3295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080" y="571500"/>
            <a:ext cx="2180281" cy="2180281"/>
          </a:xfrm>
          <a:prstGeom prst="rect">
            <a:avLst/>
          </a:prstGeom>
        </p:spPr>
      </p:pic>
      <p:sp>
        <p:nvSpPr>
          <p:cNvPr id="17" name="Управляющая кнопка: &quot;Назад&quot; или &quot;Предыдущий&quot; 16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5A419F11-8A14-42C9-8AB6-1AEB4B864D76}"/>
              </a:ext>
            </a:extLst>
          </p:cNvPr>
          <p:cNvSpPr/>
          <p:nvPr/>
        </p:nvSpPr>
        <p:spPr>
          <a:xfrm>
            <a:off x="9853175" y="6334048"/>
            <a:ext cx="720080" cy="365125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Управляющая кнопка: &quot;На главную&quot; 17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CBE3B255-D5C4-4D65-BB99-36EF8503D24F}"/>
              </a:ext>
            </a:extLst>
          </p:cNvPr>
          <p:cNvSpPr/>
          <p:nvPr/>
        </p:nvSpPr>
        <p:spPr>
          <a:xfrm>
            <a:off x="10596919" y="6334048"/>
            <a:ext cx="576064" cy="365125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Управляющая кнопка: &quot;Вперед&quot; или &quot;Следующий&quot; 18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3211B3B2-1721-409C-A7C9-4ABDF6B86BF9}"/>
              </a:ext>
            </a:extLst>
          </p:cNvPr>
          <p:cNvSpPr/>
          <p:nvPr/>
        </p:nvSpPr>
        <p:spPr>
          <a:xfrm>
            <a:off x="11196647" y="6334048"/>
            <a:ext cx="720080" cy="36512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242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8FB8874-B869-4C49-8FCE-D05E43617DB3}"/>
              </a:ext>
            </a:extLst>
          </p:cNvPr>
          <p:cNvSpPr/>
          <p:nvPr/>
        </p:nvSpPr>
        <p:spPr>
          <a:xfrm>
            <a:off x="593766" y="252743"/>
            <a:ext cx="8771977" cy="12003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3600" b="1" dirty="0">
                <a:solidFill>
                  <a:schemeClr val="accent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Демонстрация программного продукта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A88EB57-0995-4F01-B06F-F8A630192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801" y="2546355"/>
            <a:ext cx="3870402" cy="3767191"/>
          </a:xfrm>
          <a:prstGeom prst="rect">
            <a:avLst/>
          </a:prstGeom>
        </p:spPr>
      </p:pic>
      <p:sp>
        <p:nvSpPr>
          <p:cNvPr id="11" name="Управляющая кнопка: &quot;Назад&quot; или &quot;Предыдущий&quot; 10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77AFB474-1830-4765-8C4E-766F0A6ED34D}"/>
              </a:ext>
            </a:extLst>
          </p:cNvPr>
          <p:cNvSpPr/>
          <p:nvPr/>
        </p:nvSpPr>
        <p:spPr>
          <a:xfrm>
            <a:off x="9853175" y="6334048"/>
            <a:ext cx="720080" cy="365125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Управляющая кнопка: &quot;На главную&quot; 11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753670F4-0E13-44F6-851E-7C569BF92C7B}"/>
              </a:ext>
            </a:extLst>
          </p:cNvPr>
          <p:cNvSpPr/>
          <p:nvPr/>
        </p:nvSpPr>
        <p:spPr>
          <a:xfrm>
            <a:off x="10596919" y="6334048"/>
            <a:ext cx="576064" cy="365125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7575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8639563-01F3-4DB6-8DDA-BAEA4472D0BD}"/>
              </a:ext>
            </a:extLst>
          </p:cNvPr>
          <p:cNvSpPr/>
          <p:nvPr/>
        </p:nvSpPr>
        <p:spPr>
          <a:xfrm>
            <a:off x="593766" y="252743"/>
            <a:ext cx="8771977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3600" b="1" dirty="0">
                <a:solidFill>
                  <a:schemeClr val="accent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961BF-9262-4110-9A7C-F5447C8FA985}"/>
              </a:ext>
            </a:extLst>
          </p:cNvPr>
          <p:cNvSpPr txBox="1"/>
          <p:nvPr/>
        </p:nvSpPr>
        <p:spPr>
          <a:xfrm>
            <a:off x="249381" y="1264538"/>
            <a:ext cx="1022465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В рамках курсового проекта был разработан программный продукт, позволяющий планировать задачи для сотрудников и предоставлять информацию о них, а также позволяет руководителям контролировать их выполнение.</a:t>
            </a:r>
          </a:p>
          <a:p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Программный продукт был выполнен в среде разработки Visual Studio 2022 с использованием языка программирования C# и платформы разработки пользовательского интерфейса Windows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Presentation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 Foundation (WPF).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D85D16-9AF5-40F4-8081-7C5FFB9FE280}"/>
              </a:ext>
            </a:extLst>
          </p:cNvPr>
          <p:cNvSpPr txBox="1"/>
          <p:nvPr/>
        </p:nvSpPr>
        <p:spPr>
          <a:xfrm>
            <a:off x="249381" y="4822854"/>
            <a:ext cx="102246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Результаты выполнения курсового проекта могут быть использованы различных коммерческих и не коммерческих организациях.</a:t>
            </a:r>
          </a:p>
        </p:txBody>
      </p:sp>
    </p:spTree>
    <p:extLst>
      <p:ext uri="{BB962C8B-B14F-4D97-AF65-F5344CB8AC3E}">
        <p14:creationId xmlns:p14="http://schemas.microsoft.com/office/powerpoint/2010/main" val="2447943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55D0E7B-0834-4289-ADE4-ECA028BDC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307" y="2000778"/>
            <a:ext cx="7467600" cy="2506290"/>
          </a:xfrm>
        </p:spPr>
        <p:txBody>
          <a:bodyPr>
            <a:normAutofit/>
          </a:bodyPr>
          <a:lstStyle/>
          <a:p>
            <a:pPr algn="ctr"/>
            <a:r>
              <a:rPr lang="ru-RU" sz="5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E07FF0E-7830-452C-A794-8966C0581C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418" y="1565793"/>
            <a:ext cx="2317363" cy="3726413"/>
          </a:xfrm>
          <a:prstGeom prst="rect">
            <a:avLst/>
          </a:prstGeom>
        </p:spPr>
      </p:pic>
      <p:pic>
        <p:nvPicPr>
          <p:cNvPr id="6" name="Picture 2" descr="Человечек на прозрачном фоне - фото и картинки abrakadabra.fun">
            <a:extLst>
              <a:ext uri="{FF2B5EF4-FFF2-40B4-BE49-F238E27FC236}">
                <a16:creationId xmlns:a16="http://schemas.microsoft.com/office/drawing/2014/main" id="{F548780A-C179-494C-ADC9-92EF10240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70315">
            <a:off x="-650437" y="1331284"/>
            <a:ext cx="3919996" cy="399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83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39CE495-5116-4D21-A9FC-E1CAD12D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265" y="104537"/>
            <a:ext cx="8136904" cy="720080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Актуальность программного продукта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0B5B06-F875-4849-8B6C-9F3DDFF2BAAE}"/>
              </a:ext>
            </a:extLst>
          </p:cNvPr>
          <p:cNvSpPr txBox="1"/>
          <p:nvPr/>
        </p:nvSpPr>
        <p:spPr>
          <a:xfrm>
            <a:off x="384102" y="1501956"/>
            <a:ext cx="8687597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850" algn="just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ea typeface="Times New Roman" panose="02020603050405020304" pitchFamily="18" charset="0"/>
              </a:rPr>
              <a:t>Эта тема является актуальной, потому что планирование рабочего процесса является основой для эффективного функционирования организации.</a:t>
            </a:r>
          </a:p>
          <a:p>
            <a:pPr algn="just"/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indent="450850" algn="just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ea typeface="Times New Roman" panose="02020603050405020304" pitchFamily="18" charset="0"/>
              </a:rPr>
              <a:t>Данное приложение поможет упростить организацию рабочего процесса, снизить вероятность ошибок и пропусков, улучшить коммуникацию, соблюдение сроков и обеспечить более эффективное выполнение задач.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47EDF93-192F-43F5-8A1D-CF2C54D0A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915859">
            <a:off x="9351199" y="3501215"/>
            <a:ext cx="1598105" cy="1598105"/>
          </a:xfrm>
          <a:prstGeom prst="rect">
            <a:avLst/>
          </a:prstGeom>
        </p:spPr>
      </p:pic>
      <p:sp>
        <p:nvSpPr>
          <p:cNvPr id="16" name="Управляющая кнопка: &quot;Назад&quot; или &quot;Предыдущий&quot; 1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90F7E817-0EA4-4317-8262-DD38B0DB6260}"/>
              </a:ext>
            </a:extLst>
          </p:cNvPr>
          <p:cNvSpPr/>
          <p:nvPr/>
        </p:nvSpPr>
        <p:spPr>
          <a:xfrm>
            <a:off x="9853175" y="6334048"/>
            <a:ext cx="720080" cy="365125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Управляющая кнопка: &quot;На главную&quot; 16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3F1E2E9D-0692-44D8-9A69-9042EC2186CF}"/>
              </a:ext>
            </a:extLst>
          </p:cNvPr>
          <p:cNvSpPr/>
          <p:nvPr/>
        </p:nvSpPr>
        <p:spPr>
          <a:xfrm>
            <a:off x="10596919" y="6334048"/>
            <a:ext cx="576064" cy="365125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Управляющая кнопка: &quot;Вперед&quot; или &quot;Следующий&quot; 1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4EDE812-AEE8-4B93-9C2B-8BB1F16A1789}"/>
              </a:ext>
            </a:extLst>
          </p:cNvPr>
          <p:cNvSpPr/>
          <p:nvPr/>
        </p:nvSpPr>
        <p:spPr>
          <a:xfrm>
            <a:off x="11196647" y="6334048"/>
            <a:ext cx="720080" cy="36512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709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1F847F5-9B4A-49F5-86C9-13D6C206A008}"/>
              </a:ext>
            </a:extLst>
          </p:cNvPr>
          <p:cNvSpPr txBox="1">
            <a:spLocks/>
          </p:cNvSpPr>
          <p:nvPr/>
        </p:nvSpPr>
        <p:spPr>
          <a:xfrm>
            <a:off x="884548" y="124066"/>
            <a:ext cx="8136904" cy="720080"/>
          </a:xfr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>
                <a:solidFill>
                  <a:schemeClr val="accent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Функциональные назначение проекта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CF45C-C757-4255-B7F0-974C3327BB54}"/>
              </a:ext>
            </a:extLst>
          </p:cNvPr>
          <p:cNvSpPr txBox="1"/>
          <p:nvPr/>
        </p:nvSpPr>
        <p:spPr>
          <a:xfrm>
            <a:off x="0" y="1351255"/>
            <a:ext cx="8477454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Проект будет выполнять следующие функции:</a:t>
            </a:r>
          </a:p>
          <a:p>
            <a:pPr algn="just"/>
            <a:endParaRPr lang="ru-RU" sz="24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spcAft>
                <a:spcPts val="1800"/>
              </a:spcAft>
              <a:buClr>
                <a:schemeClr val="accent1">
                  <a:lumMod val="75000"/>
                </a:schemeClr>
              </a:buClr>
            </a:pPr>
            <a:endParaRPr lang="ru-RU" sz="2000" dirty="0">
              <a:solidFill>
                <a:schemeClr val="tx1">
                  <a:lumMod val="85000"/>
                  <a:lumOff val="15000"/>
                </a:schemeClr>
              </a:solidFill>
              <a:latin typeface="Bookman Old Style" panose="020506040505050202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760178-CB6F-47B7-BD8A-1C10FBFE33DE}"/>
              </a:ext>
            </a:extLst>
          </p:cNvPr>
          <p:cNvSpPr txBox="1"/>
          <p:nvPr/>
        </p:nvSpPr>
        <p:spPr>
          <a:xfrm>
            <a:off x="5403842" y="2028871"/>
            <a:ext cx="4923461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Aft>
                <a:spcPts val="1800"/>
              </a:spcAft>
              <a:buClr>
                <a:schemeClr val="accent1">
                  <a:lumMod val="75000"/>
                </a:schemeClr>
              </a:buClr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ea typeface="Times New Roman" panose="02020603050405020304" pitchFamily="18" charset="0"/>
              </a:rPr>
              <a:t>Для администратора:</a:t>
            </a:r>
          </a:p>
          <a:p>
            <a:pPr marL="285750" lvl="0" indent="-285750">
              <a:spcAft>
                <a:spcPts val="18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ea typeface="Times New Roman" panose="02020603050405020304" pitchFamily="18" charset="0"/>
              </a:rPr>
              <a:t>авторизация;</a:t>
            </a:r>
          </a:p>
          <a:p>
            <a:pPr marL="285750" lvl="0" indent="-285750">
              <a:spcAft>
                <a:spcPts val="18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ea typeface="Times New Roman" panose="02020603050405020304" pitchFamily="18" charset="0"/>
              </a:rPr>
              <a:t>регистрация новых сотрудников;</a:t>
            </a:r>
          </a:p>
          <a:p>
            <a:pPr marL="285750" lvl="0" indent="-285750">
              <a:spcAft>
                <a:spcPts val="18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ea typeface="Times New Roman" panose="02020603050405020304" pitchFamily="18" charset="0"/>
              </a:rPr>
              <a:t>просмотр всех заданий и результатов;</a:t>
            </a:r>
          </a:p>
          <a:p>
            <a:pPr marL="285750" lvl="0" indent="-285750">
              <a:spcAft>
                <a:spcPts val="18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ea typeface="Times New Roman" panose="02020603050405020304" pitchFamily="18" charset="0"/>
              </a:rPr>
              <a:t>фильтрация заданий по статусу выполнения и сотруднику;</a:t>
            </a:r>
          </a:p>
          <a:p>
            <a:pPr marL="285750" lvl="0" indent="-285750">
              <a:spcAft>
                <a:spcPts val="18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ea typeface="Times New Roman" panose="02020603050405020304" pitchFamily="18" charset="0"/>
              </a:rPr>
              <a:t>редактирование заданий;</a:t>
            </a:r>
          </a:p>
          <a:p>
            <a:pPr marL="285750" lvl="0" indent="-285750">
              <a:spcAft>
                <a:spcPts val="18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ea typeface="Times New Roman" panose="02020603050405020304" pitchFamily="18" charset="0"/>
              </a:rPr>
              <a:t>формирование отчёта по сотрудникам.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D516F0-B891-4734-9196-B494AFAA24B8}"/>
              </a:ext>
            </a:extLst>
          </p:cNvPr>
          <p:cNvSpPr txBox="1"/>
          <p:nvPr/>
        </p:nvSpPr>
        <p:spPr>
          <a:xfrm>
            <a:off x="173372" y="2028871"/>
            <a:ext cx="5150768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spcAft>
                <a:spcPts val="1800"/>
              </a:spcAft>
              <a:buClr>
                <a:schemeClr val="accent1">
                  <a:lumMod val="75000"/>
                </a:schemeClr>
              </a:buClr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ea typeface="Times New Roman" panose="02020603050405020304" pitchFamily="18" charset="0"/>
              </a:rPr>
              <a:t>Для сотрудника:</a:t>
            </a:r>
          </a:p>
          <a:p>
            <a:pPr marL="285750" lvl="0" indent="-285750">
              <a:spcAft>
                <a:spcPts val="18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ea typeface="Times New Roman" panose="02020603050405020304" pitchFamily="18" charset="0"/>
              </a:rPr>
              <a:t>авторизация;</a:t>
            </a:r>
          </a:p>
          <a:p>
            <a:pPr marL="285750" lvl="0" indent="-285750">
              <a:spcAft>
                <a:spcPts val="18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ea typeface="Times New Roman" panose="02020603050405020304" pitchFamily="18" charset="0"/>
              </a:rPr>
              <a:t>просмотр личного списка заданий;</a:t>
            </a:r>
          </a:p>
          <a:p>
            <a:pPr marL="285750" lvl="0" indent="-285750">
              <a:spcAft>
                <a:spcPts val="18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ea typeface="Times New Roman" panose="02020603050405020304" pitchFamily="18" charset="0"/>
              </a:rPr>
              <a:t>прикрепление результата и изменение статуса задания;</a:t>
            </a:r>
          </a:p>
          <a:p>
            <a:pPr marL="285750" lvl="0" indent="-285750">
              <a:spcAft>
                <a:spcPts val="18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ea typeface="Times New Roman" panose="02020603050405020304" pitchFamily="18" charset="0"/>
              </a:rPr>
              <a:t>фильтрация заданий по типу и статусу выполнения; 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317C8D9-0673-4058-9CF3-673EF95E6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71884">
            <a:off x="8545201" y="520244"/>
            <a:ext cx="952500" cy="952500"/>
          </a:xfrm>
          <a:prstGeom prst="rect">
            <a:avLst/>
          </a:prstGeom>
        </p:spPr>
      </p:pic>
      <p:sp>
        <p:nvSpPr>
          <p:cNvPr id="19" name="Управляющая кнопка: &quot;Назад&quot; или &quot;Предыдущий&quot; 1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993703BC-E350-4222-89D3-06BA75D7D33B}"/>
              </a:ext>
            </a:extLst>
          </p:cNvPr>
          <p:cNvSpPr/>
          <p:nvPr/>
        </p:nvSpPr>
        <p:spPr>
          <a:xfrm>
            <a:off x="9853175" y="6334048"/>
            <a:ext cx="720080" cy="365125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Управляющая кнопка: &quot;На главную&quot; 19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C1F5E0C1-4AD8-42F3-BA9B-98B113F26FB6}"/>
              </a:ext>
            </a:extLst>
          </p:cNvPr>
          <p:cNvSpPr/>
          <p:nvPr/>
        </p:nvSpPr>
        <p:spPr>
          <a:xfrm>
            <a:off x="10596919" y="6334048"/>
            <a:ext cx="576064" cy="365125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Управляющая кнопка: &quot;Вперед&quot; или &quot;Следующий&quot; 20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D00ED2FF-593A-45B8-AE21-7A7CAC40DFD3}"/>
              </a:ext>
            </a:extLst>
          </p:cNvPr>
          <p:cNvSpPr/>
          <p:nvPr/>
        </p:nvSpPr>
        <p:spPr>
          <a:xfrm>
            <a:off x="11196647" y="6334048"/>
            <a:ext cx="720080" cy="36512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7927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6F7CD43-B6C8-4E62-97C6-FDB62B4DA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568" y="116632"/>
            <a:ext cx="7467600" cy="796908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Входные и выходные данные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50385B-1D61-496F-8720-9204587C9F53}"/>
              </a:ext>
            </a:extLst>
          </p:cNvPr>
          <p:cNvSpPr txBox="1"/>
          <p:nvPr/>
        </p:nvSpPr>
        <p:spPr>
          <a:xfrm>
            <a:off x="0" y="908184"/>
            <a:ext cx="4967868" cy="55164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>
              <a:spcAft>
                <a:spcPts val="1200"/>
              </a:spcAft>
            </a:pPr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Входные данные:</a:t>
            </a:r>
          </a:p>
          <a:p>
            <a:pPr marL="285750" indent="-285750">
              <a:lnSpc>
                <a:spcPts val="35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введенные логин и парол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ea typeface="Times New Roman" panose="02020603050405020304" pitchFamily="18" charset="0"/>
              </a:rPr>
              <a:t>ь;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 </a:t>
            </a:r>
          </a:p>
          <a:p>
            <a:pPr marL="285750" indent="-285750">
              <a:lnSpc>
                <a:spcPts val="35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выбор из списка нужного термина и фильтрация терминов через поисковую строку;</a:t>
            </a:r>
          </a:p>
          <a:p>
            <a:pPr marL="285750" indent="-285750">
              <a:lnSpc>
                <a:spcPts val="35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ea typeface="Times New Roman" panose="02020603050405020304" pitchFamily="18" charset="0"/>
              </a:rPr>
              <a:t>в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ыбор из списка нужной главы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lnSpc>
                <a:spcPts val="35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ea typeface="Times New Roman" panose="02020603050405020304" pitchFamily="18" charset="0"/>
              </a:rPr>
              <a:t>д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ля администратора добавление новых записей, а также удаление добавленных ранее записей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ea typeface="Times New Roman" panose="02020603050405020304" pitchFamily="18" charset="0"/>
              </a:rPr>
              <a:t>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30E976-0685-44E2-9943-4FE6597C9C76}"/>
              </a:ext>
            </a:extLst>
          </p:cNvPr>
          <p:cNvSpPr txBox="1"/>
          <p:nvPr/>
        </p:nvSpPr>
        <p:spPr>
          <a:xfrm>
            <a:off x="4953000" y="908184"/>
            <a:ext cx="4326673" cy="50676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Выходные данные:</a:t>
            </a:r>
          </a:p>
          <a:p>
            <a:pPr marL="342900" indent="-342900" algn="just">
              <a:lnSpc>
                <a:spcPts val="35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успешная авторизация или регистрация;</a:t>
            </a:r>
          </a:p>
          <a:p>
            <a:pPr marL="342900" indent="-342900" algn="just">
              <a:lnSpc>
                <a:spcPts val="35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вывод термина и его трактовки;</a:t>
            </a:r>
          </a:p>
          <a:p>
            <a:pPr marL="342900" indent="-342900" algn="just">
              <a:lnSpc>
                <a:spcPts val="35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вывод справочной информацией по необходимой главе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ea typeface="Times New Roman" panose="02020603050405020304" pitchFamily="18" charset="0"/>
              </a:rPr>
              <a:t>д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обавление записей в таблицу и удаление записей из таблицы.</a:t>
            </a:r>
            <a:r>
              <a:rPr lang="ru-RU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 </a:t>
            </a:r>
            <a:endParaRPr lang="ru-RU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E59794B-3EB5-460F-B444-BD412CF32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0245">
            <a:off x="9628692" y="2466853"/>
            <a:ext cx="2399107" cy="2399107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C4A6294-209D-46FB-ADAA-846E354E4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25163">
            <a:off x="9612549" y="5389429"/>
            <a:ext cx="616638" cy="616638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10DFE8EF-736D-448F-982B-7976429EEF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86673">
            <a:off x="8852572" y="573890"/>
            <a:ext cx="616638" cy="616638"/>
          </a:xfrm>
          <a:prstGeom prst="rect">
            <a:avLst/>
          </a:prstGeom>
        </p:spPr>
      </p:pic>
      <p:sp>
        <p:nvSpPr>
          <p:cNvPr id="24" name="Управляющая кнопка: &quot;Назад&quot; или &quot;Предыдущий&quot; 2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78D25F61-DE0C-4679-BD22-373A42D93C78}"/>
              </a:ext>
            </a:extLst>
          </p:cNvPr>
          <p:cNvSpPr/>
          <p:nvPr/>
        </p:nvSpPr>
        <p:spPr>
          <a:xfrm>
            <a:off x="9853175" y="6334048"/>
            <a:ext cx="720080" cy="365125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Управляющая кнопка: &quot;На главную&quot; 24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92E492DC-0029-45E9-80B5-939A4976F36B}"/>
              </a:ext>
            </a:extLst>
          </p:cNvPr>
          <p:cNvSpPr/>
          <p:nvPr/>
        </p:nvSpPr>
        <p:spPr>
          <a:xfrm>
            <a:off x="10596919" y="6334048"/>
            <a:ext cx="576064" cy="365125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Управляющая кнопка: &quot;Вперед&quot; или &quot;Следующий&quot; 2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54EB966-ADB9-44F3-822F-D56DFDC79AC4}"/>
              </a:ext>
            </a:extLst>
          </p:cNvPr>
          <p:cNvSpPr/>
          <p:nvPr/>
        </p:nvSpPr>
        <p:spPr>
          <a:xfrm>
            <a:off x="11196647" y="6334048"/>
            <a:ext cx="720080" cy="36512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9018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A6D687D-3AAC-401E-9840-F72BFFFCD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520" y="116632"/>
            <a:ext cx="8424936" cy="648072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Проектирование программного продукта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F6EB2C2-6E81-435D-BBA9-875BA6275FF3}"/>
              </a:ext>
            </a:extLst>
          </p:cNvPr>
          <p:cNvSpPr/>
          <p:nvPr/>
        </p:nvSpPr>
        <p:spPr>
          <a:xfrm>
            <a:off x="196898" y="1573185"/>
            <a:ext cx="8424936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 ходе анализа предметной области, этапов проектирования была создана проектная документация, включающая спецификации модулей,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UML-</a:t>
            </a:r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диаграммы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7837E3C-7C72-4866-81DF-883159B6E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47895">
            <a:off x="6553679" y="4152317"/>
            <a:ext cx="1998371" cy="199837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6BBC1ED-B250-44A7-BAF3-B4A117992D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53">
            <a:off x="886875" y="4418237"/>
            <a:ext cx="2089383" cy="2089383"/>
          </a:xfrm>
          <a:prstGeom prst="rect">
            <a:avLst/>
          </a:prstGeom>
        </p:spPr>
      </p:pic>
      <p:sp>
        <p:nvSpPr>
          <p:cNvPr id="17" name="Управляющая кнопка: &quot;Назад&quot; или &quot;Предыдущий&quot; 16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220339F1-581E-47DA-A0C3-F67B2599B27E}"/>
              </a:ext>
            </a:extLst>
          </p:cNvPr>
          <p:cNvSpPr/>
          <p:nvPr/>
        </p:nvSpPr>
        <p:spPr>
          <a:xfrm>
            <a:off x="9853175" y="6334048"/>
            <a:ext cx="720080" cy="365125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Управляющая кнопка: &quot;На главную&quot; 17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5E43CD87-E91E-4AAC-AB34-EE5C8F779AE3}"/>
              </a:ext>
            </a:extLst>
          </p:cNvPr>
          <p:cNvSpPr/>
          <p:nvPr/>
        </p:nvSpPr>
        <p:spPr>
          <a:xfrm>
            <a:off x="10596919" y="6334048"/>
            <a:ext cx="576064" cy="365125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Управляющая кнопка: &quot;Вперед&quot; или &quot;Следующий&quot; 18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635B3EB5-F692-4FBB-B132-2912C56C2875}"/>
              </a:ext>
            </a:extLst>
          </p:cNvPr>
          <p:cNvSpPr/>
          <p:nvPr/>
        </p:nvSpPr>
        <p:spPr>
          <a:xfrm>
            <a:off x="11196647" y="6334048"/>
            <a:ext cx="720080" cy="36512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547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48E302A-494E-4507-9A44-D5B6BD0AF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544" y="0"/>
            <a:ext cx="8075240" cy="587229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Диаграмма вариантов использования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D9ED470-F665-44C9-ABA4-37B8606F1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515" y="1358060"/>
            <a:ext cx="11460741" cy="48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4442C36B-CE95-4F6E-9CB0-C376A5FAB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0057" y="140616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F104F706-E1FC-43FE-9FAD-4574EF3613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9841830"/>
              </p:ext>
            </p:extLst>
          </p:nvPr>
        </p:nvGraphicFramePr>
        <p:xfrm>
          <a:off x="2090057" y="1406168"/>
          <a:ext cx="6115050" cy="511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229250" imgH="5200517" progId="Visio.Drawing.15">
                  <p:embed/>
                </p:oleObj>
              </mc:Choice>
              <mc:Fallback>
                <p:oleObj name="Visio" r:id="rId2" imgW="6229250" imgH="5200517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0057" y="1406168"/>
                        <a:ext cx="6115050" cy="5114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Управляющая кнопка: &quot;Назад&quot; или &quot;Предыдущий&quot; 1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51B22599-BB88-49D0-A5D1-60793E7149B6}"/>
              </a:ext>
            </a:extLst>
          </p:cNvPr>
          <p:cNvSpPr/>
          <p:nvPr/>
        </p:nvSpPr>
        <p:spPr>
          <a:xfrm>
            <a:off x="9853175" y="6334048"/>
            <a:ext cx="720080" cy="365125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Управляющая кнопка: &quot;На главную&quot; 12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857F29BB-B026-4CAC-B6C3-BC456CFF8A07}"/>
              </a:ext>
            </a:extLst>
          </p:cNvPr>
          <p:cNvSpPr/>
          <p:nvPr/>
        </p:nvSpPr>
        <p:spPr>
          <a:xfrm>
            <a:off x="10596919" y="6334048"/>
            <a:ext cx="576064" cy="365125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Управляющая кнопка: &quot;Вперед&quot; или &quot;Следующий&quot; 1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E02F2E0B-D6B2-4B71-A39F-AC3DE6B6BB3C}"/>
              </a:ext>
            </a:extLst>
          </p:cNvPr>
          <p:cNvSpPr/>
          <p:nvPr/>
        </p:nvSpPr>
        <p:spPr>
          <a:xfrm>
            <a:off x="11196647" y="6334048"/>
            <a:ext cx="720080" cy="36512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061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1;p8">
            <a:extLst>
              <a:ext uri="{FF2B5EF4-FFF2-40B4-BE49-F238E27FC236}">
                <a16:creationId xmlns:a16="http://schemas.microsoft.com/office/drawing/2014/main" id="{A5E129BF-AF47-4B87-B0CA-3ED495AAD6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9909110" cy="99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ru-RU" b="1" dirty="0">
                <a:latin typeface="Bookman Old Style" panose="02050604050505020204" pitchFamily="18" charset="0"/>
                <a:ea typeface="Times New Roman"/>
                <a:cs typeface="Segoe UI" panose="020B0502040204020203" pitchFamily="34" charset="0"/>
                <a:sym typeface="Times New Roman"/>
              </a:rPr>
              <a:t>Диаграмма взаимодействия</a:t>
            </a:r>
            <a:endParaRPr b="1" dirty="0">
              <a:solidFill>
                <a:schemeClr val="dk1"/>
              </a:solidFill>
              <a:latin typeface="Bookman Old Style" panose="02050604050505020204" pitchFamily="18" charset="0"/>
              <a:ea typeface="Times New Roman"/>
              <a:cs typeface="Segoe UI" panose="020B0502040204020203" pitchFamily="34" charset="0"/>
              <a:sym typeface="Times New Roman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F065622-6E73-4B95-B489-ACB3CA222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9423" y="144878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5BFDC6F9-05D5-4872-8B61-EF55D93EFB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1888765"/>
              </p:ext>
            </p:extLst>
          </p:nvPr>
        </p:nvGraphicFramePr>
        <p:xfrm>
          <a:off x="1068779" y="997143"/>
          <a:ext cx="8146473" cy="5495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0515600" imgH="7286625" progId="Visio.Drawing.15">
                  <p:embed/>
                </p:oleObj>
              </mc:Choice>
              <mc:Fallback>
                <p:oleObj name="Visio" r:id="rId2" imgW="10515600" imgH="728662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779" y="997143"/>
                        <a:ext cx="8146473" cy="54954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Управляющая кнопка: &quot;Назад&quot; или &quot;Предыдущий&quot; 6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F0DE31D1-70F3-4137-A077-14F31A15BD70}"/>
              </a:ext>
            </a:extLst>
          </p:cNvPr>
          <p:cNvSpPr/>
          <p:nvPr/>
        </p:nvSpPr>
        <p:spPr>
          <a:xfrm>
            <a:off x="9853175" y="6334048"/>
            <a:ext cx="720080" cy="365125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&quot;На главную&quot; 7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1257090A-3752-4427-A18F-F3961056DBDF}"/>
              </a:ext>
            </a:extLst>
          </p:cNvPr>
          <p:cNvSpPr/>
          <p:nvPr/>
        </p:nvSpPr>
        <p:spPr>
          <a:xfrm>
            <a:off x="10596919" y="6334048"/>
            <a:ext cx="576064" cy="365125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правляющая кнопка: &quot;Вперед&quot; или &quot;Следующий&quot; 8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469C0BDE-EAD2-471A-A664-1AD593170F93}"/>
              </a:ext>
            </a:extLst>
          </p:cNvPr>
          <p:cNvSpPr/>
          <p:nvPr/>
        </p:nvSpPr>
        <p:spPr>
          <a:xfrm>
            <a:off x="11196647" y="6334048"/>
            <a:ext cx="720080" cy="36512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6527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1;p8">
            <a:extLst>
              <a:ext uri="{FF2B5EF4-FFF2-40B4-BE49-F238E27FC236}">
                <a16:creationId xmlns:a16="http://schemas.microsoft.com/office/drawing/2014/main" id="{F12718AB-4A15-43F1-B37C-D7944A7721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9909110" cy="99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ru-RU" sz="3600" b="1" dirty="0">
                <a:latin typeface="Bookman Old Style" panose="02050604050505020204" pitchFamily="18" charset="0"/>
                <a:ea typeface="Times New Roman"/>
                <a:cs typeface="Segoe UI" panose="020B0502040204020203" pitchFamily="34" charset="0"/>
                <a:sym typeface="Times New Roman"/>
              </a:rPr>
              <a:t>ER-диаграмма базы данных</a:t>
            </a:r>
            <a:endParaRPr b="1" dirty="0">
              <a:latin typeface="Bookman Old Style" panose="02050604050505020204" pitchFamily="18" charset="0"/>
              <a:ea typeface="Times New Roman"/>
              <a:cs typeface="Segoe UI" panose="020B0502040204020203" pitchFamily="34" charset="0"/>
              <a:sym typeface="Times New Roman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DEE7E51-A166-4D23-9198-565F94368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467" y="1257834"/>
            <a:ext cx="15062894" cy="49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D56E745E-0D81-430E-8133-5E4519854A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1409411"/>
              </p:ext>
            </p:extLst>
          </p:nvPr>
        </p:nvGraphicFramePr>
        <p:xfrm>
          <a:off x="1288603" y="1257834"/>
          <a:ext cx="8277842" cy="4848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9753600" imgH="5714867" progId="Visio.Drawing.15">
                  <p:embed/>
                </p:oleObj>
              </mc:Choice>
              <mc:Fallback>
                <p:oleObj name="Visio" r:id="rId2" imgW="9753600" imgH="5714867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8603" y="1257834"/>
                        <a:ext cx="8277842" cy="48480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Управляющая кнопка: &quot;Назад&quot; или &quot;Предыдущий&quot; 6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926DC745-2FE5-467A-A245-1B1117BF636C}"/>
              </a:ext>
            </a:extLst>
          </p:cNvPr>
          <p:cNvSpPr/>
          <p:nvPr/>
        </p:nvSpPr>
        <p:spPr>
          <a:xfrm>
            <a:off x="9853175" y="6334048"/>
            <a:ext cx="720080" cy="365125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&quot;На главную&quot; 7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D68B9D22-8A91-4063-963C-10F038FDAC79}"/>
              </a:ext>
            </a:extLst>
          </p:cNvPr>
          <p:cNvSpPr/>
          <p:nvPr/>
        </p:nvSpPr>
        <p:spPr>
          <a:xfrm>
            <a:off x="10596919" y="6334048"/>
            <a:ext cx="576064" cy="365125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правляющая кнопка: &quot;Вперед&quot; или &quot;Следующий&quot; 8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FC0CE4D0-5762-4673-A4DC-59A3CDA85276}"/>
              </a:ext>
            </a:extLst>
          </p:cNvPr>
          <p:cNvSpPr/>
          <p:nvPr/>
        </p:nvSpPr>
        <p:spPr>
          <a:xfrm>
            <a:off x="11196647" y="6334048"/>
            <a:ext cx="720080" cy="36512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90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1;p10">
            <a:extLst>
              <a:ext uri="{FF2B5EF4-FFF2-40B4-BE49-F238E27FC236}">
                <a16:creationId xmlns:a16="http://schemas.microsoft.com/office/drawing/2014/main" id="{77DC4E58-9CF9-4568-85FE-843155A7AE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9213" y="-166251"/>
            <a:ext cx="9320890" cy="1754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ru-RU" b="1" dirty="0">
                <a:latin typeface="Bookman Old Style" panose="02050604050505020204" pitchFamily="18" charset="0"/>
                <a:ea typeface="Times New Roman"/>
                <a:cs typeface="Segoe UI" panose="020B0502040204020203" pitchFamily="34" charset="0"/>
                <a:sym typeface="Times New Roman"/>
              </a:rPr>
              <a:t>Схема пользовательского интерфейса </a:t>
            </a:r>
            <a:endParaRPr dirty="0">
              <a:latin typeface="Bookman Old Style" panose="02050604050505020204" pitchFamily="18" charset="0"/>
              <a:cs typeface="Segoe UI" panose="020B0502040204020203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C6E685D-B606-42B2-8C33-3FC4736A2A9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198810" y="-510643"/>
            <a:ext cx="11054847" cy="45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A8D0C317-5791-46A6-BCB5-55D5F164FA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4099950"/>
              </p:ext>
            </p:extLst>
          </p:nvPr>
        </p:nvGraphicFramePr>
        <p:xfrm>
          <a:off x="2909453" y="1445396"/>
          <a:ext cx="4672199" cy="5103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772400" imgH="10905815" progId="Visio.Drawing.15">
                  <p:embed/>
                </p:oleObj>
              </mc:Choice>
              <mc:Fallback>
                <p:oleObj name="Visio" r:id="rId2" imgW="7772400" imgH="1090581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9453" y="1445396"/>
                        <a:ext cx="4672199" cy="51038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Управляющая кнопка: &quot;Назад&quot; или &quot;Предыдущий&quot; 6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340FE58-B3FB-4FE5-96DE-D121E9BE27C8}"/>
              </a:ext>
            </a:extLst>
          </p:cNvPr>
          <p:cNvSpPr/>
          <p:nvPr/>
        </p:nvSpPr>
        <p:spPr>
          <a:xfrm>
            <a:off x="9853175" y="6334048"/>
            <a:ext cx="720080" cy="365125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&quot;На главную&quot; 7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AE1F779D-42C9-48DF-AA1D-27D8F2CD9D29}"/>
              </a:ext>
            </a:extLst>
          </p:cNvPr>
          <p:cNvSpPr/>
          <p:nvPr/>
        </p:nvSpPr>
        <p:spPr>
          <a:xfrm>
            <a:off x="10596919" y="6334048"/>
            <a:ext cx="576064" cy="365125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правляющая кнопка: &quot;Вперед&quot; или &quot;Следующий&quot; 8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0471EC11-F271-4511-9D19-C0E79B1ACCAE}"/>
              </a:ext>
            </a:extLst>
          </p:cNvPr>
          <p:cNvSpPr/>
          <p:nvPr/>
        </p:nvSpPr>
        <p:spPr>
          <a:xfrm>
            <a:off x="11196647" y="6334048"/>
            <a:ext cx="720080" cy="36512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2866677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Красный и оранжевый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168</TotalTime>
  <Words>640</Words>
  <Application>Microsoft Office PowerPoint</Application>
  <PresentationFormat>Широкоэкранный</PresentationFormat>
  <Paragraphs>72</Paragraphs>
  <Slides>16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4" baseType="lpstr">
      <vt:lpstr>Arial</vt:lpstr>
      <vt:lpstr>Bookman Old Style</vt:lpstr>
      <vt:lpstr>Times New Roman</vt:lpstr>
      <vt:lpstr>Trebuchet MS</vt:lpstr>
      <vt:lpstr>Wingdings</vt:lpstr>
      <vt:lpstr>Wingdings 3</vt:lpstr>
      <vt:lpstr>Аспект</vt:lpstr>
      <vt:lpstr>Visio</vt:lpstr>
      <vt:lpstr>Презентация PowerPoint</vt:lpstr>
      <vt:lpstr>Актуальность программного продукта</vt:lpstr>
      <vt:lpstr>Презентация PowerPoint</vt:lpstr>
      <vt:lpstr>Входные и выходные данные</vt:lpstr>
      <vt:lpstr>Проектирование программного продукта</vt:lpstr>
      <vt:lpstr>Диаграмма вариантов использования</vt:lpstr>
      <vt:lpstr>Диаграмма взаимодействия</vt:lpstr>
      <vt:lpstr>ER-диаграмма базы данных</vt:lpstr>
      <vt:lpstr>Схема пользовательского интерфейса </vt:lpstr>
      <vt:lpstr>Диаграмма компонентов</vt:lpstr>
      <vt:lpstr>Методы реализации модулей Язык программирования</vt:lpstr>
      <vt:lpstr>Методы реализации модулей База данных (СУБД). Методы доступа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RomaCookie</dc:creator>
  <cp:lastModifiedBy>RomaCookie</cp:lastModifiedBy>
  <cp:revision>3</cp:revision>
  <dcterms:created xsi:type="dcterms:W3CDTF">2023-10-28T11:45:53Z</dcterms:created>
  <dcterms:modified xsi:type="dcterms:W3CDTF">2023-10-31T07:09:23Z</dcterms:modified>
</cp:coreProperties>
</file>