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2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9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66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43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24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56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54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5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0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0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3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9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8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6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68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Visio_Drawing4.vsd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34F1676-F163-4402-A071-F768FB44E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" y="5019661"/>
            <a:ext cx="4681603" cy="1655762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Автор  </a:t>
            </a: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Студент группы ПО-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</a:p>
          <a:p>
            <a:pPr algn="l"/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Кучеровский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Р.В.</a:t>
            </a: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Горбачук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М.А.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C49095-9613-424F-A031-18920A84DC99}"/>
              </a:ext>
            </a:extLst>
          </p:cNvPr>
          <p:cNvSpPr/>
          <p:nvPr/>
        </p:nvSpPr>
        <p:spPr>
          <a:xfrm>
            <a:off x="1127878" y="89210"/>
            <a:ext cx="84249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ОБЩЕГО И ПРОФЕССИОНАЛЬНОГО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 РОСТОВСКОЙ ОБЛАСТИ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 РОСТОВСКОЙ ОБЛАСТИ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«РОСТОВСКИЙ-НА-ДОНУ КОЛЛЕДЖ РАДИОЭЛЕКТРОНИКИ,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 И ПРОМЫШЛЕННЫХ ТЕХНОЛОГИЙ»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(ГБПОУ РО «РКРИПТ»)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F89B8D-CE74-4C7D-B9DF-D07A82945038}"/>
              </a:ext>
            </a:extLst>
          </p:cNvPr>
          <p:cNvSpPr txBox="1">
            <a:spLocks/>
          </p:cNvSpPr>
          <p:nvPr/>
        </p:nvSpPr>
        <p:spPr>
          <a:xfrm>
            <a:off x="1127878" y="2411934"/>
            <a:ext cx="8424934" cy="203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Курсовой  проект </a:t>
            </a: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 ПМ.03 Участие в интеграции    </a:t>
            </a:r>
          </a:p>
          <a:p>
            <a:pPr algn="ctr"/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программных модулей</a:t>
            </a: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Тема:  «Разработка планировщика заданий для организации»</a:t>
            </a:r>
          </a:p>
        </p:txBody>
      </p:sp>
      <p:sp>
        <p:nvSpPr>
          <p:cNvPr id="11" name="Управляющая кнопка: &quot;На главную&quot;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6D57723-752F-4852-82FB-4A264F55013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перед&quot; или &quot;Следующий&quot;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E2943DE-53C9-4B05-8FDE-EC0A565415B0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5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11">
            <a:extLst>
              <a:ext uri="{FF2B5EF4-FFF2-40B4-BE49-F238E27FC236}">
                <a16:creationId xmlns:a16="http://schemas.microsoft.com/office/drawing/2014/main" id="{B0981949-3C1D-4488-9383-B69C280A7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9658" y="-83128"/>
            <a:ext cx="8075240" cy="135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Диаграмма компонентов</a:t>
            </a:r>
            <a:endParaRPr dirty="0"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44B7DC7-C591-4FB6-838C-B524D2C84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53207"/>
              </p:ext>
            </p:extLst>
          </p:nvPr>
        </p:nvGraphicFramePr>
        <p:xfrm>
          <a:off x="1067643" y="1651304"/>
          <a:ext cx="8075240" cy="419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9475" imgH="4381146" progId="Visio.Drawing.15">
                  <p:embed/>
                </p:oleObj>
              </mc:Choice>
              <mc:Fallback>
                <p:oleObj name="Visio" r:id="rId2" imgW="8429475" imgH="438114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643" y="1651304"/>
                        <a:ext cx="8075240" cy="4194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FBB5AB5-CB69-4C84-B529-9C1FF5A59C04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4240961-AF1B-436A-A075-86F98687B1C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F7743C4-FC1C-4707-AF0C-D81095CD7795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7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7B8529-1361-4D1C-B783-8BA62171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84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</a:t>
            </a:r>
            <a:b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 программирования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5598-2C1F-4FE8-9BCE-9E962C1663BA}"/>
              </a:ext>
            </a:extLst>
          </p:cNvPr>
          <p:cNvSpPr txBox="1"/>
          <p:nvPr/>
        </p:nvSpPr>
        <p:spPr>
          <a:xfrm>
            <a:off x="568712" y="1532362"/>
            <a:ext cx="5419493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Для разработка проекта использовался язык программирования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C#.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C# — современный объектно-ориентированный и безопасный язык программирования. C# позволяет разработчикам создавать разные типы безопасных и надежных приложений, выполняющихся в .NET. C# относится к широко известному семейству языков C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2DDF40-296B-4C0D-8044-2344380F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59" y="2007953"/>
            <a:ext cx="2943905" cy="2943905"/>
          </a:xfrm>
          <a:prstGeom prst="rect">
            <a:avLst/>
          </a:prstGeom>
        </p:spPr>
      </p:pic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68F2163-046A-4EF8-89FC-B5F0A49F2DD4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 главную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D700A83-6D33-4033-A723-1E6E51CA1F8D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Вперед&quot; или &quot;Следующий&quot;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7555E23-DC29-42CB-A7CD-10E239CD2DA4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29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FB49F31-9232-4265-A1E7-CC1C568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47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</a:t>
            </a:r>
            <a:b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База данных (СУБД). Методы доступа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0575C1F4-64B5-4675-B47E-72C356D3BA3E}"/>
              </a:ext>
            </a:extLst>
          </p:cNvPr>
          <p:cNvSpPr txBox="1">
            <a:spLocks/>
          </p:cNvSpPr>
          <p:nvPr/>
        </p:nvSpPr>
        <p:spPr>
          <a:xfrm>
            <a:off x="328629" y="1303040"/>
            <a:ext cx="3904449" cy="42519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</a:t>
            </a:r>
            <a:r>
              <a:rPr lang="ru-RU" sz="2400" dirty="0">
                <a:latin typeface="Bookman Old Style" panose="02050604050505020204" pitchFamily="18" charset="0"/>
              </a:rPr>
              <a:t>выбран в качестве СУБД. 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Management Studio (SSMS) — </a:t>
            </a:r>
            <a:r>
              <a:rPr lang="ru-RU" sz="2400" dirty="0">
                <a:latin typeface="Bookman Old Style" panose="02050604050505020204" pitchFamily="18" charset="0"/>
              </a:rPr>
              <a:t>это интегрированная среда для управления любой инфраструктурой </a:t>
            </a:r>
            <a:r>
              <a:rPr lang="en-US" sz="2400" dirty="0">
                <a:latin typeface="Bookman Old Style" panose="02050604050505020204" pitchFamily="18" charset="0"/>
              </a:rPr>
              <a:t>MS SQL.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– </a:t>
            </a:r>
            <a:r>
              <a:rPr lang="ru-RU" sz="2400" dirty="0">
                <a:latin typeface="Bookman Old Style" panose="02050604050505020204" pitchFamily="18" charset="0"/>
              </a:rPr>
              <a:t>это программа, которая предназначена для хранения и обработки данных.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5A3751-7D4E-4F20-82BE-647EDFCF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139" y="1258508"/>
            <a:ext cx="4233078" cy="41799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ADO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>
                <a:latin typeface="Bookman Old Style" panose="02050604050505020204" pitchFamily="18" charset="0"/>
              </a:rPr>
              <a:t>NET</a:t>
            </a:r>
            <a:r>
              <a:rPr lang="ru-RU" sz="2400" dirty="0">
                <a:latin typeface="Bookman Old Style" panose="02050604050505020204" pitchFamily="18" charset="0"/>
              </a:rPr>
              <a:t> – это технология работы с данными, которая основана на платформе .NET Framework. Она представляет нам набор классов, через которые мы можем отправлять запросы к базам данных, устанавливать подключения, получать ответ от базы данных и производить ряд других операций.</a:t>
            </a:r>
          </a:p>
        </p:txBody>
      </p:sp>
      <p:sp>
        <p:nvSpPr>
          <p:cNvPr id="10" name="Управляющая кнопка: &quot;Назад&quot; или &quot;Предыдущий&quot;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1C5232B-BBD4-4E33-B4A2-AEB0B71C119C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На главную&quot;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B4C28DC-BAEB-4D7D-AF4F-BF6679E86098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перед&quot; или &quot;Следующий&quot;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3358EA3-6D17-46BB-9C37-1E5B8D8A9347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3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D56EE44-726D-46E1-BE63-9F2A322010DB}"/>
              </a:ext>
            </a:extLst>
          </p:cNvPr>
          <p:cNvSpPr>
            <a:spLocks noGrp="1"/>
          </p:cNvSpPr>
          <p:nvPr/>
        </p:nvSpPr>
        <p:spPr>
          <a:xfrm>
            <a:off x="2057504" y="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 </a:t>
            </a:r>
            <a:b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Используемые библиотеки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1B91834-3028-4833-9901-4C500E4B8E41}"/>
              </a:ext>
            </a:extLst>
          </p:cNvPr>
          <p:cNvSpPr txBox="1"/>
          <p:nvPr/>
        </p:nvSpPr>
        <p:spPr>
          <a:xfrm>
            <a:off x="367692" y="1136284"/>
            <a:ext cx="572830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проекте использовались следующие библиотеки:</a:t>
            </a: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System.IO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Microsoft.Office.Interop.Excel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System.Data.SqlClient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310D-F4D1-452D-8F46-D817A52533BA}"/>
              </a:ext>
            </a:extLst>
          </p:cNvPr>
          <p:cNvSpPr txBox="1"/>
          <p:nvPr/>
        </p:nvSpPr>
        <p:spPr>
          <a:xfrm>
            <a:off x="463248" y="3205901"/>
            <a:ext cx="947508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System.IO - Содержит типы, позволяющие осуществлять чтение и запись в файлы и потоки данных, а также типы для базовой поддержки файлов и папок.</a:t>
            </a:r>
          </a:p>
          <a:p>
            <a:pPr>
              <a:spcAft>
                <a:spcPts val="1200"/>
              </a:spcAft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Microsoft.Office.Interop.Excel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содержит классы и методы для создания, редактирования и форматирования документов Microsoft Excel, а также для управления элементами интерфейса приложения, такими как листы, ячейки, графики и т.д.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Пространство имен 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System.Data.SqlClient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 является поставщиком данных платформы .NET для SQL Server.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0891DA1-35D3-44E1-A8D8-8136B329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0" y="571500"/>
            <a:ext cx="2180281" cy="2180281"/>
          </a:xfrm>
          <a:prstGeom prst="rect">
            <a:avLst/>
          </a:prstGeom>
        </p:spPr>
      </p:pic>
      <p:sp>
        <p:nvSpPr>
          <p:cNvPr id="17" name="Управляющая кнопка: &quot;Назад&quot; или &quot;Предыдущий&quot;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419F11-8A14-42C9-8AB6-1AEB4B864D76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На главную&quot;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BE3B255-D5C4-4D65-BB99-36EF8503D24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&quot;Вперед&quot; или &quot;Следующий&quot;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11B3B2-1721-409C-A7C9-4ABDF6B86BF9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24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FB8874-B869-4C49-8FCE-D05E43617DB3}"/>
              </a:ext>
            </a:extLst>
          </p:cNvPr>
          <p:cNvSpPr/>
          <p:nvPr/>
        </p:nvSpPr>
        <p:spPr>
          <a:xfrm>
            <a:off x="593766" y="252743"/>
            <a:ext cx="8771977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Демонстрация программного продукта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88EB57-0995-4F01-B06F-F8A63019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01" y="2546355"/>
            <a:ext cx="3870402" cy="3767191"/>
          </a:xfrm>
          <a:prstGeom prst="rect">
            <a:avLst/>
          </a:prstGeom>
        </p:spPr>
      </p:pic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7AFB474-1830-4765-8C4E-766F0A6ED34D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 главную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53670F4-0E13-44F6-851E-7C569BF92C7B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7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639563-01F3-4DB6-8DDA-BAEA4472D0BD}"/>
              </a:ext>
            </a:extLst>
          </p:cNvPr>
          <p:cNvSpPr/>
          <p:nvPr/>
        </p:nvSpPr>
        <p:spPr>
          <a:xfrm>
            <a:off x="593766" y="252743"/>
            <a:ext cx="877197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61BF-9262-4110-9A7C-F5447C8FA985}"/>
              </a:ext>
            </a:extLst>
          </p:cNvPr>
          <p:cNvSpPr txBox="1"/>
          <p:nvPr/>
        </p:nvSpPr>
        <p:spPr>
          <a:xfrm>
            <a:off x="249381" y="1264538"/>
            <a:ext cx="102246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В рамках курсового проекта был разработан программный продукт, позволяющий планировать задачи для сотрудников и предоставлять информацию о них, а также позволяет руководителям контролировать их выполнение.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Программный продукт был выполнен в среде разработки Visual Studio 2022 с использованием языка программирования C# и платформы разработки пользовательского интерфейса Windows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Presentation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Foundation (WPF).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5D16-9AF5-40F4-8081-7C5FFB9FE280}"/>
              </a:ext>
            </a:extLst>
          </p:cNvPr>
          <p:cNvSpPr txBox="1"/>
          <p:nvPr/>
        </p:nvSpPr>
        <p:spPr>
          <a:xfrm>
            <a:off x="249381" y="4822854"/>
            <a:ext cx="10224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Результаты выполнения курсового проекта могут быть использованы различных коммерческих и не коммерческих организациях.</a:t>
            </a:r>
          </a:p>
        </p:txBody>
      </p:sp>
    </p:spTree>
    <p:extLst>
      <p:ext uri="{BB962C8B-B14F-4D97-AF65-F5344CB8AC3E}">
        <p14:creationId xmlns:p14="http://schemas.microsoft.com/office/powerpoint/2010/main" val="244794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5D0E7B-0834-4289-ADE4-ECA028BD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07" y="2000778"/>
            <a:ext cx="7467600" cy="250629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07FF0E-7830-452C-A794-8966C058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18" y="1565793"/>
            <a:ext cx="2317363" cy="3726413"/>
          </a:xfrm>
          <a:prstGeom prst="rect">
            <a:avLst/>
          </a:prstGeom>
        </p:spPr>
      </p:pic>
      <p:pic>
        <p:nvPicPr>
          <p:cNvPr id="6" name="Picture 2" descr="Человечек на прозрачном фоне - фото и картинки abrakadabra.fun">
            <a:extLst>
              <a:ext uri="{FF2B5EF4-FFF2-40B4-BE49-F238E27FC236}">
                <a16:creationId xmlns:a16="http://schemas.microsoft.com/office/drawing/2014/main" id="{F548780A-C179-494C-ADC9-92EF1024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0315">
            <a:off x="-650437" y="1331284"/>
            <a:ext cx="3919996" cy="399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9CE495-5116-4D21-A9FC-E1CAD12D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5" y="104537"/>
            <a:ext cx="8136904" cy="72008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Актуальность программного продукта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B5B06-F875-4849-8B6C-9F3DDFF2BAAE}"/>
              </a:ext>
            </a:extLst>
          </p:cNvPr>
          <p:cNvSpPr txBox="1"/>
          <p:nvPr/>
        </p:nvSpPr>
        <p:spPr>
          <a:xfrm>
            <a:off x="384102" y="1501956"/>
            <a:ext cx="86875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850" algn="just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Эта тема является актуальной, потому что планирование рабочего процесса является основой для эффективного функционирования организации.</a:t>
            </a:r>
          </a:p>
          <a:p>
            <a:pPr algn="just"/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indent="450850" algn="just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Данное приложение поможет упростить организацию рабочего процесса, снизить вероятность ошибок и пропусков, улучшить коммуникацию, соблюдение сроков и обеспечить более эффективное выполнение задач.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7EDF93-192F-43F5-8A1D-CF2C54D0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5859">
            <a:off x="9351199" y="3501215"/>
            <a:ext cx="1598105" cy="1598105"/>
          </a:xfrm>
          <a:prstGeom prst="rect">
            <a:avLst/>
          </a:prstGeom>
        </p:spPr>
      </p:pic>
      <p:sp>
        <p:nvSpPr>
          <p:cNvPr id="16" name="Управляющая кнопка: &quot;Назад&quot; или &quot;Предыдущий&quot;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0F7E817-0EA4-4317-8262-DD38B0DB6260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правляющая кнопка: &quot;На главную&quot;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F1E2E9D-0692-44D8-9A69-9042EC2186C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Вперед&quot; или &quot;Следующий&quot;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4EDE812-AEE8-4B93-9C2B-8BB1F16A1789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F847F5-9B4A-49F5-86C9-13D6C206A008}"/>
              </a:ext>
            </a:extLst>
          </p:cNvPr>
          <p:cNvSpPr txBox="1">
            <a:spLocks/>
          </p:cNvSpPr>
          <p:nvPr/>
        </p:nvSpPr>
        <p:spPr>
          <a:xfrm>
            <a:off x="884548" y="124066"/>
            <a:ext cx="8136904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Функциональные назначение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CF45C-C757-4255-B7F0-974C3327BB54}"/>
              </a:ext>
            </a:extLst>
          </p:cNvPr>
          <p:cNvSpPr txBox="1"/>
          <p:nvPr/>
        </p:nvSpPr>
        <p:spPr>
          <a:xfrm>
            <a:off x="0" y="1351255"/>
            <a:ext cx="84774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будет выполнять следующие функции:</a:t>
            </a:r>
          </a:p>
          <a:p>
            <a:pPr algn="just"/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60178-CB6F-47B7-BD8A-1C10FBFE33DE}"/>
              </a:ext>
            </a:extLst>
          </p:cNvPr>
          <p:cNvSpPr txBox="1"/>
          <p:nvPr/>
        </p:nvSpPr>
        <p:spPr>
          <a:xfrm>
            <a:off x="5403842" y="2028871"/>
            <a:ext cx="492346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Для администратора: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авторизация;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регистрация новых сотрудников;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просмотр всех заданий и результатов;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фильтрация заданий по статусу выполнения и сотруднику;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редактирование заданий;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формирование отчёта по сотрудникам.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516F0-B891-4734-9196-B494AFAA24B8}"/>
              </a:ext>
            </a:extLst>
          </p:cNvPr>
          <p:cNvSpPr txBox="1"/>
          <p:nvPr/>
        </p:nvSpPr>
        <p:spPr>
          <a:xfrm>
            <a:off x="173372" y="2028871"/>
            <a:ext cx="515076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Для сотрудника: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авторизация;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просмотр личного списка заданий;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прикрепление результата и изменение статуса задания;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фильтрация заданий по типу и статусу выполнения;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317C8D9-0673-4058-9CF3-673EF95E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884">
            <a:off x="8545201" y="520244"/>
            <a:ext cx="952500" cy="952500"/>
          </a:xfrm>
          <a:prstGeom prst="rect">
            <a:avLst/>
          </a:prstGeom>
        </p:spPr>
      </p:pic>
      <p:sp>
        <p:nvSpPr>
          <p:cNvPr id="19" name="Управляющая кнопка: &quot;Назад&quot; или &quot;Предыдущий&quot;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93703BC-E350-4222-89D3-06BA75D7D33B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&quot;На главную&quot;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1F5E0C1-4AD8-42F3-BA9B-98B113F26FB6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правляющая кнопка: &quot;Вперед&quot; или &quot;Следующий&quot;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00ED2FF-593A-45B8-AE21-7A7CAC40DFD3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92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F7CD43-B6C8-4E62-97C6-FDB62B4D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68" y="116632"/>
            <a:ext cx="7467600" cy="79690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0385B-1D61-496F-8720-9204587C9F53}"/>
              </a:ext>
            </a:extLst>
          </p:cNvPr>
          <p:cNvSpPr txBox="1"/>
          <p:nvPr/>
        </p:nvSpPr>
        <p:spPr>
          <a:xfrm>
            <a:off x="0" y="908184"/>
            <a:ext cx="4967868" cy="5067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Входные данные: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введенные логин и парол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ь;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нформация о сотрудниках и списке задач;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фильтрация списка задач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рикрепление результатов и изменение статуса задания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ля администратора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редактирование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записей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экспорт 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списка заданий.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0E976-0685-44E2-9943-4FE6597C9C76}"/>
              </a:ext>
            </a:extLst>
          </p:cNvPr>
          <p:cNvSpPr txBox="1"/>
          <p:nvPr/>
        </p:nvSpPr>
        <p:spPr>
          <a:xfrm>
            <a:off x="4893624" y="908184"/>
            <a:ext cx="4876511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Выходные данные: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успешная авторизация;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вывод 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нформация о сотрудниках и списке задач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Вывод отфильтрованного списка задач;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Добавление результата и изменения статуса задачи;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изменение записей администратором;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Вывод списка заданий 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Excel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59794B-3EB5-460F-B444-BD412CF3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0245">
            <a:off x="9690364" y="2471439"/>
            <a:ext cx="2341385" cy="234138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C4A6294-209D-46FB-ADAA-846E354E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5163">
            <a:off x="9612549" y="5389429"/>
            <a:ext cx="616638" cy="61663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0DFE8EF-736D-448F-982B-7976429EE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86673">
            <a:off x="8852572" y="573890"/>
            <a:ext cx="616638" cy="616638"/>
          </a:xfrm>
          <a:prstGeom prst="rect">
            <a:avLst/>
          </a:prstGeom>
        </p:spPr>
      </p:pic>
      <p:sp>
        <p:nvSpPr>
          <p:cNvPr id="24" name="Управляющая кнопка: &quot;Назад&quot; или &quot;Предыдущий&quot;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8D25F61-DE0C-4679-BD22-373A42D93C78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Управляющая кнопка: &quot;На главную&quot;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2E492DC-0029-45E9-80B5-939A4976F36B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правляющая кнопка: &quot;Вперед&quot; или &quot;Следующий&quot; 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54EB966-ADB9-44F3-822F-D56DFDC79AC4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01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6D687D-3AAC-401E-9840-F72BFFFC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116632"/>
            <a:ext cx="8424936" cy="64807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6EB2C2-6E81-435D-BBA9-875BA6275FF3}"/>
              </a:ext>
            </a:extLst>
          </p:cNvPr>
          <p:cNvSpPr/>
          <p:nvPr/>
        </p:nvSpPr>
        <p:spPr>
          <a:xfrm>
            <a:off x="196898" y="1573185"/>
            <a:ext cx="919648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ходе анализа предметной области, этапов проектирования была создана проектная документация, включающая спецификации модулей,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UML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-диаграммы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837E3C-7C72-4866-81DF-883159B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7895">
            <a:off x="6553679" y="4152317"/>
            <a:ext cx="1998371" cy="199837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6BBC1ED-B250-44A7-BAF3-B4A11799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53">
            <a:off x="886875" y="4418237"/>
            <a:ext cx="2089383" cy="2089383"/>
          </a:xfrm>
          <a:prstGeom prst="rect">
            <a:avLst/>
          </a:prstGeom>
        </p:spPr>
      </p:pic>
      <p:sp>
        <p:nvSpPr>
          <p:cNvPr id="17" name="Управляющая кнопка: &quot;Назад&quot; или &quot;Предыдущий&quot;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20339F1-581E-47DA-A0C3-F67B2599B27E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На главную&quot;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E43CD87-E91E-4AAC-AB34-EE5C8F779AE3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&quot;Вперед&quot; или &quot;Следующий&quot;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35B3EB5-F692-4FBB-B132-2912C56C2875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5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8E302A-494E-4507-9A44-D5B6BD0A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44" y="0"/>
            <a:ext cx="8075240" cy="587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ED470-F665-44C9-ABA4-37B8606F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15" y="1358060"/>
            <a:ext cx="11460741" cy="4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442C36B-CE95-4F6E-9CB0-C376A5FA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7" y="14061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104F706-E1FC-43FE-9FAD-4574EF361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41830"/>
              </p:ext>
            </p:extLst>
          </p:nvPr>
        </p:nvGraphicFramePr>
        <p:xfrm>
          <a:off x="2090057" y="1406168"/>
          <a:ext cx="611505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29250" imgH="5200517" progId="Visio.Drawing.15">
                  <p:embed/>
                </p:oleObj>
              </mc:Choice>
              <mc:Fallback>
                <p:oleObj name="Visio" r:id="rId2" imgW="6229250" imgH="52005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057" y="1406168"/>
                        <a:ext cx="6115050" cy="511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Управляющая кнопка: &quot;Назад&quot; или &quot;Предыдущий&quot;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1B22599-BB88-49D0-A5D1-60793E7149B6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На главную&quot;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57F29BB-B026-4CAC-B6C3-BC456CFF8A0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&quot;Вперед&quot; или &quot;Следующий&quot;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02F2E0B-D6B2-4B71-A39F-AC3DE6B6BB3C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0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8">
            <a:extLst>
              <a:ext uri="{FF2B5EF4-FFF2-40B4-BE49-F238E27FC236}">
                <a16:creationId xmlns:a16="http://schemas.microsoft.com/office/drawing/2014/main" id="{A5E129BF-AF47-4B87-B0CA-3ED495AAD6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909110" cy="99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Диаграмма взаимодействия</a:t>
            </a:r>
            <a:endParaRPr b="1" dirty="0">
              <a:solidFill>
                <a:schemeClr val="dk1"/>
              </a:solidFill>
              <a:latin typeface="Bookman Old Style" panose="02050604050505020204" pitchFamily="18" charset="0"/>
              <a:ea typeface="Times New Roman"/>
              <a:cs typeface="Segoe UI" panose="020B0502040204020203" pitchFamily="34" charset="0"/>
              <a:sym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065622-6E73-4B95-B489-ACB3CA22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23" y="14487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BFDC6F9-05D5-4872-8B61-EF55D93EF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88765"/>
              </p:ext>
            </p:extLst>
          </p:nvPr>
        </p:nvGraphicFramePr>
        <p:xfrm>
          <a:off x="1068779" y="997143"/>
          <a:ext cx="8146473" cy="549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515600" imgH="7286625" progId="Visio.Drawing.15">
                  <p:embed/>
                </p:oleObj>
              </mc:Choice>
              <mc:Fallback>
                <p:oleObj name="Visio" r:id="rId2" imgW="10515600" imgH="72866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79" y="997143"/>
                        <a:ext cx="8146473" cy="5495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0DE31D1-70F3-4137-A077-14F31A15BD70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57090A-3752-4427-A18F-F3961056DBD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9C0BDE-EAD2-471A-A664-1AD593170F93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8">
            <a:extLst>
              <a:ext uri="{FF2B5EF4-FFF2-40B4-BE49-F238E27FC236}">
                <a16:creationId xmlns:a16="http://schemas.microsoft.com/office/drawing/2014/main" id="{F12718AB-4A15-43F1-B37C-D7944A7721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909110" cy="99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3600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ER-диаграмма базы данных</a:t>
            </a:r>
            <a:endParaRPr b="1" dirty="0">
              <a:latin typeface="Bookman Old Style" panose="02050604050505020204" pitchFamily="18" charset="0"/>
              <a:ea typeface="Times New Roman"/>
              <a:cs typeface="Segoe UI" panose="020B0502040204020203" pitchFamily="34" charset="0"/>
              <a:sym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EE7E51-A166-4D23-9198-565F9436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467" y="1257834"/>
            <a:ext cx="15062894" cy="4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56E745E-0D81-430E-8133-5E4519854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09411"/>
              </p:ext>
            </p:extLst>
          </p:nvPr>
        </p:nvGraphicFramePr>
        <p:xfrm>
          <a:off x="1288603" y="1257834"/>
          <a:ext cx="8277842" cy="484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3600" imgH="5714867" progId="Visio.Drawing.15">
                  <p:embed/>
                </p:oleObj>
              </mc:Choice>
              <mc:Fallback>
                <p:oleObj name="Visio" r:id="rId2" imgW="9753600" imgH="571486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603" y="1257834"/>
                        <a:ext cx="8277842" cy="4848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26DC745-2FE5-467A-A245-1B1117BF636C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68B9D22-8A91-4063-963C-10F038FDAC79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0CE4D0-5762-4673-A4DC-59A3CDA85276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1;p10">
            <a:extLst>
              <a:ext uri="{FF2B5EF4-FFF2-40B4-BE49-F238E27FC236}">
                <a16:creationId xmlns:a16="http://schemas.microsoft.com/office/drawing/2014/main" id="{77DC4E58-9CF9-4568-85FE-843155A7A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213" y="-166251"/>
            <a:ext cx="9320890" cy="175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Схема пользовательского интерфейса </a:t>
            </a:r>
            <a:endParaRPr dirty="0"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6E685D-B606-42B2-8C33-3FC4736A2A9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98810" y="-510643"/>
            <a:ext cx="11054847" cy="4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8D0C317-5791-46A6-BCB5-55D5F164F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099950"/>
              </p:ext>
            </p:extLst>
          </p:nvPr>
        </p:nvGraphicFramePr>
        <p:xfrm>
          <a:off x="2909453" y="1445396"/>
          <a:ext cx="4672199" cy="510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72400" imgH="10905815" progId="Visio.Drawing.15">
                  <p:embed/>
                </p:oleObj>
              </mc:Choice>
              <mc:Fallback>
                <p:oleObj name="Visio" r:id="rId2" imgW="7772400" imgH="109058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453" y="1445396"/>
                        <a:ext cx="4672199" cy="5103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340FE58-B3FB-4FE5-96DE-D121E9BE27C8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E1F779D-42C9-48DF-AA1D-27D8F2CD9D29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71EC11-F271-4511-9D19-C0E79B1ACCAE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666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644</Words>
  <Application>Microsoft Office PowerPoint</Application>
  <PresentationFormat>Широкоэкранный</PresentationFormat>
  <Paragraphs>77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Times New Roman</vt:lpstr>
      <vt:lpstr>Trebuchet MS</vt:lpstr>
      <vt:lpstr>Wingdings</vt:lpstr>
      <vt:lpstr>Wingdings 3</vt:lpstr>
      <vt:lpstr>Аспект</vt:lpstr>
      <vt:lpstr>Visio</vt:lpstr>
      <vt:lpstr>Презентация PowerPoint</vt:lpstr>
      <vt:lpstr>Актуальность программного продукта</vt:lpstr>
      <vt:lpstr>Презентация PowerPoint</vt:lpstr>
      <vt:lpstr>Входные и выходные данные</vt:lpstr>
      <vt:lpstr>Проектирование программного продукта</vt:lpstr>
      <vt:lpstr>Диаграмма вариантов использования</vt:lpstr>
      <vt:lpstr>Диаграмма взаимодействия</vt:lpstr>
      <vt:lpstr>ER-диаграмма базы данных</vt:lpstr>
      <vt:lpstr>Схема пользовательского интерфейса </vt:lpstr>
      <vt:lpstr>Диаграмма компонентов</vt:lpstr>
      <vt:lpstr>Методы реализации модулей Язык программирования</vt:lpstr>
      <vt:lpstr>Методы реализации модулей База данных (СУБД). Методы доступа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RomaCookie</dc:creator>
  <cp:lastModifiedBy>RomaCookie</cp:lastModifiedBy>
  <cp:revision>4</cp:revision>
  <dcterms:created xsi:type="dcterms:W3CDTF">2023-10-28T11:45:53Z</dcterms:created>
  <dcterms:modified xsi:type="dcterms:W3CDTF">2023-10-31T07:48:32Z</dcterms:modified>
</cp:coreProperties>
</file>