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1" r:id="rId3"/>
    <p:sldId id="257" r:id="rId4"/>
    <p:sldId id="258" r:id="rId5"/>
    <p:sldId id="264" r:id="rId6"/>
    <p:sldId id="272" r:id="rId7"/>
    <p:sldId id="273" r:id="rId8"/>
    <p:sldId id="275" r:id="rId9"/>
    <p:sldId id="271" r:id="rId10"/>
    <p:sldId id="267" r:id="rId11"/>
    <p:sldId id="260" r:id="rId12"/>
    <p:sldId id="268" r:id="rId13"/>
    <p:sldId id="269" r:id="rId14"/>
    <p:sldId id="270"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2FB26A-4C84-4D3B-9191-9DFA57A2241F}" type="datetimeFigureOut">
              <a:rPr lang="en-GB" smtClean="0"/>
              <a:t>24/02/2020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06D179-717B-477D-947F-018AF8767703}" type="slidenum">
              <a:rPr lang="en-GB" smtClean="0"/>
              <a:t>‹#›</a:t>
            </a:fld>
            <a:endParaRPr lang="en-GB"/>
          </a:p>
        </p:txBody>
      </p:sp>
    </p:spTree>
    <p:extLst>
      <p:ext uri="{BB962C8B-B14F-4D97-AF65-F5344CB8AC3E}">
        <p14:creationId xmlns:p14="http://schemas.microsoft.com/office/powerpoint/2010/main" val="396530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Brief introduction to the research question/problem to be solved</a:t>
            </a:r>
          </a:p>
        </p:txBody>
      </p:sp>
      <p:sp>
        <p:nvSpPr>
          <p:cNvPr id="4" name="Slide Number Placeholder 3"/>
          <p:cNvSpPr>
            <a:spLocks noGrp="1"/>
          </p:cNvSpPr>
          <p:nvPr>
            <p:ph type="sldNum" sz="quarter" idx="5"/>
          </p:nvPr>
        </p:nvSpPr>
        <p:spPr/>
        <p:txBody>
          <a:bodyPr/>
          <a:lstStyle/>
          <a:p>
            <a:fld id="{2606D179-717B-477D-947F-018AF8767703}" type="slidenum">
              <a:rPr lang="en-GB" smtClean="0"/>
              <a:t>1</a:t>
            </a:fld>
            <a:endParaRPr lang="en-GB"/>
          </a:p>
        </p:txBody>
      </p:sp>
    </p:spTree>
    <p:extLst>
      <p:ext uri="{BB962C8B-B14F-4D97-AF65-F5344CB8AC3E}">
        <p14:creationId xmlns:p14="http://schemas.microsoft.com/office/powerpoint/2010/main" val="3245973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Discussion of results obtained and how this provides a solution to the client’s problem </a:t>
            </a:r>
          </a:p>
        </p:txBody>
      </p:sp>
      <p:sp>
        <p:nvSpPr>
          <p:cNvPr id="4" name="Slide Number Placeholder 3"/>
          <p:cNvSpPr>
            <a:spLocks noGrp="1"/>
          </p:cNvSpPr>
          <p:nvPr>
            <p:ph type="sldNum" sz="quarter" idx="5"/>
          </p:nvPr>
        </p:nvSpPr>
        <p:spPr/>
        <p:txBody>
          <a:bodyPr/>
          <a:lstStyle/>
          <a:p>
            <a:fld id="{2606D179-717B-477D-947F-018AF8767703}" type="slidenum">
              <a:rPr lang="en-GB" smtClean="0"/>
              <a:t>14</a:t>
            </a:fld>
            <a:endParaRPr lang="en-GB"/>
          </a:p>
        </p:txBody>
      </p:sp>
    </p:spTree>
    <p:extLst>
      <p:ext uri="{BB962C8B-B14F-4D97-AF65-F5344CB8AC3E}">
        <p14:creationId xmlns:p14="http://schemas.microsoft.com/office/powerpoint/2010/main" val="2469673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Explanation of the method used to gather the data (tasks carried out by the participant and measurements taken) </a:t>
            </a:r>
          </a:p>
        </p:txBody>
      </p:sp>
      <p:sp>
        <p:nvSpPr>
          <p:cNvPr id="4" name="Slide Number Placeholder 3"/>
          <p:cNvSpPr>
            <a:spLocks noGrp="1"/>
          </p:cNvSpPr>
          <p:nvPr>
            <p:ph type="sldNum" sz="quarter" idx="5"/>
          </p:nvPr>
        </p:nvSpPr>
        <p:spPr/>
        <p:txBody>
          <a:bodyPr/>
          <a:lstStyle/>
          <a:p>
            <a:fld id="{2606D179-717B-477D-947F-018AF8767703}" type="slidenum">
              <a:rPr lang="en-GB" smtClean="0"/>
              <a:t>3</a:t>
            </a:fld>
            <a:endParaRPr lang="en-GB"/>
          </a:p>
        </p:txBody>
      </p:sp>
    </p:spTree>
    <p:extLst>
      <p:ext uri="{BB962C8B-B14F-4D97-AF65-F5344CB8AC3E}">
        <p14:creationId xmlns:p14="http://schemas.microsoft.com/office/powerpoint/2010/main" val="2474489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breakdown and explanation of any calculations/statistical techniques used to analyse the data</a:t>
            </a:r>
          </a:p>
        </p:txBody>
      </p:sp>
      <p:sp>
        <p:nvSpPr>
          <p:cNvPr id="4" name="Slide Number Placeholder 3"/>
          <p:cNvSpPr>
            <a:spLocks noGrp="1"/>
          </p:cNvSpPr>
          <p:nvPr>
            <p:ph type="sldNum" sz="quarter" idx="5"/>
          </p:nvPr>
        </p:nvSpPr>
        <p:spPr/>
        <p:txBody>
          <a:bodyPr/>
          <a:lstStyle/>
          <a:p>
            <a:fld id="{2606D179-717B-477D-947F-018AF8767703}" type="slidenum">
              <a:rPr lang="en-GB" smtClean="0"/>
              <a:t>4</a:t>
            </a:fld>
            <a:endParaRPr lang="en-GB"/>
          </a:p>
        </p:txBody>
      </p:sp>
    </p:spTree>
    <p:extLst>
      <p:ext uri="{BB962C8B-B14F-4D97-AF65-F5344CB8AC3E}">
        <p14:creationId xmlns:p14="http://schemas.microsoft.com/office/powerpoint/2010/main" val="188724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Visualisation of the data using appropriate charts and/or plots</a:t>
            </a:r>
          </a:p>
        </p:txBody>
      </p:sp>
      <p:sp>
        <p:nvSpPr>
          <p:cNvPr id="4" name="Slide Number Placeholder 3"/>
          <p:cNvSpPr>
            <a:spLocks noGrp="1"/>
          </p:cNvSpPr>
          <p:nvPr>
            <p:ph type="sldNum" sz="quarter" idx="5"/>
          </p:nvPr>
        </p:nvSpPr>
        <p:spPr/>
        <p:txBody>
          <a:bodyPr/>
          <a:lstStyle/>
          <a:p>
            <a:fld id="{2606D179-717B-477D-947F-018AF8767703}" type="slidenum">
              <a:rPr lang="en-GB" smtClean="0"/>
              <a:t>5</a:t>
            </a:fld>
            <a:endParaRPr lang="en-GB"/>
          </a:p>
        </p:txBody>
      </p:sp>
    </p:spTree>
    <p:extLst>
      <p:ext uri="{BB962C8B-B14F-4D97-AF65-F5344CB8AC3E}">
        <p14:creationId xmlns:p14="http://schemas.microsoft.com/office/powerpoint/2010/main" val="1894302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Visualisation of the data using appropriate charts and/or plots</a:t>
            </a:r>
          </a:p>
        </p:txBody>
      </p:sp>
      <p:sp>
        <p:nvSpPr>
          <p:cNvPr id="4" name="Slide Number Placeholder 3"/>
          <p:cNvSpPr>
            <a:spLocks noGrp="1"/>
          </p:cNvSpPr>
          <p:nvPr>
            <p:ph type="sldNum" sz="quarter" idx="5"/>
          </p:nvPr>
        </p:nvSpPr>
        <p:spPr/>
        <p:txBody>
          <a:bodyPr/>
          <a:lstStyle/>
          <a:p>
            <a:fld id="{2606D179-717B-477D-947F-018AF8767703}" type="slidenum">
              <a:rPr lang="en-GB" smtClean="0"/>
              <a:t>7</a:t>
            </a:fld>
            <a:endParaRPr lang="en-GB"/>
          </a:p>
        </p:txBody>
      </p:sp>
    </p:spTree>
    <p:extLst>
      <p:ext uri="{BB962C8B-B14F-4D97-AF65-F5344CB8AC3E}">
        <p14:creationId xmlns:p14="http://schemas.microsoft.com/office/powerpoint/2010/main" val="3819738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Visualisation of the data using appropriate charts and/or plots</a:t>
            </a:r>
          </a:p>
        </p:txBody>
      </p:sp>
      <p:sp>
        <p:nvSpPr>
          <p:cNvPr id="4" name="Slide Number Placeholder 3"/>
          <p:cNvSpPr>
            <a:spLocks noGrp="1"/>
          </p:cNvSpPr>
          <p:nvPr>
            <p:ph type="sldNum" sz="quarter" idx="5"/>
          </p:nvPr>
        </p:nvSpPr>
        <p:spPr/>
        <p:txBody>
          <a:bodyPr/>
          <a:lstStyle/>
          <a:p>
            <a:fld id="{2606D179-717B-477D-947F-018AF8767703}" type="slidenum">
              <a:rPr lang="en-GB" smtClean="0"/>
              <a:t>10</a:t>
            </a:fld>
            <a:endParaRPr lang="en-GB"/>
          </a:p>
        </p:txBody>
      </p:sp>
    </p:spTree>
    <p:extLst>
      <p:ext uri="{BB962C8B-B14F-4D97-AF65-F5344CB8AC3E}">
        <p14:creationId xmlns:p14="http://schemas.microsoft.com/office/powerpoint/2010/main" val="315114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Discussion of results obtained and how this provides a solution to the client’s problem </a:t>
            </a:r>
          </a:p>
        </p:txBody>
      </p:sp>
      <p:sp>
        <p:nvSpPr>
          <p:cNvPr id="4" name="Slide Number Placeholder 3"/>
          <p:cNvSpPr>
            <a:spLocks noGrp="1"/>
          </p:cNvSpPr>
          <p:nvPr>
            <p:ph type="sldNum" sz="quarter" idx="5"/>
          </p:nvPr>
        </p:nvSpPr>
        <p:spPr/>
        <p:txBody>
          <a:bodyPr/>
          <a:lstStyle/>
          <a:p>
            <a:fld id="{2606D179-717B-477D-947F-018AF8767703}" type="slidenum">
              <a:rPr lang="en-GB" smtClean="0"/>
              <a:t>11</a:t>
            </a:fld>
            <a:endParaRPr lang="en-GB"/>
          </a:p>
        </p:txBody>
      </p:sp>
    </p:spTree>
    <p:extLst>
      <p:ext uri="{BB962C8B-B14F-4D97-AF65-F5344CB8AC3E}">
        <p14:creationId xmlns:p14="http://schemas.microsoft.com/office/powerpoint/2010/main" val="1964735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Discussion of results obtained and how this provides a solution to the client’s problem </a:t>
            </a:r>
          </a:p>
        </p:txBody>
      </p:sp>
      <p:sp>
        <p:nvSpPr>
          <p:cNvPr id="4" name="Slide Number Placeholder 3"/>
          <p:cNvSpPr>
            <a:spLocks noGrp="1"/>
          </p:cNvSpPr>
          <p:nvPr>
            <p:ph type="sldNum" sz="quarter" idx="5"/>
          </p:nvPr>
        </p:nvSpPr>
        <p:spPr/>
        <p:txBody>
          <a:bodyPr/>
          <a:lstStyle/>
          <a:p>
            <a:fld id="{2606D179-717B-477D-947F-018AF8767703}" type="slidenum">
              <a:rPr lang="en-GB" smtClean="0"/>
              <a:t>12</a:t>
            </a:fld>
            <a:endParaRPr lang="en-GB"/>
          </a:p>
        </p:txBody>
      </p:sp>
    </p:spTree>
    <p:extLst>
      <p:ext uri="{BB962C8B-B14F-4D97-AF65-F5344CB8AC3E}">
        <p14:creationId xmlns:p14="http://schemas.microsoft.com/office/powerpoint/2010/main" val="3540662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Discussion of results obtained and how this provides a solution to the client’s problem </a:t>
            </a:r>
          </a:p>
        </p:txBody>
      </p:sp>
      <p:sp>
        <p:nvSpPr>
          <p:cNvPr id="4" name="Slide Number Placeholder 3"/>
          <p:cNvSpPr>
            <a:spLocks noGrp="1"/>
          </p:cNvSpPr>
          <p:nvPr>
            <p:ph type="sldNum" sz="quarter" idx="5"/>
          </p:nvPr>
        </p:nvSpPr>
        <p:spPr/>
        <p:txBody>
          <a:bodyPr/>
          <a:lstStyle/>
          <a:p>
            <a:fld id="{2606D179-717B-477D-947F-018AF8767703}" type="slidenum">
              <a:rPr lang="en-GB" smtClean="0"/>
              <a:t>13</a:t>
            </a:fld>
            <a:endParaRPr lang="en-GB"/>
          </a:p>
        </p:txBody>
      </p:sp>
    </p:spTree>
    <p:extLst>
      <p:ext uri="{BB962C8B-B14F-4D97-AF65-F5344CB8AC3E}">
        <p14:creationId xmlns:p14="http://schemas.microsoft.com/office/powerpoint/2010/main" val="1532085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0C3317-4783-4673-AD20-E861E8A3DDE2}" type="datetimeFigureOut">
              <a:rPr lang="en-GB" smtClean="0"/>
              <a:t>24/02/2020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530EB5-A565-47AD-89B5-E7AC1B0B49FD}" type="slidenum">
              <a:rPr lang="en-GB" smtClean="0"/>
              <a:t>‹#›</a:t>
            </a:fld>
            <a:endParaRPr lang="en-GB"/>
          </a:p>
        </p:txBody>
      </p:sp>
    </p:spTree>
    <p:extLst>
      <p:ext uri="{BB962C8B-B14F-4D97-AF65-F5344CB8AC3E}">
        <p14:creationId xmlns:p14="http://schemas.microsoft.com/office/powerpoint/2010/main" val="1513074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0C3317-4783-4673-AD20-E861E8A3DDE2}" type="datetimeFigureOut">
              <a:rPr lang="en-GB" smtClean="0"/>
              <a:t>24/02/2020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530EB5-A565-47AD-89B5-E7AC1B0B49FD}" type="slidenum">
              <a:rPr lang="en-GB" smtClean="0"/>
              <a:t>‹#›</a:t>
            </a:fld>
            <a:endParaRPr lang="en-GB"/>
          </a:p>
        </p:txBody>
      </p:sp>
    </p:spTree>
    <p:extLst>
      <p:ext uri="{BB962C8B-B14F-4D97-AF65-F5344CB8AC3E}">
        <p14:creationId xmlns:p14="http://schemas.microsoft.com/office/powerpoint/2010/main" val="546428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A0C3317-4783-4673-AD20-E861E8A3DDE2}" type="datetimeFigureOut">
              <a:rPr lang="en-GB" smtClean="0"/>
              <a:t>24/02/2020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530EB5-A565-47AD-89B5-E7AC1B0B49FD}" type="slidenum">
              <a:rPr lang="en-GB" smtClean="0"/>
              <a:t>‹#›</a:t>
            </a:fld>
            <a:endParaRPr lang="en-GB"/>
          </a:p>
        </p:txBody>
      </p:sp>
    </p:spTree>
    <p:extLst>
      <p:ext uri="{BB962C8B-B14F-4D97-AF65-F5344CB8AC3E}">
        <p14:creationId xmlns:p14="http://schemas.microsoft.com/office/powerpoint/2010/main" val="1419146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A0C3317-4783-4673-AD20-E861E8A3DDE2}" type="datetimeFigureOut">
              <a:rPr lang="en-GB" smtClean="0"/>
              <a:t>24/02/2020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530EB5-A565-47AD-89B5-E7AC1B0B49FD}" type="slidenum">
              <a:rPr lang="en-GB" smtClean="0"/>
              <a:t>‹#›</a:t>
            </a:fld>
            <a:endParaRPr lang="en-GB"/>
          </a:p>
        </p:txBody>
      </p:sp>
    </p:spTree>
    <p:extLst>
      <p:ext uri="{BB962C8B-B14F-4D97-AF65-F5344CB8AC3E}">
        <p14:creationId xmlns:p14="http://schemas.microsoft.com/office/powerpoint/2010/main" val="386044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C3317-4783-4673-AD20-E861E8A3DDE2}" type="datetimeFigureOut">
              <a:rPr lang="en-GB" smtClean="0"/>
              <a:t>24/02/2020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530EB5-A565-47AD-89B5-E7AC1B0B49FD}" type="slidenum">
              <a:rPr lang="en-GB" smtClean="0"/>
              <a:t>‹#›</a:t>
            </a:fld>
            <a:endParaRPr lang="en-GB"/>
          </a:p>
        </p:txBody>
      </p:sp>
    </p:spTree>
    <p:extLst>
      <p:ext uri="{BB962C8B-B14F-4D97-AF65-F5344CB8AC3E}">
        <p14:creationId xmlns:p14="http://schemas.microsoft.com/office/powerpoint/2010/main" val="975683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C3317-4783-4673-AD20-E861E8A3DDE2}" type="datetimeFigureOut">
              <a:rPr lang="en-GB" smtClean="0"/>
              <a:t>24/02/2020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530EB5-A565-47AD-89B5-E7AC1B0B49FD}" type="slidenum">
              <a:rPr lang="en-GB" smtClean="0"/>
              <a:t>‹#›</a:t>
            </a:fld>
            <a:endParaRPr lang="en-GB"/>
          </a:p>
        </p:txBody>
      </p:sp>
    </p:spTree>
    <p:extLst>
      <p:ext uri="{BB962C8B-B14F-4D97-AF65-F5344CB8AC3E}">
        <p14:creationId xmlns:p14="http://schemas.microsoft.com/office/powerpoint/2010/main" val="1903913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C3317-4783-4673-AD20-E861E8A3DDE2}" type="datetimeFigureOut">
              <a:rPr lang="en-GB" smtClean="0"/>
              <a:t>24/02/2020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530EB5-A565-47AD-89B5-E7AC1B0B49FD}" type="slidenum">
              <a:rPr lang="en-GB" smtClean="0"/>
              <a:t>‹#›</a:t>
            </a:fld>
            <a:endParaRPr lang="en-GB"/>
          </a:p>
        </p:txBody>
      </p:sp>
    </p:spTree>
    <p:extLst>
      <p:ext uri="{BB962C8B-B14F-4D97-AF65-F5344CB8AC3E}">
        <p14:creationId xmlns:p14="http://schemas.microsoft.com/office/powerpoint/2010/main" val="400436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C3317-4783-4673-AD20-E861E8A3DDE2}" type="datetimeFigureOut">
              <a:rPr lang="en-GB" smtClean="0"/>
              <a:t>24/02/2020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530EB5-A565-47AD-89B5-E7AC1B0B49FD}" type="slidenum">
              <a:rPr lang="en-GB" smtClean="0"/>
              <a:t>‹#›</a:t>
            </a:fld>
            <a:endParaRPr lang="en-GB"/>
          </a:p>
        </p:txBody>
      </p:sp>
    </p:spTree>
    <p:extLst>
      <p:ext uri="{BB962C8B-B14F-4D97-AF65-F5344CB8AC3E}">
        <p14:creationId xmlns:p14="http://schemas.microsoft.com/office/powerpoint/2010/main" val="1745568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0C3317-4783-4673-AD20-E861E8A3DDE2}" type="datetimeFigureOut">
              <a:rPr lang="en-GB" smtClean="0"/>
              <a:t>24/02/2020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530EB5-A565-47AD-89B5-E7AC1B0B49FD}" type="slidenum">
              <a:rPr lang="en-GB" smtClean="0"/>
              <a:t>‹#›</a:t>
            </a:fld>
            <a:endParaRPr lang="en-GB"/>
          </a:p>
        </p:txBody>
      </p:sp>
    </p:spTree>
    <p:extLst>
      <p:ext uri="{BB962C8B-B14F-4D97-AF65-F5344CB8AC3E}">
        <p14:creationId xmlns:p14="http://schemas.microsoft.com/office/powerpoint/2010/main" val="379305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0C3317-4783-4673-AD20-E861E8A3DDE2}" type="datetimeFigureOut">
              <a:rPr lang="en-GB" smtClean="0"/>
              <a:t>24/02/2020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530EB5-A565-47AD-89B5-E7AC1B0B49FD}" type="slidenum">
              <a:rPr lang="en-GB" smtClean="0"/>
              <a:t>‹#›</a:t>
            </a:fld>
            <a:endParaRPr lang="en-GB"/>
          </a:p>
        </p:txBody>
      </p:sp>
    </p:spTree>
    <p:extLst>
      <p:ext uri="{BB962C8B-B14F-4D97-AF65-F5344CB8AC3E}">
        <p14:creationId xmlns:p14="http://schemas.microsoft.com/office/powerpoint/2010/main" val="254562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0C3317-4783-4673-AD20-E861E8A3DDE2}" type="datetimeFigureOut">
              <a:rPr lang="en-GB" smtClean="0"/>
              <a:t>24/02/2020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530EB5-A565-47AD-89B5-E7AC1B0B49FD}" type="slidenum">
              <a:rPr lang="en-GB" smtClean="0"/>
              <a:t>‹#›</a:t>
            </a:fld>
            <a:endParaRPr lang="en-GB"/>
          </a:p>
        </p:txBody>
      </p:sp>
    </p:spTree>
    <p:extLst>
      <p:ext uri="{BB962C8B-B14F-4D97-AF65-F5344CB8AC3E}">
        <p14:creationId xmlns:p14="http://schemas.microsoft.com/office/powerpoint/2010/main" val="196577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C3317-4783-4673-AD20-E861E8A3DDE2}" type="datetimeFigureOut">
              <a:rPr lang="en-GB" smtClean="0"/>
              <a:t>24/02/2020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530EB5-A565-47AD-89B5-E7AC1B0B49FD}" type="slidenum">
              <a:rPr lang="en-GB" smtClean="0"/>
              <a:t>‹#›</a:t>
            </a:fld>
            <a:endParaRPr lang="en-GB"/>
          </a:p>
        </p:txBody>
      </p:sp>
    </p:spTree>
    <p:extLst>
      <p:ext uri="{BB962C8B-B14F-4D97-AF65-F5344CB8AC3E}">
        <p14:creationId xmlns:p14="http://schemas.microsoft.com/office/powerpoint/2010/main" val="3788163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0C3317-4783-4673-AD20-E861E8A3DDE2}" type="datetimeFigureOut">
              <a:rPr lang="en-GB" smtClean="0"/>
              <a:t>24/02/2020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530EB5-A565-47AD-89B5-E7AC1B0B49FD}" type="slidenum">
              <a:rPr lang="en-GB" smtClean="0"/>
              <a:t>‹#›</a:t>
            </a:fld>
            <a:endParaRPr lang="en-GB"/>
          </a:p>
        </p:txBody>
      </p:sp>
    </p:spTree>
    <p:extLst>
      <p:ext uri="{BB962C8B-B14F-4D97-AF65-F5344CB8AC3E}">
        <p14:creationId xmlns:p14="http://schemas.microsoft.com/office/powerpoint/2010/main" val="130802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A0C3317-4783-4673-AD20-E861E8A3DDE2}" type="datetimeFigureOut">
              <a:rPr lang="en-GB" smtClean="0"/>
              <a:t>24/02/2020</a:t>
            </a:fld>
            <a:endParaRPr lang="en-GB"/>
          </a:p>
        </p:txBody>
      </p:sp>
      <p:sp>
        <p:nvSpPr>
          <p:cNvPr id="6" name="Footer Placeholder 5"/>
          <p:cNvSpPr>
            <a:spLocks noGrp="1"/>
          </p:cNvSpPr>
          <p:nvPr>
            <p:ph type="ftr" sz="quarter" idx="11"/>
          </p:nvPr>
        </p:nvSpPr>
        <p:spPr>
          <a:xfrm>
            <a:off x="590396" y="6041362"/>
            <a:ext cx="3295413" cy="365125"/>
          </a:xfrm>
        </p:spPr>
        <p:txBody>
          <a:bodyPr/>
          <a:lstStyle/>
          <a:p>
            <a:endParaRPr lang="en-GB"/>
          </a:p>
        </p:txBody>
      </p:sp>
      <p:sp>
        <p:nvSpPr>
          <p:cNvPr id="7" name="Slide Number Placeholder 6"/>
          <p:cNvSpPr>
            <a:spLocks noGrp="1"/>
          </p:cNvSpPr>
          <p:nvPr>
            <p:ph type="sldNum" sz="quarter" idx="12"/>
          </p:nvPr>
        </p:nvSpPr>
        <p:spPr>
          <a:xfrm>
            <a:off x="4862689" y="5915888"/>
            <a:ext cx="1062155" cy="490599"/>
          </a:xfrm>
        </p:spPr>
        <p:txBody>
          <a:bodyPr/>
          <a:lstStyle/>
          <a:p>
            <a:fld id="{96530EB5-A565-47AD-89B5-E7AC1B0B49FD}" type="slidenum">
              <a:rPr lang="en-GB" smtClean="0"/>
              <a:t>‹#›</a:t>
            </a:fld>
            <a:endParaRPr lang="en-GB"/>
          </a:p>
        </p:txBody>
      </p:sp>
    </p:spTree>
    <p:extLst>
      <p:ext uri="{BB962C8B-B14F-4D97-AF65-F5344CB8AC3E}">
        <p14:creationId xmlns:p14="http://schemas.microsoft.com/office/powerpoint/2010/main" val="168440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GB"/>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A0C3317-4783-4673-AD20-E861E8A3DDE2}" type="datetimeFigureOut">
              <a:rPr lang="en-GB" smtClean="0"/>
              <a:t>24/02/2020</a:t>
            </a:fld>
            <a:endParaRPr lang="en-GB"/>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6530EB5-A565-47AD-89B5-E7AC1B0B49FD}" type="slidenum">
              <a:rPr lang="en-GB" smtClean="0"/>
              <a:t>‹#›</a:t>
            </a:fld>
            <a:endParaRPr lang="en-GB"/>
          </a:p>
        </p:txBody>
      </p:sp>
    </p:spTree>
    <p:extLst>
      <p:ext uri="{BB962C8B-B14F-4D97-AF65-F5344CB8AC3E}">
        <p14:creationId xmlns:p14="http://schemas.microsoft.com/office/powerpoint/2010/main" val="29167179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riangle-calculator.com/"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E6BB-1A24-48C5-A73C-18B97C98ADF3}"/>
              </a:ext>
            </a:extLst>
          </p:cNvPr>
          <p:cNvSpPr>
            <a:spLocks noGrp="1"/>
          </p:cNvSpPr>
          <p:nvPr>
            <p:ph type="ctrTitle"/>
          </p:nvPr>
        </p:nvSpPr>
        <p:spPr>
          <a:xfrm>
            <a:off x="1524000" y="1705459"/>
            <a:ext cx="9144000" cy="2387600"/>
          </a:xfrm>
        </p:spPr>
        <p:txBody>
          <a:bodyPr>
            <a:normAutofit fontScale="90000"/>
          </a:bodyPr>
          <a:lstStyle/>
          <a:p>
            <a:r>
              <a:rPr lang="en-GB" dirty="0"/>
              <a:t>Human movement by</a:t>
            </a:r>
            <a:br>
              <a:rPr lang="en-GB" dirty="0"/>
            </a:br>
            <a:r>
              <a:rPr lang="en-GB" dirty="0"/>
              <a:t>analysing data collected with a 3D motion capture system</a:t>
            </a:r>
          </a:p>
        </p:txBody>
      </p:sp>
      <p:sp>
        <p:nvSpPr>
          <p:cNvPr id="3" name="Subtitle 2">
            <a:extLst>
              <a:ext uri="{FF2B5EF4-FFF2-40B4-BE49-F238E27FC236}">
                <a16:creationId xmlns:a16="http://schemas.microsoft.com/office/drawing/2014/main" id="{8B255A79-B9E9-46A8-9337-D1BAD6FE1CA3}"/>
              </a:ext>
            </a:extLst>
          </p:cNvPr>
          <p:cNvSpPr>
            <a:spLocks noGrp="1"/>
          </p:cNvSpPr>
          <p:nvPr>
            <p:ph type="subTitle" idx="1"/>
          </p:nvPr>
        </p:nvSpPr>
        <p:spPr>
          <a:xfrm>
            <a:off x="1524000" y="5685441"/>
            <a:ext cx="9144000" cy="1655762"/>
          </a:xfrm>
        </p:spPr>
        <p:txBody>
          <a:bodyPr/>
          <a:lstStyle/>
          <a:p>
            <a:r>
              <a:rPr lang="en-GB" dirty="0"/>
              <a:t>Created by Billy Robinson</a:t>
            </a:r>
          </a:p>
        </p:txBody>
      </p:sp>
    </p:spTree>
    <p:extLst>
      <p:ext uri="{BB962C8B-B14F-4D97-AF65-F5344CB8AC3E}">
        <p14:creationId xmlns:p14="http://schemas.microsoft.com/office/powerpoint/2010/main" val="4223225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5072-E969-44AF-A8AF-B28B2DC17D42}"/>
              </a:ext>
            </a:extLst>
          </p:cNvPr>
          <p:cNvSpPr>
            <a:spLocks noGrp="1"/>
          </p:cNvSpPr>
          <p:nvPr>
            <p:ph type="title"/>
          </p:nvPr>
        </p:nvSpPr>
        <p:spPr>
          <a:xfrm>
            <a:off x="818712" y="635422"/>
            <a:ext cx="10571998" cy="970450"/>
          </a:xfrm>
        </p:spPr>
        <p:txBody>
          <a:bodyPr/>
          <a:lstStyle/>
          <a:p>
            <a:r>
              <a:rPr lang="en-GB" dirty="0"/>
              <a:t>The collected data:</a:t>
            </a:r>
            <a:br>
              <a:rPr lang="en-GB" dirty="0"/>
            </a:br>
            <a:r>
              <a:rPr lang="en-GB" dirty="0"/>
              <a:t>Comparison of the squats</a:t>
            </a:r>
          </a:p>
        </p:txBody>
      </p:sp>
      <p:sp>
        <p:nvSpPr>
          <p:cNvPr id="3" name="Content Placeholder 2">
            <a:extLst>
              <a:ext uri="{FF2B5EF4-FFF2-40B4-BE49-F238E27FC236}">
                <a16:creationId xmlns:a16="http://schemas.microsoft.com/office/drawing/2014/main" id="{4FF30187-6038-4EFB-B679-6925C560EB64}"/>
              </a:ext>
            </a:extLst>
          </p:cNvPr>
          <p:cNvSpPr>
            <a:spLocks noGrp="1"/>
          </p:cNvSpPr>
          <p:nvPr>
            <p:ph idx="1"/>
          </p:nvPr>
        </p:nvSpPr>
        <p:spPr>
          <a:xfrm>
            <a:off x="853560" y="883255"/>
            <a:ext cx="10554574" cy="3636511"/>
          </a:xfrm>
        </p:spPr>
        <p:txBody>
          <a:bodyPr/>
          <a:lstStyle/>
          <a:p>
            <a:r>
              <a:rPr lang="en-GB" dirty="0"/>
              <a:t>In order to prove that a squat is reliable: we have to compare one squat with another to ensure there are no anomalies within the data, this gives us the ability to view a margin of error to ensure that a squat isn’t too far away from a normal squat.</a:t>
            </a:r>
          </a:p>
        </p:txBody>
      </p:sp>
      <p:pic>
        <p:nvPicPr>
          <p:cNvPr id="4" name="Picture 2">
            <a:extLst>
              <a:ext uri="{FF2B5EF4-FFF2-40B4-BE49-F238E27FC236}">
                <a16:creationId xmlns:a16="http://schemas.microsoft.com/office/drawing/2014/main" id="{EE79DBC3-0F17-4B30-8F4C-A89A05A723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867" y="3336988"/>
            <a:ext cx="4857782" cy="30718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A2439BC2-617C-4824-AAD3-4C775FA348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3215" y="3336989"/>
            <a:ext cx="4543929" cy="3093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18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F1BF-5935-4A7C-BCED-D869DB5A54FA}"/>
              </a:ext>
            </a:extLst>
          </p:cNvPr>
          <p:cNvSpPr>
            <a:spLocks noGrp="1"/>
          </p:cNvSpPr>
          <p:nvPr>
            <p:ph type="title"/>
          </p:nvPr>
        </p:nvSpPr>
        <p:spPr>
          <a:xfrm>
            <a:off x="801288" y="1251837"/>
            <a:ext cx="10571998" cy="970450"/>
          </a:xfrm>
        </p:spPr>
        <p:txBody>
          <a:bodyPr/>
          <a:lstStyle/>
          <a:p>
            <a:r>
              <a:rPr lang="en-GB" dirty="0"/>
              <a:t>How this solves the client’s problem:</a:t>
            </a:r>
            <a:br>
              <a:rPr lang="en-GB" dirty="0"/>
            </a:br>
            <a:r>
              <a:rPr lang="en-GB" dirty="0"/>
              <a:t>How does this result in a better outcome?</a:t>
            </a:r>
            <a:br>
              <a:rPr lang="en-GB" dirty="0"/>
            </a:br>
            <a:endParaRPr lang="en-GB" dirty="0"/>
          </a:p>
        </p:txBody>
      </p:sp>
      <p:sp>
        <p:nvSpPr>
          <p:cNvPr id="5" name="Content Placeholder 4">
            <a:extLst>
              <a:ext uri="{FF2B5EF4-FFF2-40B4-BE49-F238E27FC236}">
                <a16:creationId xmlns:a16="http://schemas.microsoft.com/office/drawing/2014/main" id="{FA0230B5-E76B-4459-9DD9-EAB25603D843}"/>
              </a:ext>
            </a:extLst>
          </p:cNvPr>
          <p:cNvSpPr>
            <a:spLocks noGrp="1"/>
          </p:cNvSpPr>
          <p:nvPr>
            <p:ph idx="1"/>
          </p:nvPr>
        </p:nvSpPr>
        <p:spPr>
          <a:xfrm>
            <a:off x="801288" y="2503641"/>
            <a:ext cx="10554574" cy="3636511"/>
          </a:xfrm>
        </p:spPr>
        <p:txBody>
          <a:bodyPr/>
          <a:lstStyle/>
          <a:p>
            <a:r>
              <a:rPr lang="en-GB" dirty="0"/>
              <a:t>Over long periods of time, you can see a patient’s progress easier due to computer created visual representations of the data, which allows for the client to process the information easier.</a:t>
            </a:r>
          </a:p>
          <a:p>
            <a:r>
              <a:rPr lang="en-GB" dirty="0"/>
              <a:t>You are able to view, frame by frame the angles of someone’s squat – allowing you to put corrections into place instantly, rather than having to manually ask the person to move very slowly.</a:t>
            </a:r>
          </a:p>
          <a:p>
            <a:r>
              <a:rPr lang="en-GB" dirty="0"/>
              <a:t>You are able to spot any issues within the recordings much easier as a visual is created. You are also able to avoid any human error as a device is plotting the coordinates instead.</a:t>
            </a:r>
          </a:p>
        </p:txBody>
      </p:sp>
    </p:spTree>
    <p:extLst>
      <p:ext uri="{BB962C8B-B14F-4D97-AF65-F5344CB8AC3E}">
        <p14:creationId xmlns:p14="http://schemas.microsoft.com/office/powerpoint/2010/main" val="293715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F1BF-5935-4A7C-BCED-D869DB5A54FA}"/>
              </a:ext>
            </a:extLst>
          </p:cNvPr>
          <p:cNvSpPr>
            <a:spLocks noGrp="1"/>
          </p:cNvSpPr>
          <p:nvPr>
            <p:ph type="title"/>
          </p:nvPr>
        </p:nvSpPr>
        <p:spPr>
          <a:xfrm>
            <a:off x="801288" y="902487"/>
            <a:ext cx="10571998" cy="970450"/>
          </a:xfrm>
        </p:spPr>
        <p:txBody>
          <a:bodyPr/>
          <a:lstStyle/>
          <a:p>
            <a:r>
              <a:rPr lang="en-GB" dirty="0"/>
              <a:t>How this solves the client’s problem:</a:t>
            </a:r>
            <a:br>
              <a:rPr lang="en-GB" dirty="0"/>
            </a:br>
            <a:r>
              <a:rPr lang="en-GB" sz="2800" dirty="0"/>
              <a:t>How does this improve the reliability and repeatability?</a:t>
            </a:r>
            <a:br>
              <a:rPr lang="en-GB" sz="2800" dirty="0"/>
            </a:br>
            <a:endParaRPr lang="en-GB" sz="2800" dirty="0"/>
          </a:p>
        </p:txBody>
      </p:sp>
      <p:sp>
        <p:nvSpPr>
          <p:cNvPr id="5" name="Content Placeholder 4">
            <a:extLst>
              <a:ext uri="{FF2B5EF4-FFF2-40B4-BE49-F238E27FC236}">
                <a16:creationId xmlns:a16="http://schemas.microsoft.com/office/drawing/2014/main" id="{7B7D08BD-51A0-4848-BFB6-F1065CAFD468}"/>
              </a:ext>
            </a:extLst>
          </p:cNvPr>
          <p:cNvSpPr>
            <a:spLocks noGrp="1"/>
          </p:cNvSpPr>
          <p:nvPr>
            <p:ph idx="1"/>
          </p:nvPr>
        </p:nvSpPr>
        <p:spPr/>
        <p:txBody>
          <a:bodyPr/>
          <a:lstStyle/>
          <a:p>
            <a:r>
              <a:rPr lang="en-GB" dirty="0"/>
              <a:t>Our method of measuring is more reliable as each squat’s mean angles are within an acceptable margin, which can easily be determined by viewing the data of other squats: this means that the client can be assure that the program is measuring correctly and can easily use graphs created by the program to view any anomalies within the data.</a:t>
            </a:r>
          </a:p>
        </p:txBody>
      </p:sp>
    </p:spTree>
    <p:extLst>
      <p:ext uri="{BB962C8B-B14F-4D97-AF65-F5344CB8AC3E}">
        <p14:creationId xmlns:p14="http://schemas.microsoft.com/office/powerpoint/2010/main" val="189131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F1BF-5935-4A7C-BCED-D869DB5A54FA}"/>
              </a:ext>
            </a:extLst>
          </p:cNvPr>
          <p:cNvSpPr>
            <a:spLocks noGrp="1"/>
          </p:cNvSpPr>
          <p:nvPr>
            <p:ph type="title"/>
          </p:nvPr>
        </p:nvSpPr>
        <p:spPr>
          <a:xfrm>
            <a:off x="801288" y="593107"/>
            <a:ext cx="10571998" cy="970450"/>
          </a:xfrm>
        </p:spPr>
        <p:txBody>
          <a:bodyPr/>
          <a:lstStyle/>
          <a:p>
            <a:r>
              <a:rPr lang="en-GB" dirty="0"/>
              <a:t>How this solves the client’s problem:</a:t>
            </a:r>
            <a:br>
              <a:rPr lang="en-GB" dirty="0"/>
            </a:br>
            <a:r>
              <a:rPr lang="en-GB" sz="3600" dirty="0"/>
              <a:t>Is this method able to be done in good time?</a:t>
            </a:r>
          </a:p>
        </p:txBody>
      </p:sp>
      <p:sp>
        <p:nvSpPr>
          <p:cNvPr id="5" name="Content Placeholder 4">
            <a:extLst>
              <a:ext uri="{FF2B5EF4-FFF2-40B4-BE49-F238E27FC236}">
                <a16:creationId xmlns:a16="http://schemas.microsoft.com/office/drawing/2014/main" id="{1F558F9B-F71D-44AD-980A-C311B0EC398C}"/>
              </a:ext>
            </a:extLst>
          </p:cNvPr>
          <p:cNvSpPr>
            <a:spLocks noGrp="1"/>
          </p:cNvSpPr>
          <p:nvPr>
            <p:ph idx="1"/>
          </p:nvPr>
        </p:nvSpPr>
        <p:spPr/>
        <p:txBody>
          <a:bodyPr/>
          <a:lstStyle/>
          <a:p>
            <a:r>
              <a:rPr lang="en-GB" dirty="0"/>
              <a:t>The client’s old method would take 10+ seconds to perform and require a physio therapist to be present in order to do it. As this can now be performed by anyone (if they understand the software) it means that there’s less need for a physiotherapist to be present whilst measuring (instead they can view the squat’s data to put changes into place).</a:t>
            </a:r>
          </a:p>
          <a:p>
            <a:r>
              <a:rPr lang="en-GB" dirty="0"/>
              <a:t>Our method takes about 3 seconds to generate data from a file and allows you to see frame by frame calculations, which couldn’t be done with the client’s old method. Thus meaning the Kinect method would be more time efficient for the patient.</a:t>
            </a:r>
          </a:p>
        </p:txBody>
      </p:sp>
    </p:spTree>
    <p:extLst>
      <p:ext uri="{BB962C8B-B14F-4D97-AF65-F5344CB8AC3E}">
        <p14:creationId xmlns:p14="http://schemas.microsoft.com/office/powerpoint/2010/main" val="3483964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F1BF-5935-4A7C-BCED-D869DB5A54FA}"/>
              </a:ext>
            </a:extLst>
          </p:cNvPr>
          <p:cNvSpPr>
            <a:spLocks noGrp="1"/>
          </p:cNvSpPr>
          <p:nvPr>
            <p:ph type="title"/>
          </p:nvPr>
        </p:nvSpPr>
        <p:spPr>
          <a:xfrm>
            <a:off x="801288" y="1155815"/>
            <a:ext cx="10571998" cy="970450"/>
          </a:xfrm>
        </p:spPr>
        <p:txBody>
          <a:bodyPr/>
          <a:lstStyle/>
          <a:p>
            <a:r>
              <a:rPr lang="en-GB" dirty="0"/>
              <a:t>How this solves the client’s problem:</a:t>
            </a:r>
            <a:br>
              <a:rPr lang="en-GB" dirty="0"/>
            </a:br>
            <a:r>
              <a:rPr lang="en-GB" sz="3600" dirty="0"/>
              <a:t>Will patients see a major difference?</a:t>
            </a:r>
            <a:br>
              <a:rPr lang="en-GB" sz="3600" dirty="0"/>
            </a:br>
            <a:endParaRPr lang="en-GB" sz="3600" dirty="0"/>
          </a:p>
        </p:txBody>
      </p:sp>
      <p:sp>
        <p:nvSpPr>
          <p:cNvPr id="5" name="Content Placeholder 4">
            <a:extLst>
              <a:ext uri="{FF2B5EF4-FFF2-40B4-BE49-F238E27FC236}">
                <a16:creationId xmlns:a16="http://schemas.microsoft.com/office/drawing/2014/main" id="{EE75674D-02AD-489F-A8BF-80924BA6185C}"/>
              </a:ext>
            </a:extLst>
          </p:cNvPr>
          <p:cNvSpPr>
            <a:spLocks noGrp="1"/>
          </p:cNvSpPr>
          <p:nvPr>
            <p:ph idx="1"/>
          </p:nvPr>
        </p:nvSpPr>
        <p:spPr/>
        <p:txBody>
          <a:bodyPr/>
          <a:lstStyle/>
          <a:p>
            <a:r>
              <a:rPr lang="en-GB" dirty="0"/>
              <a:t>Instantly: it may be harder to view a difference due to the nature of the client’s request. However, overtime this method will allow physio therapists to more accurately put measures in place to help a patient based on data which previously wasn’t available due to time constraints (as you can’t measure every frame as a human).</a:t>
            </a:r>
          </a:p>
          <a:p>
            <a:r>
              <a:rPr lang="en-GB" dirty="0"/>
              <a:t>Additionally, patients will not see a major difference in the way that data is calculated as we don’t have to put them into any special equipment (such as suits) in order to calculate the data as this can be done without changing any clothes and without any fuss.</a:t>
            </a:r>
          </a:p>
        </p:txBody>
      </p:sp>
    </p:spTree>
    <p:extLst>
      <p:ext uri="{BB962C8B-B14F-4D97-AF65-F5344CB8AC3E}">
        <p14:creationId xmlns:p14="http://schemas.microsoft.com/office/powerpoint/2010/main" val="294690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C54B-4164-4CD8-B93F-93429D11B163}"/>
              </a:ext>
            </a:extLst>
          </p:cNvPr>
          <p:cNvSpPr>
            <a:spLocks noGrp="1"/>
          </p:cNvSpPr>
          <p:nvPr>
            <p:ph type="title"/>
          </p:nvPr>
        </p:nvSpPr>
        <p:spPr/>
        <p:txBody>
          <a:bodyPr/>
          <a:lstStyle/>
          <a:p>
            <a:r>
              <a:rPr lang="en-GB" dirty="0"/>
              <a:t>Question time</a:t>
            </a:r>
          </a:p>
        </p:txBody>
      </p:sp>
      <p:sp>
        <p:nvSpPr>
          <p:cNvPr id="3" name="Content Placeholder 2">
            <a:extLst>
              <a:ext uri="{FF2B5EF4-FFF2-40B4-BE49-F238E27FC236}">
                <a16:creationId xmlns:a16="http://schemas.microsoft.com/office/drawing/2014/main" id="{090C9E2C-EA2D-446D-878D-9BB0F3BE8DE7}"/>
              </a:ext>
            </a:extLst>
          </p:cNvPr>
          <p:cNvSpPr>
            <a:spLocks noGrp="1"/>
          </p:cNvSpPr>
          <p:nvPr>
            <p:ph idx="1"/>
          </p:nvPr>
        </p:nvSpPr>
        <p:spPr>
          <a:xfrm>
            <a:off x="827424" y="1114456"/>
            <a:ext cx="10554574" cy="3636511"/>
          </a:xfrm>
        </p:spPr>
        <p:txBody>
          <a:bodyPr/>
          <a:lstStyle/>
          <a:p>
            <a:r>
              <a:rPr lang="en-GB" dirty="0"/>
              <a:t>Please ask any questions about my solution now.</a:t>
            </a:r>
          </a:p>
        </p:txBody>
      </p:sp>
    </p:spTree>
    <p:extLst>
      <p:ext uri="{BB962C8B-B14F-4D97-AF65-F5344CB8AC3E}">
        <p14:creationId xmlns:p14="http://schemas.microsoft.com/office/powerpoint/2010/main" val="287968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AC9C-D3F0-474A-898D-EF792B7BDF22}"/>
              </a:ext>
            </a:extLst>
          </p:cNvPr>
          <p:cNvSpPr>
            <a:spLocks noGrp="1"/>
          </p:cNvSpPr>
          <p:nvPr>
            <p:ph type="title"/>
          </p:nvPr>
        </p:nvSpPr>
        <p:spPr/>
        <p:txBody>
          <a:bodyPr/>
          <a:lstStyle/>
          <a:p>
            <a:r>
              <a:rPr lang="en-GB" dirty="0"/>
              <a:t>Brief introduction to the problem</a:t>
            </a:r>
          </a:p>
        </p:txBody>
      </p:sp>
      <p:sp>
        <p:nvSpPr>
          <p:cNvPr id="3" name="Content Placeholder 2">
            <a:extLst>
              <a:ext uri="{FF2B5EF4-FFF2-40B4-BE49-F238E27FC236}">
                <a16:creationId xmlns:a16="http://schemas.microsoft.com/office/drawing/2014/main" id="{8FC8E3DA-4AB2-4172-B0E5-494436745B13}"/>
              </a:ext>
            </a:extLst>
          </p:cNvPr>
          <p:cNvSpPr>
            <a:spLocks noGrp="1"/>
          </p:cNvSpPr>
          <p:nvPr>
            <p:ph idx="1"/>
          </p:nvPr>
        </p:nvSpPr>
        <p:spPr/>
        <p:txBody>
          <a:bodyPr>
            <a:normAutofit fontScale="92500" lnSpcReduction="10000"/>
          </a:bodyPr>
          <a:lstStyle/>
          <a:p>
            <a:r>
              <a:rPr lang="en-GB" dirty="0"/>
              <a:t>The client wants us to measure their clients “Deep squat angle” so that they can use this data to assist them in correcting people’s posture.</a:t>
            </a:r>
          </a:p>
          <a:p>
            <a:r>
              <a:rPr lang="en-GB" dirty="0"/>
              <a:t>The client wants to innovate their current method, which uses a goniometer to measure the person’s deep squat angle, which is manually measured.</a:t>
            </a:r>
          </a:p>
          <a:p>
            <a:r>
              <a:rPr lang="en-GB" dirty="0"/>
              <a:t>The client wants to improve reliability and repeatability of the measurements so that it doesn’t effect the final outcome for the patient.</a:t>
            </a:r>
          </a:p>
          <a:p>
            <a:r>
              <a:rPr lang="en-GB" dirty="0"/>
              <a:t>The solution must be able to be done quickly </a:t>
            </a:r>
          </a:p>
          <a:p>
            <a:endParaRPr lang="en-GB" dirty="0"/>
          </a:p>
          <a:p>
            <a:pPr marL="0" indent="0">
              <a:buNone/>
            </a:pPr>
            <a:r>
              <a:rPr lang="en-GB" dirty="0"/>
              <a:t>The client believes that this is an important change as they believe it will help out patients.</a:t>
            </a:r>
          </a:p>
          <a:p>
            <a:pPr marL="0" indent="0">
              <a:buNone/>
            </a:pPr>
            <a:r>
              <a:rPr lang="en-GB" dirty="0"/>
              <a:t>So: Can we use computer based motion analysis (using the Microsoft Kinect) to replace the client’s current outdated method and make it more </a:t>
            </a:r>
            <a:r>
              <a:rPr lang="en-GB" b="1" u="sng" dirty="0"/>
              <a:t>reliable</a:t>
            </a:r>
            <a:r>
              <a:rPr lang="en-GB" dirty="0"/>
              <a:t> and </a:t>
            </a:r>
            <a:r>
              <a:rPr lang="en-GB" b="1" u="sng" dirty="0"/>
              <a:t>repeatable</a:t>
            </a:r>
            <a:r>
              <a:rPr lang="en-GB" dirty="0"/>
              <a:t>?</a:t>
            </a:r>
          </a:p>
          <a:p>
            <a:endParaRPr lang="en-GB" dirty="0"/>
          </a:p>
        </p:txBody>
      </p:sp>
    </p:spTree>
    <p:extLst>
      <p:ext uri="{BB962C8B-B14F-4D97-AF65-F5344CB8AC3E}">
        <p14:creationId xmlns:p14="http://schemas.microsoft.com/office/powerpoint/2010/main" val="58756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96328-5831-4A8A-B80D-F40184027F32}"/>
              </a:ext>
            </a:extLst>
          </p:cNvPr>
          <p:cNvSpPr>
            <a:spLocks noGrp="1"/>
          </p:cNvSpPr>
          <p:nvPr>
            <p:ph type="title"/>
          </p:nvPr>
        </p:nvSpPr>
        <p:spPr/>
        <p:txBody>
          <a:bodyPr/>
          <a:lstStyle/>
          <a:p>
            <a:r>
              <a:rPr lang="en-GB" dirty="0"/>
              <a:t>How we collected the data</a:t>
            </a:r>
          </a:p>
        </p:txBody>
      </p:sp>
      <p:sp>
        <p:nvSpPr>
          <p:cNvPr id="3" name="Content Placeholder 2">
            <a:extLst>
              <a:ext uri="{FF2B5EF4-FFF2-40B4-BE49-F238E27FC236}">
                <a16:creationId xmlns:a16="http://schemas.microsoft.com/office/drawing/2014/main" id="{784495E8-11A6-4C1E-AFBA-672F1B67AB45}"/>
              </a:ext>
            </a:extLst>
          </p:cNvPr>
          <p:cNvSpPr>
            <a:spLocks noGrp="1"/>
          </p:cNvSpPr>
          <p:nvPr>
            <p:ph idx="1"/>
          </p:nvPr>
        </p:nvSpPr>
        <p:spPr>
          <a:xfrm>
            <a:off x="3930316" y="2494833"/>
            <a:ext cx="7619433" cy="3636511"/>
          </a:xfrm>
        </p:spPr>
        <p:txBody>
          <a:bodyPr>
            <a:normAutofit fontScale="92500" lnSpcReduction="10000"/>
          </a:bodyPr>
          <a:lstStyle/>
          <a:p>
            <a:r>
              <a:rPr lang="en-GB" dirty="0"/>
              <a:t>In order to collect the data, we used a Microsoft Kinect, this is a device that was created in 2010 originally created for the Xbox games console in order to make it interactive. It works by tracking points on someone’s body and plotting an </a:t>
            </a:r>
            <a:r>
              <a:rPr lang="en-GB" dirty="0" err="1"/>
              <a:t>xyz</a:t>
            </a:r>
            <a:r>
              <a:rPr lang="en-GB" dirty="0"/>
              <a:t> coordinate, allowing it to record data which can be utilized by a computer program.</a:t>
            </a:r>
          </a:p>
          <a:p>
            <a:r>
              <a:rPr lang="en-GB" dirty="0"/>
              <a:t>Within this specific scenario: we had someone squat in front of a Kinect device and we recorded their XYZ coordinates frame by frame automatically, tracking various points on the person’s body – reducing measurement time and human error.</a:t>
            </a:r>
          </a:p>
          <a:p>
            <a:r>
              <a:rPr lang="en-GB" dirty="0"/>
              <a:t>We then exported these measurements to an external data manipulation tool, which allowed us to analyse the data via graphs and utilize this data in our calculations to get the person’s deep squat angle.</a:t>
            </a:r>
          </a:p>
        </p:txBody>
      </p:sp>
      <p:pic>
        <p:nvPicPr>
          <p:cNvPr id="6146" name="Picture 2">
            <a:extLst>
              <a:ext uri="{FF2B5EF4-FFF2-40B4-BE49-F238E27FC236}">
                <a16:creationId xmlns:a16="http://schemas.microsoft.com/office/drawing/2014/main" id="{B53F71FD-7CD8-4FC7-A2BC-9DDBF95AEC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4833"/>
            <a:ext cx="2125323" cy="363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469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A10D-3281-4A57-A1D1-3E3F4F720AF4}"/>
              </a:ext>
            </a:extLst>
          </p:cNvPr>
          <p:cNvSpPr>
            <a:spLocks noGrp="1"/>
          </p:cNvSpPr>
          <p:nvPr>
            <p:ph type="title"/>
          </p:nvPr>
        </p:nvSpPr>
        <p:spPr>
          <a:xfrm>
            <a:off x="736109" y="591927"/>
            <a:ext cx="11123382" cy="992765"/>
          </a:xfrm>
        </p:spPr>
        <p:txBody>
          <a:bodyPr/>
          <a:lstStyle/>
          <a:p>
            <a:r>
              <a:rPr lang="en-GB" dirty="0"/>
              <a:t>Explanation of the data visualization techniques used</a:t>
            </a:r>
          </a:p>
        </p:txBody>
      </p:sp>
      <p:sp>
        <p:nvSpPr>
          <p:cNvPr id="3" name="Content Placeholder 2">
            <a:extLst>
              <a:ext uri="{FF2B5EF4-FFF2-40B4-BE49-F238E27FC236}">
                <a16:creationId xmlns:a16="http://schemas.microsoft.com/office/drawing/2014/main" id="{72DAA9BF-486C-4F5D-95FE-CA2C5FBAC253}"/>
              </a:ext>
            </a:extLst>
          </p:cNvPr>
          <p:cNvSpPr>
            <a:spLocks noGrp="1"/>
          </p:cNvSpPr>
          <p:nvPr>
            <p:ph idx="1"/>
          </p:nvPr>
        </p:nvSpPr>
        <p:spPr>
          <a:xfrm>
            <a:off x="3084871" y="2211053"/>
            <a:ext cx="8371020" cy="3636511"/>
          </a:xfrm>
        </p:spPr>
        <p:txBody>
          <a:bodyPr/>
          <a:lstStyle/>
          <a:p>
            <a:r>
              <a:rPr lang="en-GB" dirty="0"/>
              <a:t>In order to create the graphs, I took into account the X, Y and Z coordinates of the dataset, plotted them on a graph and then added the coordinates together to create a total for each of the </a:t>
            </a:r>
            <a:r>
              <a:rPr lang="en-GB" b="1" dirty="0"/>
              <a:t>4 points (Legs, Hips and Back) </a:t>
            </a:r>
            <a:r>
              <a:rPr lang="en-GB" dirty="0"/>
              <a:t>I will be using to calculate a final angle for each squat.</a:t>
            </a:r>
          </a:p>
          <a:p>
            <a:endParaRPr lang="en-GB" dirty="0"/>
          </a:p>
          <a:p>
            <a:r>
              <a:rPr lang="en-GB" dirty="0"/>
              <a:t>Using these coordinates, we can then calculate the angle of the squat by using the vertices, with the back being placed at the top of the triangle and the hips being placed at the bottom (making a straight </a:t>
            </a:r>
            <a:r>
              <a:rPr lang="en-GB" dirty="0" err="1"/>
              <a:t>ish</a:t>
            </a:r>
            <a:r>
              <a:rPr lang="en-GB" dirty="0"/>
              <a:t> line, representing the back). Then by calculating the average of the legs, we can use this to determine an angle.</a:t>
            </a:r>
          </a:p>
        </p:txBody>
      </p:sp>
      <p:pic>
        <p:nvPicPr>
          <p:cNvPr id="4" name="Picture 3">
            <a:extLst>
              <a:ext uri="{FF2B5EF4-FFF2-40B4-BE49-F238E27FC236}">
                <a16:creationId xmlns:a16="http://schemas.microsoft.com/office/drawing/2014/main" id="{794BE991-C310-4A1B-9076-FD2F311F68AC}"/>
              </a:ext>
            </a:extLst>
          </p:cNvPr>
          <p:cNvPicPr>
            <a:picLocks noChangeAspect="1"/>
          </p:cNvPicPr>
          <p:nvPr/>
        </p:nvPicPr>
        <p:blipFill>
          <a:blip r:embed="rId3"/>
          <a:stretch>
            <a:fillRect/>
          </a:stretch>
        </p:blipFill>
        <p:spPr>
          <a:xfrm>
            <a:off x="736109" y="2211053"/>
            <a:ext cx="2034012" cy="2435893"/>
          </a:xfrm>
          <a:prstGeom prst="rect">
            <a:avLst/>
          </a:prstGeom>
        </p:spPr>
      </p:pic>
      <p:pic>
        <p:nvPicPr>
          <p:cNvPr id="5" name="Picture 4">
            <a:extLst>
              <a:ext uri="{FF2B5EF4-FFF2-40B4-BE49-F238E27FC236}">
                <a16:creationId xmlns:a16="http://schemas.microsoft.com/office/drawing/2014/main" id="{E4897DF1-D390-4A3D-908A-DC157AA9AC76}"/>
              </a:ext>
            </a:extLst>
          </p:cNvPr>
          <p:cNvPicPr>
            <a:picLocks noChangeAspect="1"/>
          </p:cNvPicPr>
          <p:nvPr/>
        </p:nvPicPr>
        <p:blipFill>
          <a:blip r:embed="rId4"/>
          <a:stretch>
            <a:fillRect/>
          </a:stretch>
        </p:blipFill>
        <p:spPr>
          <a:xfrm>
            <a:off x="736109" y="4610316"/>
            <a:ext cx="2034012" cy="1678757"/>
          </a:xfrm>
          <a:prstGeom prst="rect">
            <a:avLst/>
          </a:prstGeom>
        </p:spPr>
      </p:pic>
    </p:spTree>
    <p:extLst>
      <p:ext uri="{BB962C8B-B14F-4D97-AF65-F5344CB8AC3E}">
        <p14:creationId xmlns:p14="http://schemas.microsoft.com/office/powerpoint/2010/main" val="72263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5072-E969-44AF-A8AF-B28B2DC17D42}"/>
              </a:ext>
            </a:extLst>
          </p:cNvPr>
          <p:cNvSpPr>
            <a:spLocks noGrp="1"/>
          </p:cNvSpPr>
          <p:nvPr>
            <p:ph type="title"/>
          </p:nvPr>
        </p:nvSpPr>
        <p:spPr>
          <a:xfrm>
            <a:off x="818712" y="635422"/>
            <a:ext cx="10571998" cy="970450"/>
          </a:xfrm>
        </p:spPr>
        <p:txBody>
          <a:bodyPr/>
          <a:lstStyle/>
          <a:p>
            <a:r>
              <a:rPr lang="en-GB" dirty="0"/>
              <a:t>The collected data:</a:t>
            </a:r>
            <a:br>
              <a:rPr lang="en-GB" dirty="0"/>
            </a:br>
            <a:r>
              <a:rPr lang="en-GB" dirty="0"/>
              <a:t>Right and Left Leg (squat 1)</a:t>
            </a:r>
          </a:p>
        </p:txBody>
      </p:sp>
      <p:sp>
        <p:nvSpPr>
          <p:cNvPr id="3" name="Content Placeholder 2">
            <a:extLst>
              <a:ext uri="{FF2B5EF4-FFF2-40B4-BE49-F238E27FC236}">
                <a16:creationId xmlns:a16="http://schemas.microsoft.com/office/drawing/2014/main" id="{4FF30187-6038-4EFB-B679-6925C560EB64}"/>
              </a:ext>
            </a:extLst>
          </p:cNvPr>
          <p:cNvSpPr>
            <a:spLocks noGrp="1"/>
          </p:cNvSpPr>
          <p:nvPr>
            <p:ph idx="1"/>
          </p:nvPr>
        </p:nvSpPr>
        <p:spPr/>
        <p:txBody>
          <a:bodyPr/>
          <a:lstStyle/>
          <a:p>
            <a:endParaRPr lang="en-GB"/>
          </a:p>
        </p:txBody>
      </p:sp>
      <p:pic>
        <p:nvPicPr>
          <p:cNvPr id="3074" name="Picture 2">
            <a:extLst>
              <a:ext uri="{FF2B5EF4-FFF2-40B4-BE49-F238E27FC236}">
                <a16:creationId xmlns:a16="http://schemas.microsoft.com/office/drawing/2014/main" id="{A1361BF0-86EC-47D0-8A25-7F534F6EA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16" y="2550486"/>
            <a:ext cx="5906250" cy="33083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50E32BA-3270-4BAC-8B69-104955417E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5023" y="2540107"/>
            <a:ext cx="5039976" cy="3318691"/>
          </a:xfrm>
          <a:prstGeom prst="rect">
            <a:avLst/>
          </a:prstGeom>
          <a:noFill/>
          <a:extLst>
            <a:ext uri="{909E8E84-426E-40DD-AFC4-6F175D3DCCD1}">
              <a14:hiddenFill xmlns:a14="http://schemas.microsoft.com/office/drawing/2010/main">
                <a:solidFill>
                  <a:srgbClr val="FFFFFF"/>
                </a:solidFill>
              </a14:hiddenFill>
            </a:ext>
          </a:extLst>
        </p:spPr>
      </p:pic>
      <p:sp>
        <p:nvSpPr>
          <p:cNvPr id="4" name="Arrow: Up 3">
            <a:extLst>
              <a:ext uri="{FF2B5EF4-FFF2-40B4-BE49-F238E27FC236}">
                <a16:creationId xmlns:a16="http://schemas.microsoft.com/office/drawing/2014/main" id="{945C173C-9240-407A-A731-E7DE5CCF518F}"/>
              </a:ext>
            </a:extLst>
          </p:cNvPr>
          <p:cNvSpPr/>
          <p:nvPr/>
        </p:nvSpPr>
        <p:spPr>
          <a:xfrm rot="878394">
            <a:off x="2453052" y="4662259"/>
            <a:ext cx="123092" cy="19343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Up 6">
            <a:extLst>
              <a:ext uri="{FF2B5EF4-FFF2-40B4-BE49-F238E27FC236}">
                <a16:creationId xmlns:a16="http://schemas.microsoft.com/office/drawing/2014/main" id="{8B20E4E5-5FB7-4631-AB08-D8620C9FFAD2}"/>
              </a:ext>
            </a:extLst>
          </p:cNvPr>
          <p:cNvSpPr/>
          <p:nvPr/>
        </p:nvSpPr>
        <p:spPr>
          <a:xfrm rot="878394">
            <a:off x="8522827" y="5192045"/>
            <a:ext cx="214153" cy="13002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Up 7">
            <a:extLst>
              <a:ext uri="{FF2B5EF4-FFF2-40B4-BE49-F238E27FC236}">
                <a16:creationId xmlns:a16="http://schemas.microsoft.com/office/drawing/2014/main" id="{EC32580F-0086-41EB-9289-09D0B4EDEEB8}"/>
              </a:ext>
            </a:extLst>
          </p:cNvPr>
          <p:cNvSpPr/>
          <p:nvPr/>
        </p:nvSpPr>
        <p:spPr>
          <a:xfrm rot="16200000">
            <a:off x="4364161" y="2939807"/>
            <a:ext cx="123092" cy="8552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p>
        </p:txBody>
      </p:sp>
      <p:sp>
        <p:nvSpPr>
          <p:cNvPr id="10" name="Arrow: Up 9">
            <a:extLst>
              <a:ext uri="{FF2B5EF4-FFF2-40B4-BE49-F238E27FC236}">
                <a16:creationId xmlns:a16="http://schemas.microsoft.com/office/drawing/2014/main" id="{FC075E9E-4A14-4D91-93BC-F85345F702C7}"/>
              </a:ext>
            </a:extLst>
          </p:cNvPr>
          <p:cNvSpPr/>
          <p:nvPr/>
        </p:nvSpPr>
        <p:spPr>
          <a:xfrm rot="12551224">
            <a:off x="10417658" y="2375369"/>
            <a:ext cx="162742" cy="12910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1086B390-4162-4388-9C91-A10103EE33F5}"/>
              </a:ext>
            </a:extLst>
          </p:cNvPr>
          <p:cNvSpPr txBox="1"/>
          <p:nvPr/>
        </p:nvSpPr>
        <p:spPr>
          <a:xfrm>
            <a:off x="2584938" y="6224954"/>
            <a:ext cx="2149542" cy="276999"/>
          </a:xfrm>
          <a:prstGeom prst="rect">
            <a:avLst/>
          </a:prstGeom>
          <a:noFill/>
        </p:spPr>
        <p:txBody>
          <a:bodyPr wrap="square" rtlCol="0">
            <a:spAutoFit/>
          </a:bodyPr>
          <a:lstStyle/>
          <a:p>
            <a:r>
              <a:rPr lang="en-GB" sz="1200" dirty="0"/>
              <a:t>Negative movement</a:t>
            </a:r>
          </a:p>
        </p:txBody>
      </p:sp>
      <p:sp>
        <p:nvSpPr>
          <p:cNvPr id="12" name="TextBox 11">
            <a:extLst>
              <a:ext uri="{FF2B5EF4-FFF2-40B4-BE49-F238E27FC236}">
                <a16:creationId xmlns:a16="http://schemas.microsoft.com/office/drawing/2014/main" id="{80BA0FC7-187F-4E0D-B904-5009ECBB2536}"/>
              </a:ext>
            </a:extLst>
          </p:cNvPr>
          <p:cNvSpPr txBox="1"/>
          <p:nvPr/>
        </p:nvSpPr>
        <p:spPr>
          <a:xfrm>
            <a:off x="8724706" y="6107723"/>
            <a:ext cx="2149542" cy="276999"/>
          </a:xfrm>
          <a:prstGeom prst="rect">
            <a:avLst/>
          </a:prstGeom>
          <a:noFill/>
        </p:spPr>
        <p:txBody>
          <a:bodyPr wrap="square" rtlCol="0">
            <a:spAutoFit/>
          </a:bodyPr>
          <a:lstStyle/>
          <a:p>
            <a:r>
              <a:rPr lang="en-GB" sz="1200" dirty="0"/>
              <a:t>Negative movement</a:t>
            </a:r>
          </a:p>
        </p:txBody>
      </p:sp>
      <p:sp>
        <p:nvSpPr>
          <p:cNvPr id="13" name="TextBox 12">
            <a:extLst>
              <a:ext uri="{FF2B5EF4-FFF2-40B4-BE49-F238E27FC236}">
                <a16:creationId xmlns:a16="http://schemas.microsoft.com/office/drawing/2014/main" id="{273631FE-077A-4143-B8C7-B249192E53F9}"/>
              </a:ext>
            </a:extLst>
          </p:cNvPr>
          <p:cNvSpPr txBox="1"/>
          <p:nvPr/>
        </p:nvSpPr>
        <p:spPr>
          <a:xfrm>
            <a:off x="5021228" y="3136621"/>
            <a:ext cx="2149542" cy="461665"/>
          </a:xfrm>
          <a:prstGeom prst="rect">
            <a:avLst/>
          </a:prstGeom>
          <a:noFill/>
        </p:spPr>
        <p:txBody>
          <a:bodyPr wrap="square" rtlCol="0">
            <a:spAutoFit/>
          </a:bodyPr>
          <a:lstStyle/>
          <a:p>
            <a:r>
              <a:rPr lang="en-GB" sz="1200" dirty="0"/>
              <a:t>Positive</a:t>
            </a:r>
          </a:p>
          <a:p>
            <a:r>
              <a:rPr lang="en-GB" sz="1200" dirty="0"/>
              <a:t>movement</a:t>
            </a:r>
          </a:p>
        </p:txBody>
      </p:sp>
      <p:sp>
        <p:nvSpPr>
          <p:cNvPr id="14" name="TextBox 13">
            <a:extLst>
              <a:ext uri="{FF2B5EF4-FFF2-40B4-BE49-F238E27FC236}">
                <a16:creationId xmlns:a16="http://schemas.microsoft.com/office/drawing/2014/main" id="{DA4719D4-706F-45FD-BE5A-741B1739B9DB}"/>
              </a:ext>
            </a:extLst>
          </p:cNvPr>
          <p:cNvSpPr txBox="1"/>
          <p:nvPr/>
        </p:nvSpPr>
        <p:spPr>
          <a:xfrm>
            <a:off x="10934285" y="2115913"/>
            <a:ext cx="2149542" cy="461665"/>
          </a:xfrm>
          <a:prstGeom prst="rect">
            <a:avLst/>
          </a:prstGeom>
          <a:noFill/>
        </p:spPr>
        <p:txBody>
          <a:bodyPr wrap="square" rtlCol="0">
            <a:spAutoFit/>
          </a:bodyPr>
          <a:lstStyle/>
          <a:p>
            <a:r>
              <a:rPr lang="en-GB" sz="1200" dirty="0"/>
              <a:t>Positive</a:t>
            </a:r>
          </a:p>
          <a:p>
            <a:r>
              <a:rPr lang="en-GB" sz="1200" dirty="0"/>
              <a:t>movement</a:t>
            </a:r>
          </a:p>
        </p:txBody>
      </p:sp>
    </p:spTree>
    <p:extLst>
      <p:ext uri="{BB962C8B-B14F-4D97-AF65-F5344CB8AC3E}">
        <p14:creationId xmlns:p14="http://schemas.microsoft.com/office/powerpoint/2010/main" val="204857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3E90A-AEB4-4E8D-9B9A-8028984823AC}"/>
              </a:ext>
            </a:extLst>
          </p:cNvPr>
          <p:cNvSpPr>
            <a:spLocks noGrp="1"/>
          </p:cNvSpPr>
          <p:nvPr>
            <p:ph type="title"/>
          </p:nvPr>
        </p:nvSpPr>
        <p:spPr>
          <a:xfrm>
            <a:off x="801288" y="658356"/>
            <a:ext cx="10571998" cy="970450"/>
          </a:xfrm>
        </p:spPr>
        <p:txBody>
          <a:bodyPr/>
          <a:lstStyle/>
          <a:p>
            <a:r>
              <a:rPr lang="en-GB" dirty="0"/>
              <a:t>The collected data:</a:t>
            </a:r>
            <a:br>
              <a:rPr lang="en-GB" dirty="0"/>
            </a:br>
            <a:r>
              <a:rPr lang="en-GB" dirty="0"/>
              <a:t>Hips and back (squat 1)</a:t>
            </a:r>
          </a:p>
        </p:txBody>
      </p:sp>
      <p:sp>
        <p:nvSpPr>
          <p:cNvPr id="3" name="Content Placeholder 2">
            <a:extLst>
              <a:ext uri="{FF2B5EF4-FFF2-40B4-BE49-F238E27FC236}">
                <a16:creationId xmlns:a16="http://schemas.microsoft.com/office/drawing/2014/main" id="{FF52F822-FFB9-49B5-A6EE-C60670DA5727}"/>
              </a:ext>
            </a:extLst>
          </p:cNvPr>
          <p:cNvSpPr>
            <a:spLocks noGrp="1"/>
          </p:cNvSpPr>
          <p:nvPr>
            <p:ph idx="1"/>
          </p:nvPr>
        </p:nvSpPr>
        <p:spPr/>
        <p:txBody>
          <a:bodyPr/>
          <a:lstStyle/>
          <a:p>
            <a:endParaRPr lang="en-GB"/>
          </a:p>
        </p:txBody>
      </p:sp>
      <p:pic>
        <p:nvPicPr>
          <p:cNvPr id="2050" name="Picture 2">
            <a:extLst>
              <a:ext uri="{FF2B5EF4-FFF2-40B4-BE49-F238E27FC236}">
                <a16:creationId xmlns:a16="http://schemas.microsoft.com/office/drawing/2014/main" id="{D130D40D-695C-4EAC-B9A2-58445EC40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056" y="2501911"/>
            <a:ext cx="5642944" cy="356833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650509B-C3FE-481D-A40D-CA672D6E92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656" y="2467758"/>
            <a:ext cx="5256668" cy="3636511"/>
          </a:xfrm>
          <a:prstGeom prst="rect">
            <a:avLst/>
          </a:prstGeom>
          <a:noFill/>
          <a:extLst>
            <a:ext uri="{909E8E84-426E-40DD-AFC4-6F175D3DCCD1}">
              <a14:hiddenFill xmlns:a14="http://schemas.microsoft.com/office/drawing/2010/main">
                <a:solidFill>
                  <a:srgbClr val="FFFFFF"/>
                </a:solidFill>
              </a14:hiddenFill>
            </a:ext>
          </a:extLst>
        </p:spPr>
      </p:pic>
      <p:sp>
        <p:nvSpPr>
          <p:cNvPr id="6" name="Arrow: Up 5">
            <a:extLst>
              <a:ext uri="{FF2B5EF4-FFF2-40B4-BE49-F238E27FC236}">
                <a16:creationId xmlns:a16="http://schemas.microsoft.com/office/drawing/2014/main" id="{F4BCA82C-E48D-4E25-81C8-56767CD75BA7}"/>
              </a:ext>
            </a:extLst>
          </p:cNvPr>
          <p:cNvSpPr/>
          <p:nvPr/>
        </p:nvSpPr>
        <p:spPr>
          <a:xfrm rot="878394">
            <a:off x="2818360" y="4823017"/>
            <a:ext cx="128055" cy="13828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Up 6">
            <a:extLst>
              <a:ext uri="{FF2B5EF4-FFF2-40B4-BE49-F238E27FC236}">
                <a16:creationId xmlns:a16="http://schemas.microsoft.com/office/drawing/2014/main" id="{6145577B-27F2-45D5-B954-D5221FF0C97C}"/>
              </a:ext>
            </a:extLst>
          </p:cNvPr>
          <p:cNvSpPr/>
          <p:nvPr/>
        </p:nvSpPr>
        <p:spPr>
          <a:xfrm rot="14427050">
            <a:off x="4677017" y="2880178"/>
            <a:ext cx="188626" cy="7199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Up 7">
            <a:extLst>
              <a:ext uri="{FF2B5EF4-FFF2-40B4-BE49-F238E27FC236}">
                <a16:creationId xmlns:a16="http://schemas.microsoft.com/office/drawing/2014/main" id="{B2FCE46F-1061-4BC4-8310-804C68AD186D}"/>
              </a:ext>
            </a:extLst>
          </p:cNvPr>
          <p:cNvSpPr/>
          <p:nvPr/>
        </p:nvSpPr>
        <p:spPr>
          <a:xfrm rot="14427050">
            <a:off x="10319962" y="2880178"/>
            <a:ext cx="188626" cy="7199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Up 8">
            <a:extLst>
              <a:ext uri="{FF2B5EF4-FFF2-40B4-BE49-F238E27FC236}">
                <a16:creationId xmlns:a16="http://schemas.microsoft.com/office/drawing/2014/main" id="{DB3A13F2-6C80-45EF-8938-0015E5B21148}"/>
              </a:ext>
            </a:extLst>
          </p:cNvPr>
          <p:cNvSpPr/>
          <p:nvPr/>
        </p:nvSpPr>
        <p:spPr>
          <a:xfrm rot="19081829">
            <a:off x="10087551" y="5546487"/>
            <a:ext cx="188626" cy="7199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6D7331E1-623A-40A4-AE99-15C332CD9747}"/>
              </a:ext>
            </a:extLst>
          </p:cNvPr>
          <p:cNvSpPr txBox="1"/>
          <p:nvPr/>
        </p:nvSpPr>
        <p:spPr>
          <a:xfrm>
            <a:off x="5204057" y="2846475"/>
            <a:ext cx="2149542" cy="461665"/>
          </a:xfrm>
          <a:prstGeom prst="rect">
            <a:avLst/>
          </a:prstGeom>
          <a:noFill/>
        </p:spPr>
        <p:txBody>
          <a:bodyPr wrap="square" rtlCol="0">
            <a:spAutoFit/>
          </a:bodyPr>
          <a:lstStyle/>
          <a:p>
            <a:r>
              <a:rPr lang="en-GB" sz="1200" dirty="0"/>
              <a:t>Positive</a:t>
            </a:r>
          </a:p>
          <a:p>
            <a:r>
              <a:rPr lang="en-GB" sz="1200" dirty="0"/>
              <a:t>movement</a:t>
            </a:r>
          </a:p>
        </p:txBody>
      </p:sp>
      <p:sp>
        <p:nvSpPr>
          <p:cNvPr id="11" name="TextBox 10">
            <a:extLst>
              <a:ext uri="{FF2B5EF4-FFF2-40B4-BE49-F238E27FC236}">
                <a16:creationId xmlns:a16="http://schemas.microsoft.com/office/drawing/2014/main" id="{772C920C-A787-47F4-87D8-E2E236211B93}"/>
              </a:ext>
            </a:extLst>
          </p:cNvPr>
          <p:cNvSpPr txBox="1"/>
          <p:nvPr/>
        </p:nvSpPr>
        <p:spPr>
          <a:xfrm>
            <a:off x="10892305" y="2749757"/>
            <a:ext cx="2149542" cy="461665"/>
          </a:xfrm>
          <a:prstGeom prst="rect">
            <a:avLst/>
          </a:prstGeom>
          <a:noFill/>
        </p:spPr>
        <p:txBody>
          <a:bodyPr wrap="square" rtlCol="0">
            <a:spAutoFit/>
          </a:bodyPr>
          <a:lstStyle/>
          <a:p>
            <a:r>
              <a:rPr lang="en-GB" sz="1200" dirty="0"/>
              <a:t>Positive</a:t>
            </a:r>
          </a:p>
          <a:p>
            <a:r>
              <a:rPr lang="en-GB" sz="1200" dirty="0"/>
              <a:t>movement</a:t>
            </a:r>
          </a:p>
        </p:txBody>
      </p:sp>
      <p:sp>
        <p:nvSpPr>
          <p:cNvPr id="12" name="TextBox 11">
            <a:extLst>
              <a:ext uri="{FF2B5EF4-FFF2-40B4-BE49-F238E27FC236}">
                <a16:creationId xmlns:a16="http://schemas.microsoft.com/office/drawing/2014/main" id="{7E696685-F2C1-4424-9627-4CAE55229FA5}"/>
              </a:ext>
            </a:extLst>
          </p:cNvPr>
          <p:cNvSpPr txBox="1"/>
          <p:nvPr/>
        </p:nvSpPr>
        <p:spPr>
          <a:xfrm>
            <a:off x="2584938" y="6224954"/>
            <a:ext cx="2149542" cy="276999"/>
          </a:xfrm>
          <a:prstGeom prst="rect">
            <a:avLst/>
          </a:prstGeom>
          <a:noFill/>
        </p:spPr>
        <p:txBody>
          <a:bodyPr wrap="square" rtlCol="0">
            <a:spAutoFit/>
          </a:bodyPr>
          <a:lstStyle/>
          <a:p>
            <a:r>
              <a:rPr lang="en-GB" sz="1200" dirty="0"/>
              <a:t>Negative movement</a:t>
            </a:r>
          </a:p>
        </p:txBody>
      </p:sp>
      <p:sp>
        <p:nvSpPr>
          <p:cNvPr id="13" name="TextBox 12">
            <a:extLst>
              <a:ext uri="{FF2B5EF4-FFF2-40B4-BE49-F238E27FC236}">
                <a16:creationId xmlns:a16="http://schemas.microsoft.com/office/drawing/2014/main" id="{1F3EA797-6467-4F96-BE50-08A321E60E3F}"/>
              </a:ext>
            </a:extLst>
          </p:cNvPr>
          <p:cNvSpPr txBox="1"/>
          <p:nvPr/>
        </p:nvSpPr>
        <p:spPr>
          <a:xfrm>
            <a:off x="9699192" y="6330763"/>
            <a:ext cx="2149542" cy="276999"/>
          </a:xfrm>
          <a:prstGeom prst="rect">
            <a:avLst/>
          </a:prstGeom>
          <a:noFill/>
        </p:spPr>
        <p:txBody>
          <a:bodyPr wrap="square" rtlCol="0">
            <a:spAutoFit/>
          </a:bodyPr>
          <a:lstStyle/>
          <a:p>
            <a:r>
              <a:rPr lang="en-GB" sz="1200" dirty="0"/>
              <a:t>Negative movement</a:t>
            </a:r>
          </a:p>
        </p:txBody>
      </p:sp>
    </p:spTree>
    <p:extLst>
      <p:ext uri="{BB962C8B-B14F-4D97-AF65-F5344CB8AC3E}">
        <p14:creationId xmlns:p14="http://schemas.microsoft.com/office/powerpoint/2010/main" val="1541332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5072-E969-44AF-A8AF-B28B2DC17D42}"/>
              </a:ext>
            </a:extLst>
          </p:cNvPr>
          <p:cNvSpPr>
            <a:spLocks noGrp="1"/>
          </p:cNvSpPr>
          <p:nvPr>
            <p:ph type="title"/>
          </p:nvPr>
        </p:nvSpPr>
        <p:spPr>
          <a:xfrm>
            <a:off x="818712" y="635422"/>
            <a:ext cx="10571998" cy="970450"/>
          </a:xfrm>
        </p:spPr>
        <p:txBody>
          <a:bodyPr/>
          <a:lstStyle/>
          <a:p>
            <a:r>
              <a:rPr lang="en-GB" dirty="0"/>
              <a:t>The collected data:</a:t>
            </a:r>
            <a:br>
              <a:rPr lang="en-GB" dirty="0"/>
            </a:br>
            <a:r>
              <a:rPr lang="en-GB" dirty="0"/>
              <a:t>Right and Left Leg (squat 2)</a:t>
            </a:r>
          </a:p>
        </p:txBody>
      </p:sp>
      <p:sp>
        <p:nvSpPr>
          <p:cNvPr id="3" name="Content Placeholder 2">
            <a:extLst>
              <a:ext uri="{FF2B5EF4-FFF2-40B4-BE49-F238E27FC236}">
                <a16:creationId xmlns:a16="http://schemas.microsoft.com/office/drawing/2014/main" id="{4FF30187-6038-4EFB-B679-6925C560EB64}"/>
              </a:ext>
            </a:extLst>
          </p:cNvPr>
          <p:cNvSpPr>
            <a:spLocks noGrp="1"/>
          </p:cNvSpPr>
          <p:nvPr>
            <p:ph idx="1"/>
          </p:nvPr>
        </p:nvSpPr>
        <p:spPr/>
        <p:txBody>
          <a:bodyPr/>
          <a:lstStyle/>
          <a:p>
            <a:endParaRPr lang="en-GB"/>
          </a:p>
        </p:txBody>
      </p:sp>
      <p:pic>
        <p:nvPicPr>
          <p:cNvPr id="5124" name="Picture 4">
            <a:extLst>
              <a:ext uri="{FF2B5EF4-FFF2-40B4-BE49-F238E27FC236}">
                <a16:creationId xmlns:a16="http://schemas.microsoft.com/office/drawing/2014/main" id="{8B4E597B-C514-4AC0-92B0-3FBC4C552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9433" y="2613089"/>
            <a:ext cx="5697266" cy="306877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B48B82E-1302-486C-A95E-1F2446A07F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7" y="2613089"/>
            <a:ext cx="5697266" cy="3186729"/>
          </a:xfrm>
          <a:prstGeom prst="rect">
            <a:avLst/>
          </a:prstGeom>
          <a:noFill/>
          <a:extLst>
            <a:ext uri="{909E8E84-426E-40DD-AFC4-6F175D3DCCD1}">
              <a14:hiddenFill xmlns:a14="http://schemas.microsoft.com/office/drawing/2010/main">
                <a:solidFill>
                  <a:srgbClr val="FFFFFF"/>
                </a:solidFill>
              </a14:hiddenFill>
            </a:ext>
          </a:extLst>
        </p:spPr>
      </p:pic>
      <p:sp>
        <p:nvSpPr>
          <p:cNvPr id="7" name="Arrow: Up 6">
            <a:extLst>
              <a:ext uri="{FF2B5EF4-FFF2-40B4-BE49-F238E27FC236}">
                <a16:creationId xmlns:a16="http://schemas.microsoft.com/office/drawing/2014/main" id="{E4EB7F74-35D8-43AB-A6F8-D19BCDE27BB8}"/>
              </a:ext>
            </a:extLst>
          </p:cNvPr>
          <p:cNvSpPr/>
          <p:nvPr/>
        </p:nvSpPr>
        <p:spPr>
          <a:xfrm rot="14427050">
            <a:off x="4163122" y="2646792"/>
            <a:ext cx="188626" cy="7199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CC0DEFD-8B0E-4523-A465-729BD828A4F1}"/>
              </a:ext>
            </a:extLst>
          </p:cNvPr>
          <p:cNvSpPr txBox="1"/>
          <p:nvPr/>
        </p:nvSpPr>
        <p:spPr>
          <a:xfrm>
            <a:off x="4690162" y="2613089"/>
            <a:ext cx="2149542" cy="461665"/>
          </a:xfrm>
          <a:prstGeom prst="rect">
            <a:avLst/>
          </a:prstGeom>
          <a:noFill/>
        </p:spPr>
        <p:txBody>
          <a:bodyPr wrap="square" rtlCol="0">
            <a:spAutoFit/>
          </a:bodyPr>
          <a:lstStyle/>
          <a:p>
            <a:r>
              <a:rPr lang="en-GB" sz="1200" dirty="0"/>
              <a:t>Positive</a:t>
            </a:r>
          </a:p>
          <a:p>
            <a:r>
              <a:rPr lang="en-GB" sz="1200" dirty="0"/>
              <a:t>movement</a:t>
            </a:r>
          </a:p>
        </p:txBody>
      </p:sp>
      <p:sp>
        <p:nvSpPr>
          <p:cNvPr id="9" name="Arrow: Up 8">
            <a:extLst>
              <a:ext uri="{FF2B5EF4-FFF2-40B4-BE49-F238E27FC236}">
                <a16:creationId xmlns:a16="http://schemas.microsoft.com/office/drawing/2014/main" id="{005495DF-C914-45EF-9BC0-651421D1B8E7}"/>
              </a:ext>
            </a:extLst>
          </p:cNvPr>
          <p:cNvSpPr/>
          <p:nvPr/>
        </p:nvSpPr>
        <p:spPr>
          <a:xfrm rot="14427050">
            <a:off x="9515418" y="2776119"/>
            <a:ext cx="188626" cy="7199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020D3597-4B0E-4F82-956B-033840FE45E2}"/>
              </a:ext>
            </a:extLst>
          </p:cNvPr>
          <p:cNvSpPr txBox="1"/>
          <p:nvPr/>
        </p:nvSpPr>
        <p:spPr>
          <a:xfrm>
            <a:off x="10042458" y="2742416"/>
            <a:ext cx="2149542" cy="461665"/>
          </a:xfrm>
          <a:prstGeom prst="rect">
            <a:avLst/>
          </a:prstGeom>
          <a:noFill/>
        </p:spPr>
        <p:txBody>
          <a:bodyPr wrap="square" rtlCol="0">
            <a:spAutoFit/>
          </a:bodyPr>
          <a:lstStyle/>
          <a:p>
            <a:r>
              <a:rPr lang="en-GB" sz="1200" dirty="0"/>
              <a:t>Positive</a:t>
            </a:r>
          </a:p>
          <a:p>
            <a:r>
              <a:rPr lang="en-GB" sz="1200" dirty="0"/>
              <a:t>movement</a:t>
            </a:r>
          </a:p>
        </p:txBody>
      </p:sp>
      <p:sp>
        <p:nvSpPr>
          <p:cNvPr id="11" name="Arrow: Up 10">
            <a:extLst>
              <a:ext uri="{FF2B5EF4-FFF2-40B4-BE49-F238E27FC236}">
                <a16:creationId xmlns:a16="http://schemas.microsoft.com/office/drawing/2014/main" id="{8F8EA648-D529-4886-A128-18AD121A0B91}"/>
              </a:ext>
            </a:extLst>
          </p:cNvPr>
          <p:cNvSpPr/>
          <p:nvPr/>
        </p:nvSpPr>
        <p:spPr>
          <a:xfrm rot="878394">
            <a:off x="2106183" y="4717510"/>
            <a:ext cx="128055" cy="13828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F326C363-EA6F-431F-AE3B-61EEFDBF3EE5}"/>
              </a:ext>
            </a:extLst>
          </p:cNvPr>
          <p:cNvSpPr txBox="1"/>
          <p:nvPr/>
        </p:nvSpPr>
        <p:spPr>
          <a:xfrm>
            <a:off x="1872761" y="6119447"/>
            <a:ext cx="2149542" cy="276999"/>
          </a:xfrm>
          <a:prstGeom prst="rect">
            <a:avLst/>
          </a:prstGeom>
          <a:noFill/>
        </p:spPr>
        <p:txBody>
          <a:bodyPr wrap="square" rtlCol="0">
            <a:spAutoFit/>
          </a:bodyPr>
          <a:lstStyle/>
          <a:p>
            <a:r>
              <a:rPr lang="en-GB" sz="1200" dirty="0"/>
              <a:t>Negative movement</a:t>
            </a:r>
          </a:p>
        </p:txBody>
      </p:sp>
      <p:sp>
        <p:nvSpPr>
          <p:cNvPr id="13" name="Arrow: Up 12">
            <a:extLst>
              <a:ext uri="{FF2B5EF4-FFF2-40B4-BE49-F238E27FC236}">
                <a16:creationId xmlns:a16="http://schemas.microsoft.com/office/drawing/2014/main" id="{466B4389-A936-4B85-9075-6445FCB7980A}"/>
              </a:ext>
            </a:extLst>
          </p:cNvPr>
          <p:cNvSpPr/>
          <p:nvPr/>
        </p:nvSpPr>
        <p:spPr>
          <a:xfrm rot="878394">
            <a:off x="7715339" y="4611975"/>
            <a:ext cx="128055" cy="13828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C2A86E4B-E5C3-45FF-8255-FAB9B83AC09D}"/>
              </a:ext>
            </a:extLst>
          </p:cNvPr>
          <p:cNvSpPr txBox="1"/>
          <p:nvPr/>
        </p:nvSpPr>
        <p:spPr>
          <a:xfrm>
            <a:off x="7481917" y="6013912"/>
            <a:ext cx="2149542" cy="276999"/>
          </a:xfrm>
          <a:prstGeom prst="rect">
            <a:avLst/>
          </a:prstGeom>
          <a:noFill/>
        </p:spPr>
        <p:txBody>
          <a:bodyPr wrap="square" rtlCol="0">
            <a:spAutoFit/>
          </a:bodyPr>
          <a:lstStyle/>
          <a:p>
            <a:r>
              <a:rPr lang="en-GB" sz="1200" dirty="0"/>
              <a:t>Negative movement</a:t>
            </a:r>
          </a:p>
        </p:txBody>
      </p:sp>
    </p:spTree>
    <p:extLst>
      <p:ext uri="{BB962C8B-B14F-4D97-AF65-F5344CB8AC3E}">
        <p14:creationId xmlns:p14="http://schemas.microsoft.com/office/powerpoint/2010/main" val="36172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3E90A-AEB4-4E8D-9B9A-8028984823AC}"/>
              </a:ext>
            </a:extLst>
          </p:cNvPr>
          <p:cNvSpPr>
            <a:spLocks noGrp="1"/>
          </p:cNvSpPr>
          <p:nvPr>
            <p:ph type="title"/>
          </p:nvPr>
        </p:nvSpPr>
        <p:spPr>
          <a:xfrm>
            <a:off x="801288" y="658356"/>
            <a:ext cx="10571998" cy="970450"/>
          </a:xfrm>
        </p:spPr>
        <p:txBody>
          <a:bodyPr/>
          <a:lstStyle/>
          <a:p>
            <a:r>
              <a:rPr lang="en-GB" dirty="0"/>
              <a:t>The collected data:</a:t>
            </a:r>
            <a:br>
              <a:rPr lang="en-GB" dirty="0"/>
            </a:br>
            <a:r>
              <a:rPr lang="en-GB" dirty="0"/>
              <a:t>Hips and back (squat 2)</a:t>
            </a:r>
          </a:p>
        </p:txBody>
      </p:sp>
      <p:sp>
        <p:nvSpPr>
          <p:cNvPr id="3" name="Content Placeholder 2">
            <a:extLst>
              <a:ext uri="{FF2B5EF4-FFF2-40B4-BE49-F238E27FC236}">
                <a16:creationId xmlns:a16="http://schemas.microsoft.com/office/drawing/2014/main" id="{FF52F822-FFB9-49B5-A6EE-C60670DA5727}"/>
              </a:ext>
            </a:extLst>
          </p:cNvPr>
          <p:cNvSpPr>
            <a:spLocks noGrp="1"/>
          </p:cNvSpPr>
          <p:nvPr>
            <p:ph idx="1"/>
          </p:nvPr>
        </p:nvSpPr>
        <p:spPr/>
        <p:txBody>
          <a:bodyPr/>
          <a:lstStyle/>
          <a:p>
            <a:endParaRPr lang="en-GB"/>
          </a:p>
        </p:txBody>
      </p:sp>
      <p:pic>
        <p:nvPicPr>
          <p:cNvPr id="4098" name="Picture 2">
            <a:extLst>
              <a:ext uri="{FF2B5EF4-FFF2-40B4-BE49-F238E27FC236}">
                <a16:creationId xmlns:a16="http://schemas.microsoft.com/office/drawing/2014/main" id="{691A5FC8-EA04-406C-A9B3-7AB46657F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014" y="2563132"/>
            <a:ext cx="5094653" cy="34687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52B05B9-F8F2-4B28-A5DC-C5B589AEB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365" y="2563132"/>
            <a:ext cx="5844619" cy="346870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Up 5">
            <a:extLst>
              <a:ext uri="{FF2B5EF4-FFF2-40B4-BE49-F238E27FC236}">
                <a16:creationId xmlns:a16="http://schemas.microsoft.com/office/drawing/2014/main" id="{A164B287-F18C-4FA8-8F1E-91636CB3C2AA}"/>
              </a:ext>
            </a:extLst>
          </p:cNvPr>
          <p:cNvSpPr/>
          <p:nvPr/>
        </p:nvSpPr>
        <p:spPr>
          <a:xfrm rot="878394">
            <a:off x="2114977" y="4773343"/>
            <a:ext cx="128055" cy="13828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AC374E81-BA0E-4DCE-86F5-3C08F4960AF8}"/>
              </a:ext>
            </a:extLst>
          </p:cNvPr>
          <p:cNvSpPr txBox="1"/>
          <p:nvPr/>
        </p:nvSpPr>
        <p:spPr>
          <a:xfrm>
            <a:off x="1881555" y="6175280"/>
            <a:ext cx="2149542" cy="276999"/>
          </a:xfrm>
          <a:prstGeom prst="rect">
            <a:avLst/>
          </a:prstGeom>
          <a:noFill/>
        </p:spPr>
        <p:txBody>
          <a:bodyPr wrap="square" rtlCol="0">
            <a:spAutoFit/>
          </a:bodyPr>
          <a:lstStyle/>
          <a:p>
            <a:r>
              <a:rPr lang="en-GB" sz="1200" dirty="0"/>
              <a:t>Negative movement</a:t>
            </a:r>
          </a:p>
        </p:txBody>
      </p:sp>
      <p:sp>
        <p:nvSpPr>
          <p:cNvPr id="8" name="Arrow: Up 7">
            <a:extLst>
              <a:ext uri="{FF2B5EF4-FFF2-40B4-BE49-F238E27FC236}">
                <a16:creationId xmlns:a16="http://schemas.microsoft.com/office/drawing/2014/main" id="{45B15DD3-F40E-4B95-A330-F89F0CBCBB38}"/>
              </a:ext>
            </a:extLst>
          </p:cNvPr>
          <p:cNvSpPr/>
          <p:nvPr/>
        </p:nvSpPr>
        <p:spPr>
          <a:xfrm rot="878394">
            <a:off x="7838768" y="4609533"/>
            <a:ext cx="128055" cy="13828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A194EBD2-8B9C-4CB5-9495-757D4B9C51C3}"/>
              </a:ext>
            </a:extLst>
          </p:cNvPr>
          <p:cNvSpPr txBox="1"/>
          <p:nvPr/>
        </p:nvSpPr>
        <p:spPr>
          <a:xfrm>
            <a:off x="7605346" y="6011470"/>
            <a:ext cx="2149542" cy="276999"/>
          </a:xfrm>
          <a:prstGeom prst="rect">
            <a:avLst/>
          </a:prstGeom>
          <a:noFill/>
        </p:spPr>
        <p:txBody>
          <a:bodyPr wrap="square" rtlCol="0">
            <a:spAutoFit/>
          </a:bodyPr>
          <a:lstStyle/>
          <a:p>
            <a:r>
              <a:rPr lang="en-GB" sz="1200" dirty="0"/>
              <a:t>Negative movement</a:t>
            </a:r>
          </a:p>
        </p:txBody>
      </p:sp>
      <p:sp>
        <p:nvSpPr>
          <p:cNvPr id="10" name="Arrow: Up 9">
            <a:extLst>
              <a:ext uri="{FF2B5EF4-FFF2-40B4-BE49-F238E27FC236}">
                <a16:creationId xmlns:a16="http://schemas.microsoft.com/office/drawing/2014/main" id="{ABD6FD5B-63E9-4A4F-8A1B-F56DA9EB88B2}"/>
              </a:ext>
            </a:extLst>
          </p:cNvPr>
          <p:cNvSpPr/>
          <p:nvPr/>
        </p:nvSpPr>
        <p:spPr>
          <a:xfrm rot="14427050">
            <a:off x="4163122" y="2646792"/>
            <a:ext cx="188626" cy="7199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2A9B0B1D-30A5-45B0-96EB-CC50570F613A}"/>
              </a:ext>
            </a:extLst>
          </p:cNvPr>
          <p:cNvSpPr txBox="1"/>
          <p:nvPr/>
        </p:nvSpPr>
        <p:spPr>
          <a:xfrm>
            <a:off x="4690162" y="2613089"/>
            <a:ext cx="2149542" cy="461665"/>
          </a:xfrm>
          <a:prstGeom prst="rect">
            <a:avLst/>
          </a:prstGeom>
          <a:noFill/>
        </p:spPr>
        <p:txBody>
          <a:bodyPr wrap="square" rtlCol="0">
            <a:spAutoFit/>
          </a:bodyPr>
          <a:lstStyle/>
          <a:p>
            <a:r>
              <a:rPr lang="en-GB" sz="1200" dirty="0"/>
              <a:t>Positive</a:t>
            </a:r>
          </a:p>
          <a:p>
            <a:r>
              <a:rPr lang="en-GB" sz="1200" dirty="0"/>
              <a:t>movement</a:t>
            </a:r>
          </a:p>
        </p:txBody>
      </p:sp>
      <p:sp>
        <p:nvSpPr>
          <p:cNvPr id="12" name="Arrow: Up 11">
            <a:extLst>
              <a:ext uri="{FF2B5EF4-FFF2-40B4-BE49-F238E27FC236}">
                <a16:creationId xmlns:a16="http://schemas.microsoft.com/office/drawing/2014/main" id="{A4EB4150-563B-44B7-9773-806995631380}"/>
              </a:ext>
            </a:extLst>
          </p:cNvPr>
          <p:cNvSpPr/>
          <p:nvPr/>
        </p:nvSpPr>
        <p:spPr>
          <a:xfrm rot="14427050">
            <a:off x="9771475" y="2646792"/>
            <a:ext cx="188626" cy="7199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00C679AF-303C-451C-B9F4-4E2C271F7CFC}"/>
              </a:ext>
            </a:extLst>
          </p:cNvPr>
          <p:cNvSpPr txBox="1"/>
          <p:nvPr/>
        </p:nvSpPr>
        <p:spPr>
          <a:xfrm>
            <a:off x="10298515" y="2613089"/>
            <a:ext cx="2149542" cy="461665"/>
          </a:xfrm>
          <a:prstGeom prst="rect">
            <a:avLst/>
          </a:prstGeom>
          <a:noFill/>
        </p:spPr>
        <p:txBody>
          <a:bodyPr wrap="square" rtlCol="0">
            <a:spAutoFit/>
          </a:bodyPr>
          <a:lstStyle/>
          <a:p>
            <a:r>
              <a:rPr lang="en-GB" sz="1200" dirty="0"/>
              <a:t>Positive</a:t>
            </a:r>
          </a:p>
          <a:p>
            <a:r>
              <a:rPr lang="en-GB" sz="1200" dirty="0"/>
              <a:t>movement</a:t>
            </a:r>
          </a:p>
        </p:txBody>
      </p:sp>
    </p:spTree>
    <p:extLst>
      <p:ext uri="{BB962C8B-B14F-4D97-AF65-F5344CB8AC3E}">
        <p14:creationId xmlns:p14="http://schemas.microsoft.com/office/powerpoint/2010/main" val="1355933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D8FD2-046B-4FC6-94AA-5A61B9BF651B}"/>
              </a:ext>
            </a:extLst>
          </p:cNvPr>
          <p:cNvSpPr>
            <a:spLocks noGrp="1"/>
          </p:cNvSpPr>
          <p:nvPr>
            <p:ph type="title"/>
          </p:nvPr>
        </p:nvSpPr>
        <p:spPr>
          <a:xfrm>
            <a:off x="827426" y="265569"/>
            <a:ext cx="10571998" cy="970450"/>
          </a:xfrm>
        </p:spPr>
        <p:txBody>
          <a:bodyPr/>
          <a:lstStyle/>
          <a:p>
            <a:r>
              <a:rPr lang="en-GB" dirty="0"/>
              <a:t>Calculating the angle for each squat</a:t>
            </a:r>
          </a:p>
        </p:txBody>
      </p:sp>
      <p:sp>
        <p:nvSpPr>
          <p:cNvPr id="3" name="Content Placeholder 2">
            <a:extLst>
              <a:ext uri="{FF2B5EF4-FFF2-40B4-BE49-F238E27FC236}">
                <a16:creationId xmlns:a16="http://schemas.microsoft.com/office/drawing/2014/main" id="{416286EE-FE3B-43EA-AAFC-FC6F942FFB13}"/>
              </a:ext>
            </a:extLst>
          </p:cNvPr>
          <p:cNvSpPr>
            <a:spLocks noGrp="1"/>
          </p:cNvSpPr>
          <p:nvPr>
            <p:ph idx="1"/>
          </p:nvPr>
        </p:nvSpPr>
        <p:spPr>
          <a:xfrm>
            <a:off x="810000" y="1417638"/>
            <a:ext cx="10554574" cy="3636511"/>
          </a:xfrm>
        </p:spPr>
        <p:txBody>
          <a:bodyPr/>
          <a:lstStyle/>
          <a:p>
            <a:r>
              <a:rPr lang="en-GB" dirty="0"/>
              <a:t>First: we need to get the average XYZ positions whilst the person is squatting, this means removing still/getting into position frames (about 2 seconds worth of frames where the person is in a non-moving “Deep squat” position). Then: we must use Law of Cosines to calculate the angle of the legs in relation from the hips to the knees.</a:t>
            </a:r>
          </a:p>
        </p:txBody>
      </p:sp>
      <p:pic>
        <p:nvPicPr>
          <p:cNvPr id="1028" name="Picture 4">
            <a:extLst>
              <a:ext uri="{FF2B5EF4-FFF2-40B4-BE49-F238E27FC236}">
                <a16:creationId xmlns:a16="http://schemas.microsoft.com/office/drawing/2014/main" id="{29F2B21C-B462-4330-8635-30E67B32B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26" y="4138863"/>
            <a:ext cx="4778797" cy="209548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1005DB89-674A-4925-8DD9-B24185081A10}"/>
              </a:ext>
            </a:extLst>
          </p:cNvPr>
          <p:cNvSpPr txBox="1">
            <a:spLocks/>
          </p:cNvSpPr>
          <p:nvPr/>
        </p:nvSpPr>
        <p:spPr>
          <a:xfrm>
            <a:off x="1852065" y="4592556"/>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Squat #1 angle – 38.12*</a:t>
            </a:r>
          </a:p>
        </p:txBody>
      </p:sp>
      <p:sp>
        <p:nvSpPr>
          <p:cNvPr id="4" name="Rectangle 3">
            <a:extLst>
              <a:ext uri="{FF2B5EF4-FFF2-40B4-BE49-F238E27FC236}">
                <a16:creationId xmlns:a16="http://schemas.microsoft.com/office/drawing/2014/main" id="{9BEAA45C-F3DD-4696-A9E7-81B219B3E6B4}"/>
              </a:ext>
            </a:extLst>
          </p:cNvPr>
          <p:cNvSpPr/>
          <p:nvPr/>
        </p:nvSpPr>
        <p:spPr>
          <a:xfrm>
            <a:off x="827426" y="1232971"/>
            <a:ext cx="1024639" cy="369332"/>
          </a:xfrm>
          <a:prstGeom prst="rect">
            <a:avLst/>
          </a:prstGeom>
        </p:spPr>
        <p:txBody>
          <a:bodyPr wrap="none">
            <a:spAutoFit/>
          </a:bodyPr>
          <a:lstStyle/>
          <a:p>
            <a:r>
              <a:rPr lang="en-GB" dirty="0"/>
              <a:t>Source:</a:t>
            </a:r>
          </a:p>
        </p:txBody>
      </p:sp>
      <p:sp>
        <p:nvSpPr>
          <p:cNvPr id="5" name="Rectangle 4">
            <a:extLst>
              <a:ext uri="{FF2B5EF4-FFF2-40B4-BE49-F238E27FC236}">
                <a16:creationId xmlns:a16="http://schemas.microsoft.com/office/drawing/2014/main" id="{B963B492-A110-4A6F-9C06-313AFBDA238B}"/>
              </a:ext>
            </a:extLst>
          </p:cNvPr>
          <p:cNvSpPr/>
          <p:nvPr/>
        </p:nvSpPr>
        <p:spPr>
          <a:xfrm>
            <a:off x="1721863" y="1279137"/>
            <a:ext cx="2989921" cy="276999"/>
          </a:xfrm>
          <a:prstGeom prst="rect">
            <a:avLst/>
          </a:prstGeom>
        </p:spPr>
        <p:txBody>
          <a:bodyPr wrap="none">
            <a:spAutoFit/>
          </a:bodyPr>
          <a:lstStyle/>
          <a:p>
            <a:r>
              <a:rPr lang="en-GB" sz="1200" dirty="0">
                <a:solidFill>
                  <a:srgbClr val="0070C0"/>
                </a:solidFill>
                <a:hlinkClick r:id="rId3">
                  <a:extLst>
                    <a:ext uri="{A12FA001-AC4F-418D-AE19-62706E023703}">
                      <ahyp:hlinkClr xmlns:ahyp="http://schemas.microsoft.com/office/drawing/2018/hyperlinkcolor" val="tx"/>
                    </a:ext>
                  </a:extLst>
                </a:hlinkClick>
              </a:rPr>
              <a:t>https://www.triangle-calculator.com/</a:t>
            </a:r>
            <a:endParaRPr lang="en-GB" sz="1200" dirty="0">
              <a:solidFill>
                <a:srgbClr val="0070C0"/>
              </a:solidFill>
            </a:endParaRPr>
          </a:p>
        </p:txBody>
      </p:sp>
      <p:pic>
        <p:nvPicPr>
          <p:cNvPr id="1030" name="Picture 6">
            <a:extLst>
              <a:ext uri="{FF2B5EF4-FFF2-40B4-BE49-F238E27FC236}">
                <a16:creationId xmlns:a16="http://schemas.microsoft.com/office/drawing/2014/main" id="{B54C90B3-28ED-4FF9-BEAE-724A1C3F6D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0889" y="4129530"/>
            <a:ext cx="4778797" cy="2104819"/>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CB88B977-E76B-4D1E-BE87-2514B7B28A62}"/>
              </a:ext>
            </a:extLst>
          </p:cNvPr>
          <p:cNvSpPr txBox="1">
            <a:spLocks/>
          </p:cNvSpPr>
          <p:nvPr/>
        </p:nvSpPr>
        <p:spPr>
          <a:xfrm>
            <a:off x="7450870" y="4592556"/>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dirty="0"/>
              <a:t>Squat #2 angle – 36.46*</a:t>
            </a:r>
          </a:p>
        </p:txBody>
      </p:sp>
    </p:spTree>
    <p:extLst>
      <p:ext uri="{BB962C8B-B14F-4D97-AF65-F5344CB8AC3E}">
        <p14:creationId xmlns:p14="http://schemas.microsoft.com/office/powerpoint/2010/main" val="2807713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8893</TotalTime>
  <Words>1308</Words>
  <Application>Microsoft Office PowerPoint</Application>
  <PresentationFormat>Widescreen</PresentationFormat>
  <Paragraphs>88</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2</vt:lpstr>
      <vt:lpstr>Quotable</vt:lpstr>
      <vt:lpstr>Human movement by analysing data collected with a 3D motion capture system</vt:lpstr>
      <vt:lpstr>Brief introduction to the problem</vt:lpstr>
      <vt:lpstr>How we collected the data</vt:lpstr>
      <vt:lpstr>Explanation of the data visualization techniques used</vt:lpstr>
      <vt:lpstr>The collected data: Right and Left Leg (squat 1)</vt:lpstr>
      <vt:lpstr>The collected data: Hips and back (squat 1)</vt:lpstr>
      <vt:lpstr>The collected data: Right and Left Leg (squat 2)</vt:lpstr>
      <vt:lpstr>The collected data: Hips and back (squat 2)</vt:lpstr>
      <vt:lpstr>Calculating the angle for each squat</vt:lpstr>
      <vt:lpstr>The collected data: Comparison of the squats</vt:lpstr>
      <vt:lpstr>How this solves the client’s problem: How does this result in a better outcome? </vt:lpstr>
      <vt:lpstr>How this solves the client’s problem: How does this improve the reliability and repeatability? </vt:lpstr>
      <vt:lpstr>How this solves the client’s problem: Is this method able to be done in good time?</vt:lpstr>
      <vt:lpstr>How this solves the client’s problem: Will patients see a major difference? </vt:lpstr>
      <vt:lpstr>Question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movement by analysing data collected with a 3D motion capture system</dc:title>
  <dc:creator>Billy robinson</dc:creator>
  <cp:lastModifiedBy>Billy robinson</cp:lastModifiedBy>
  <cp:revision>37</cp:revision>
  <dcterms:created xsi:type="dcterms:W3CDTF">2020-02-24T20:09:46Z</dcterms:created>
  <dcterms:modified xsi:type="dcterms:W3CDTF">2020-03-02T00:23:34Z</dcterms:modified>
</cp:coreProperties>
</file>