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8288000" cy="10287000"/>
  <p:notesSz cx="6858000" cy="9144000"/>
  <p:embeddedFontLst>
    <p:embeddedFont>
      <p:font typeface="Archivo Narrow" panose="020B0604020202020204" charset="0"/>
      <p:regular r:id="rId17"/>
    </p:embeddedFont>
    <p:embeddedFont>
      <p:font typeface="Odibee Sans"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A4638"/>
        </a:solidFill>
        <a:effectLst/>
      </p:bgPr>
    </p:bg>
    <p:spTree>
      <p:nvGrpSpPr>
        <p:cNvPr id="1" name=""/>
        <p:cNvGrpSpPr/>
        <p:nvPr/>
      </p:nvGrpSpPr>
      <p:grpSpPr>
        <a:xfrm>
          <a:off x="0" y="0"/>
          <a:ext cx="0" cy="0"/>
          <a:chOff x="0" y="0"/>
          <a:chExt cx="0" cy="0"/>
        </a:xfrm>
      </p:grpSpPr>
      <p:sp>
        <p:nvSpPr>
          <p:cNvPr id="2" name="Freeform 2"/>
          <p:cNvSpPr/>
          <p:nvPr/>
        </p:nvSpPr>
        <p:spPr>
          <a:xfrm>
            <a:off x="-417913" y="69893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417913" y="-8171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0800000">
            <a:off x="14591113" y="-8171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flipV="1">
            <a:off x="14591113" y="69893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5298085" y="7097203"/>
            <a:ext cx="7691831" cy="715605"/>
          </a:xfrm>
          <a:prstGeom prst="rect">
            <a:avLst/>
          </a:prstGeom>
        </p:spPr>
        <p:txBody>
          <a:bodyPr lIns="0" tIns="0" rIns="0" bIns="0" rtlCol="0" anchor="t">
            <a:spAutoFit/>
          </a:bodyPr>
          <a:lstStyle/>
          <a:p>
            <a:pPr marL="0" lvl="0" indent="0" algn="ctr">
              <a:lnSpc>
                <a:spcPts val="5707"/>
              </a:lnSpc>
            </a:pPr>
            <a:r>
              <a:rPr lang="en-US" sz="4076" u="none">
                <a:solidFill>
                  <a:srgbClr val="FFF2DF"/>
                </a:solidFill>
                <a:latin typeface="Archivo Narrow"/>
                <a:ea typeface="Archivo Narrow"/>
                <a:cs typeface="Archivo Narrow"/>
                <a:sym typeface="Archivo Narrow"/>
              </a:rPr>
              <a:t>Kelompok 6</a:t>
            </a:r>
          </a:p>
        </p:txBody>
      </p:sp>
      <p:sp>
        <p:nvSpPr>
          <p:cNvPr id="7" name="TextBox 7"/>
          <p:cNvSpPr txBox="1"/>
          <p:nvPr/>
        </p:nvSpPr>
        <p:spPr>
          <a:xfrm>
            <a:off x="3013967" y="3595688"/>
            <a:ext cx="12260066" cy="3400424"/>
          </a:xfrm>
          <a:prstGeom prst="rect">
            <a:avLst/>
          </a:prstGeom>
        </p:spPr>
        <p:txBody>
          <a:bodyPr lIns="0" tIns="0" rIns="0" bIns="0" rtlCol="0" anchor="t">
            <a:spAutoFit/>
          </a:bodyPr>
          <a:lstStyle/>
          <a:p>
            <a:pPr marL="0" lvl="0" indent="0" algn="ctr">
              <a:lnSpc>
                <a:spcPts val="8699"/>
              </a:lnSpc>
            </a:pPr>
            <a:r>
              <a:rPr lang="en-US" sz="9999">
                <a:solidFill>
                  <a:srgbClr val="FFF2DF"/>
                </a:solidFill>
                <a:latin typeface="Odibee Sans"/>
                <a:ea typeface="Odibee Sans"/>
                <a:cs typeface="Odibee Sans"/>
                <a:sym typeface="Odibee Sans"/>
              </a:rPr>
              <a:t>PENGEMBANGAN APLIKASI NOTE BERBASIS ANDROID MENGGUNAKAN FLUTTER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A4638"/>
        </a:solidFill>
        <a:effectLst/>
      </p:bgPr>
    </p:bg>
    <p:spTree>
      <p:nvGrpSpPr>
        <p:cNvPr id="1" name=""/>
        <p:cNvGrpSpPr/>
        <p:nvPr/>
      </p:nvGrpSpPr>
      <p:grpSpPr>
        <a:xfrm>
          <a:off x="0" y="0"/>
          <a:ext cx="0" cy="0"/>
          <a:chOff x="0" y="0"/>
          <a:chExt cx="0" cy="0"/>
        </a:xfrm>
      </p:grpSpPr>
      <p:sp>
        <p:nvSpPr>
          <p:cNvPr id="2" name="Freeform 2"/>
          <p:cNvSpPr/>
          <p:nvPr/>
        </p:nvSpPr>
        <p:spPr>
          <a:xfrm>
            <a:off x="-417913" y="69893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417913" y="-8171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0800000">
            <a:off x="14591113" y="-8171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flipV="1">
            <a:off x="14591113" y="69893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4456912" y="1430777"/>
            <a:ext cx="9374175" cy="796291"/>
          </a:xfrm>
          <a:prstGeom prst="rect">
            <a:avLst/>
          </a:prstGeom>
        </p:spPr>
        <p:txBody>
          <a:bodyPr lIns="0" tIns="0" rIns="0" bIns="0" rtlCol="0" anchor="t">
            <a:spAutoFit/>
          </a:bodyPr>
          <a:lstStyle/>
          <a:p>
            <a:pPr marL="0" lvl="0" indent="0" algn="ctr">
              <a:lnSpc>
                <a:spcPts val="5655"/>
              </a:lnSpc>
            </a:pPr>
            <a:r>
              <a:rPr lang="en-US" sz="6500">
                <a:solidFill>
                  <a:srgbClr val="FFF2DF"/>
                </a:solidFill>
                <a:latin typeface="Odibee Sans"/>
                <a:ea typeface="Odibee Sans"/>
                <a:cs typeface="Odibee Sans"/>
                <a:sym typeface="Odibee Sans"/>
              </a:rPr>
              <a:t>ARSITEKTUR APLIKASI</a:t>
            </a:r>
          </a:p>
        </p:txBody>
      </p:sp>
      <p:sp>
        <p:nvSpPr>
          <p:cNvPr id="7" name="TextBox 7"/>
          <p:cNvSpPr txBox="1"/>
          <p:nvPr/>
        </p:nvSpPr>
        <p:spPr>
          <a:xfrm>
            <a:off x="2947056" y="3383402"/>
            <a:ext cx="13085454" cy="1790660"/>
          </a:xfrm>
          <a:prstGeom prst="rect">
            <a:avLst/>
          </a:prstGeom>
        </p:spPr>
        <p:txBody>
          <a:bodyPr lIns="0" tIns="0" rIns="0" bIns="0" rtlCol="0" anchor="t">
            <a:spAutoFit/>
          </a:bodyPr>
          <a:lstStyle/>
          <a:p>
            <a:pPr marL="0" lvl="0" indent="0" algn="l">
              <a:lnSpc>
                <a:spcPts val="4727"/>
              </a:lnSpc>
            </a:pPr>
            <a:r>
              <a:rPr lang="en-US" sz="3376">
                <a:solidFill>
                  <a:srgbClr val="FFF2DF"/>
                </a:solidFill>
                <a:latin typeface="Archivo Narrow"/>
                <a:ea typeface="Archivo Narrow"/>
                <a:cs typeface="Archivo Narrow"/>
                <a:sym typeface="Archivo Narrow"/>
              </a:rPr>
              <a:t>Aplikasidikembangkanmenggunakan framework Flutter dan bahasa pemrograman Dart. Misalnya menambah catatan baru melalui formulir di aplikasi. Framework akan memasukkan data sesuai catatan yang ditambahkan oleh pengguna.</a:t>
            </a:r>
          </a:p>
        </p:txBody>
      </p:sp>
      <p:sp>
        <p:nvSpPr>
          <p:cNvPr id="8" name="TextBox 8"/>
          <p:cNvSpPr txBox="1"/>
          <p:nvPr/>
        </p:nvSpPr>
        <p:spPr>
          <a:xfrm>
            <a:off x="1639487" y="2560861"/>
            <a:ext cx="9374175" cy="736816"/>
          </a:xfrm>
          <a:prstGeom prst="rect">
            <a:avLst/>
          </a:prstGeom>
        </p:spPr>
        <p:txBody>
          <a:bodyPr lIns="0" tIns="0" rIns="0" bIns="0" rtlCol="0" anchor="t">
            <a:spAutoFit/>
          </a:bodyPr>
          <a:lstStyle/>
          <a:p>
            <a:pPr marL="1293242" lvl="1" indent="-646621" algn="l">
              <a:lnSpc>
                <a:spcPts val="5211"/>
              </a:lnSpc>
              <a:buFont typeface="Arial"/>
              <a:buChar char="•"/>
            </a:pPr>
            <a:r>
              <a:rPr lang="en-US" sz="5990">
                <a:solidFill>
                  <a:srgbClr val="FFF2DF"/>
                </a:solidFill>
                <a:latin typeface="Odibee Sans"/>
                <a:ea typeface="Odibee Sans"/>
                <a:cs typeface="Odibee Sans"/>
                <a:sym typeface="Odibee Sans"/>
              </a:rPr>
              <a:t>DARI SISI PENGGUNA</a:t>
            </a:r>
          </a:p>
        </p:txBody>
      </p:sp>
      <p:sp>
        <p:nvSpPr>
          <p:cNvPr id="9" name="TextBox 9"/>
          <p:cNvSpPr txBox="1"/>
          <p:nvPr/>
        </p:nvSpPr>
        <p:spPr>
          <a:xfrm>
            <a:off x="1639487" y="5455168"/>
            <a:ext cx="9374175" cy="736816"/>
          </a:xfrm>
          <a:prstGeom prst="rect">
            <a:avLst/>
          </a:prstGeom>
        </p:spPr>
        <p:txBody>
          <a:bodyPr lIns="0" tIns="0" rIns="0" bIns="0" rtlCol="0" anchor="t">
            <a:spAutoFit/>
          </a:bodyPr>
          <a:lstStyle/>
          <a:p>
            <a:pPr marL="1293242" lvl="1" indent="-646621" algn="l">
              <a:lnSpc>
                <a:spcPts val="5211"/>
              </a:lnSpc>
              <a:buFont typeface="Arial"/>
              <a:buChar char="•"/>
            </a:pPr>
            <a:r>
              <a:rPr lang="en-US" sz="5990">
                <a:solidFill>
                  <a:srgbClr val="FFF2DF"/>
                </a:solidFill>
                <a:latin typeface="Odibee Sans"/>
                <a:ea typeface="Odibee Sans"/>
                <a:cs typeface="Odibee Sans"/>
                <a:sym typeface="Odibee Sans"/>
              </a:rPr>
              <a:t>DARI SISI PENGGUNA</a:t>
            </a:r>
          </a:p>
        </p:txBody>
      </p:sp>
      <p:sp>
        <p:nvSpPr>
          <p:cNvPr id="10" name="TextBox 10"/>
          <p:cNvSpPr txBox="1"/>
          <p:nvPr/>
        </p:nvSpPr>
        <p:spPr>
          <a:xfrm>
            <a:off x="2947056" y="6277709"/>
            <a:ext cx="13085454" cy="1190585"/>
          </a:xfrm>
          <a:prstGeom prst="rect">
            <a:avLst/>
          </a:prstGeom>
        </p:spPr>
        <p:txBody>
          <a:bodyPr lIns="0" tIns="0" rIns="0" bIns="0" rtlCol="0" anchor="t">
            <a:spAutoFit/>
          </a:bodyPr>
          <a:lstStyle/>
          <a:p>
            <a:pPr marL="0" lvl="0" indent="0" algn="l">
              <a:lnSpc>
                <a:spcPts val="4727"/>
              </a:lnSpc>
            </a:pPr>
            <a:r>
              <a:rPr lang="en-US" sz="3376">
                <a:solidFill>
                  <a:srgbClr val="FFF2DF"/>
                </a:solidFill>
                <a:latin typeface="Archivo Narrow"/>
                <a:ea typeface="Archivo Narrow"/>
                <a:cs typeface="Archivo Narrow"/>
                <a:sym typeface="Archivo Narrow"/>
              </a:rPr>
              <a:t>Data catatan akandisampaikan oleh Firestore ke Cloud Firestore Database. Cloud Firestore Database secara real time menambahkan data catatan tersebut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A4638"/>
        </a:solidFill>
        <a:effectLst/>
      </p:bgPr>
    </p:bg>
    <p:spTree>
      <p:nvGrpSpPr>
        <p:cNvPr id="1" name=""/>
        <p:cNvGrpSpPr/>
        <p:nvPr/>
      </p:nvGrpSpPr>
      <p:grpSpPr>
        <a:xfrm>
          <a:off x="0" y="0"/>
          <a:ext cx="0" cy="0"/>
          <a:chOff x="0" y="0"/>
          <a:chExt cx="0" cy="0"/>
        </a:xfrm>
      </p:grpSpPr>
      <p:sp>
        <p:nvSpPr>
          <p:cNvPr id="2" name="Freeform 2"/>
          <p:cNvSpPr/>
          <p:nvPr/>
        </p:nvSpPr>
        <p:spPr>
          <a:xfrm>
            <a:off x="-417913" y="69893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417913" y="-8171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0800000">
            <a:off x="14591113" y="-8171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flipV="1">
            <a:off x="14591113" y="69893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3479845" y="2923757"/>
            <a:ext cx="2749434" cy="6077672"/>
          </a:xfrm>
          <a:custGeom>
            <a:avLst/>
            <a:gdLst/>
            <a:ahLst/>
            <a:cxnLst/>
            <a:rect l="l" t="t" r="r" b="b"/>
            <a:pathLst>
              <a:path w="2749434" h="6077672">
                <a:moveTo>
                  <a:pt x="0" y="0"/>
                </a:moveTo>
                <a:lnTo>
                  <a:pt x="2749434" y="0"/>
                </a:lnTo>
                <a:lnTo>
                  <a:pt x="2749434" y="6077672"/>
                </a:lnTo>
                <a:lnTo>
                  <a:pt x="0" y="6077672"/>
                </a:lnTo>
                <a:lnTo>
                  <a:pt x="0" y="0"/>
                </a:lnTo>
                <a:close/>
              </a:path>
            </a:pathLst>
          </a:custGeom>
          <a:blipFill>
            <a:blip r:embed="rId4"/>
            <a:stretch>
              <a:fillRect l="-665" r="-665"/>
            </a:stretch>
          </a:blipFill>
        </p:spPr>
      </p:sp>
      <p:sp>
        <p:nvSpPr>
          <p:cNvPr id="7" name="TextBox 7"/>
          <p:cNvSpPr txBox="1"/>
          <p:nvPr/>
        </p:nvSpPr>
        <p:spPr>
          <a:xfrm>
            <a:off x="4456912" y="1219200"/>
            <a:ext cx="9374175" cy="796291"/>
          </a:xfrm>
          <a:prstGeom prst="rect">
            <a:avLst/>
          </a:prstGeom>
        </p:spPr>
        <p:txBody>
          <a:bodyPr lIns="0" tIns="0" rIns="0" bIns="0" rtlCol="0" anchor="t">
            <a:spAutoFit/>
          </a:bodyPr>
          <a:lstStyle/>
          <a:p>
            <a:pPr marL="0" lvl="0" indent="0" algn="ctr">
              <a:lnSpc>
                <a:spcPts val="5655"/>
              </a:lnSpc>
            </a:pPr>
            <a:r>
              <a:rPr lang="en-US" sz="6500">
                <a:solidFill>
                  <a:srgbClr val="FFF2DF"/>
                </a:solidFill>
                <a:latin typeface="Odibee Sans"/>
                <a:ea typeface="Odibee Sans"/>
                <a:cs typeface="Odibee Sans"/>
                <a:sym typeface="Odibee Sans"/>
              </a:rPr>
              <a:t>TAMPILAN APLIKASI NOTE</a:t>
            </a:r>
          </a:p>
        </p:txBody>
      </p:sp>
      <p:sp>
        <p:nvSpPr>
          <p:cNvPr id="8" name="TextBox 8"/>
          <p:cNvSpPr txBox="1"/>
          <p:nvPr/>
        </p:nvSpPr>
        <p:spPr>
          <a:xfrm>
            <a:off x="2387651" y="2158366"/>
            <a:ext cx="9374175" cy="543116"/>
          </a:xfrm>
          <a:prstGeom prst="rect">
            <a:avLst/>
          </a:prstGeom>
        </p:spPr>
        <p:txBody>
          <a:bodyPr lIns="0" tIns="0" rIns="0" bIns="0" rtlCol="0" anchor="t">
            <a:spAutoFit/>
          </a:bodyPr>
          <a:lstStyle/>
          <a:p>
            <a:pPr marL="982346" lvl="1" indent="-491173" algn="l">
              <a:lnSpc>
                <a:spcPts val="3958"/>
              </a:lnSpc>
              <a:buFont typeface="Arial"/>
              <a:buChar char="•"/>
            </a:pPr>
            <a:r>
              <a:rPr lang="en-US" sz="4550">
                <a:solidFill>
                  <a:srgbClr val="FFF2DF"/>
                </a:solidFill>
                <a:latin typeface="Odibee Sans"/>
                <a:ea typeface="Odibee Sans"/>
                <a:cs typeface="Odibee Sans"/>
                <a:sym typeface="Odibee Sans"/>
              </a:rPr>
              <a:t>TAMPILAN HALAMAN NOTE</a:t>
            </a:r>
          </a:p>
        </p:txBody>
      </p:sp>
      <p:sp>
        <p:nvSpPr>
          <p:cNvPr id="9" name="TextBox 9"/>
          <p:cNvSpPr txBox="1"/>
          <p:nvPr/>
        </p:nvSpPr>
        <p:spPr>
          <a:xfrm>
            <a:off x="6009253" y="3066632"/>
            <a:ext cx="12278747" cy="543116"/>
          </a:xfrm>
          <a:prstGeom prst="rect">
            <a:avLst/>
          </a:prstGeom>
        </p:spPr>
        <p:txBody>
          <a:bodyPr lIns="0" tIns="0" rIns="0" bIns="0" rtlCol="0" anchor="t">
            <a:spAutoFit/>
          </a:bodyPr>
          <a:lstStyle/>
          <a:p>
            <a:pPr marL="982346" lvl="1" indent="-491173" algn="l">
              <a:lnSpc>
                <a:spcPts val="3958"/>
              </a:lnSpc>
              <a:buFont typeface="Arial"/>
              <a:buChar char="•"/>
            </a:pPr>
            <a:r>
              <a:rPr lang="en-US" sz="4550">
                <a:solidFill>
                  <a:srgbClr val="FFF2DF"/>
                </a:solidFill>
                <a:latin typeface="Odibee Sans"/>
                <a:ea typeface="Odibee Sans"/>
                <a:cs typeface="Odibee Sans"/>
                <a:sym typeface="Odibee Sans"/>
              </a:rPr>
              <a:t>TAMPILAN HALAMAN PENAMBAHAN NOTE</a:t>
            </a:r>
          </a:p>
        </p:txBody>
      </p:sp>
      <p:sp>
        <p:nvSpPr>
          <p:cNvPr id="10" name="Freeform 10"/>
          <p:cNvSpPr/>
          <p:nvPr/>
        </p:nvSpPr>
        <p:spPr>
          <a:xfrm>
            <a:off x="7074739" y="3828822"/>
            <a:ext cx="2808165" cy="6077672"/>
          </a:xfrm>
          <a:custGeom>
            <a:avLst/>
            <a:gdLst/>
            <a:ahLst/>
            <a:cxnLst/>
            <a:rect l="l" t="t" r="r" b="b"/>
            <a:pathLst>
              <a:path w="2808165" h="6077672">
                <a:moveTo>
                  <a:pt x="0" y="0"/>
                </a:moveTo>
                <a:lnTo>
                  <a:pt x="2808165" y="0"/>
                </a:lnTo>
                <a:lnTo>
                  <a:pt x="2808165" y="6077672"/>
                </a:lnTo>
                <a:lnTo>
                  <a:pt x="0" y="6077672"/>
                </a:lnTo>
                <a:lnTo>
                  <a:pt x="0" y="0"/>
                </a:lnTo>
                <a:close/>
              </a:path>
            </a:pathLst>
          </a:custGeom>
          <a:blipFill>
            <a:blip r:embed="rId5"/>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A4638"/>
        </a:solidFill>
        <a:effectLst/>
      </p:bgPr>
    </p:bg>
    <p:spTree>
      <p:nvGrpSpPr>
        <p:cNvPr id="1" name=""/>
        <p:cNvGrpSpPr/>
        <p:nvPr/>
      </p:nvGrpSpPr>
      <p:grpSpPr>
        <a:xfrm>
          <a:off x="0" y="0"/>
          <a:ext cx="0" cy="0"/>
          <a:chOff x="0" y="0"/>
          <a:chExt cx="0" cy="0"/>
        </a:xfrm>
      </p:grpSpPr>
      <p:sp>
        <p:nvSpPr>
          <p:cNvPr id="2" name="Freeform 2"/>
          <p:cNvSpPr/>
          <p:nvPr/>
        </p:nvSpPr>
        <p:spPr>
          <a:xfrm>
            <a:off x="-417913" y="69893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417913" y="-8171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0800000">
            <a:off x="14591113" y="-8171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flipV="1">
            <a:off x="14591113" y="69893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3489215" y="3028130"/>
            <a:ext cx="2791932" cy="6018593"/>
          </a:xfrm>
          <a:custGeom>
            <a:avLst/>
            <a:gdLst/>
            <a:ahLst/>
            <a:cxnLst/>
            <a:rect l="l" t="t" r="r" b="b"/>
            <a:pathLst>
              <a:path w="2791932" h="6018593">
                <a:moveTo>
                  <a:pt x="0" y="0"/>
                </a:moveTo>
                <a:lnTo>
                  <a:pt x="2791932" y="0"/>
                </a:lnTo>
                <a:lnTo>
                  <a:pt x="2791932" y="6018593"/>
                </a:lnTo>
                <a:lnTo>
                  <a:pt x="0" y="6018593"/>
                </a:lnTo>
                <a:lnTo>
                  <a:pt x="0" y="0"/>
                </a:lnTo>
                <a:close/>
              </a:path>
            </a:pathLst>
          </a:custGeom>
          <a:blipFill>
            <a:blip r:embed="rId4"/>
            <a:stretch>
              <a:fillRect/>
            </a:stretch>
          </a:blipFill>
        </p:spPr>
      </p:sp>
      <p:sp>
        <p:nvSpPr>
          <p:cNvPr id="7" name="Freeform 7"/>
          <p:cNvSpPr/>
          <p:nvPr/>
        </p:nvSpPr>
        <p:spPr>
          <a:xfrm>
            <a:off x="11813237" y="3137967"/>
            <a:ext cx="2777876" cy="6004110"/>
          </a:xfrm>
          <a:custGeom>
            <a:avLst/>
            <a:gdLst/>
            <a:ahLst/>
            <a:cxnLst/>
            <a:rect l="l" t="t" r="r" b="b"/>
            <a:pathLst>
              <a:path w="2777876" h="6004110">
                <a:moveTo>
                  <a:pt x="0" y="0"/>
                </a:moveTo>
                <a:lnTo>
                  <a:pt x="2777876" y="0"/>
                </a:lnTo>
                <a:lnTo>
                  <a:pt x="2777876" y="6004111"/>
                </a:lnTo>
                <a:lnTo>
                  <a:pt x="0" y="6004111"/>
                </a:lnTo>
                <a:lnTo>
                  <a:pt x="0" y="0"/>
                </a:lnTo>
                <a:close/>
              </a:path>
            </a:pathLst>
          </a:custGeom>
          <a:blipFill>
            <a:blip r:embed="rId5"/>
            <a:stretch>
              <a:fillRect/>
            </a:stretch>
          </a:blipFill>
        </p:spPr>
      </p:sp>
      <p:sp>
        <p:nvSpPr>
          <p:cNvPr id="8" name="TextBox 8"/>
          <p:cNvSpPr txBox="1"/>
          <p:nvPr/>
        </p:nvSpPr>
        <p:spPr>
          <a:xfrm>
            <a:off x="4456912" y="1219200"/>
            <a:ext cx="9374175" cy="796291"/>
          </a:xfrm>
          <a:prstGeom prst="rect">
            <a:avLst/>
          </a:prstGeom>
        </p:spPr>
        <p:txBody>
          <a:bodyPr lIns="0" tIns="0" rIns="0" bIns="0" rtlCol="0" anchor="t">
            <a:spAutoFit/>
          </a:bodyPr>
          <a:lstStyle/>
          <a:p>
            <a:pPr marL="0" lvl="0" indent="0" algn="ctr">
              <a:lnSpc>
                <a:spcPts val="5655"/>
              </a:lnSpc>
            </a:pPr>
            <a:r>
              <a:rPr lang="en-US" sz="6500">
                <a:solidFill>
                  <a:srgbClr val="FFF2DF"/>
                </a:solidFill>
                <a:latin typeface="Odibee Sans"/>
                <a:ea typeface="Odibee Sans"/>
                <a:cs typeface="Odibee Sans"/>
                <a:sym typeface="Odibee Sans"/>
              </a:rPr>
              <a:t>TAMPILAN APLIKASI NOTE</a:t>
            </a:r>
          </a:p>
        </p:txBody>
      </p:sp>
      <p:sp>
        <p:nvSpPr>
          <p:cNvPr id="9" name="TextBox 9"/>
          <p:cNvSpPr txBox="1"/>
          <p:nvPr/>
        </p:nvSpPr>
        <p:spPr>
          <a:xfrm>
            <a:off x="2434787" y="2372576"/>
            <a:ext cx="10653570" cy="543116"/>
          </a:xfrm>
          <a:prstGeom prst="rect">
            <a:avLst/>
          </a:prstGeom>
        </p:spPr>
        <p:txBody>
          <a:bodyPr lIns="0" tIns="0" rIns="0" bIns="0" rtlCol="0" anchor="t">
            <a:spAutoFit/>
          </a:bodyPr>
          <a:lstStyle/>
          <a:p>
            <a:pPr marL="982346" lvl="1" indent="-491173" algn="l">
              <a:lnSpc>
                <a:spcPts val="3958"/>
              </a:lnSpc>
              <a:buFont typeface="Arial"/>
              <a:buChar char="•"/>
            </a:pPr>
            <a:r>
              <a:rPr lang="en-US" sz="4550">
                <a:solidFill>
                  <a:srgbClr val="FFF2DF"/>
                </a:solidFill>
                <a:latin typeface="Odibee Sans"/>
                <a:ea typeface="Odibee Sans"/>
                <a:cs typeface="Odibee Sans"/>
                <a:sym typeface="Odibee Sans"/>
              </a:rPr>
              <a:t>TAMPILAN HALAMAN DETAIL NOTE</a:t>
            </a:r>
          </a:p>
        </p:txBody>
      </p:sp>
      <p:sp>
        <p:nvSpPr>
          <p:cNvPr id="10" name="TextBox 10"/>
          <p:cNvSpPr txBox="1"/>
          <p:nvPr/>
        </p:nvSpPr>
        <p:spPr>
          <a:xfrm>
            <a:off x="6281147" y="3280842"/>
            <a:ext cx="7031968" cy="543116"/>
          </a:xfrm>
          <a:prstGeom prst="rect">
            <a:avLst/>
          </a:prstGeom>
        </p:spPr>
        <p:txBody>
          <a:bodyPr lIns="0" tIns="0" rIns="0" bIns="0" rtlCol="0" anchor="t">
            <a:spAutoFit/>
          </a:bodyPr>
          <a:lstStyle/>
          <a:p>
            <a:pPr marL="982346" lvl="1" indent="-491173" algn="l">
              <a:lnSpc>
                <a:spcPts val="3958"/>
              </a:lnSpc>
              <a:buFont typeface="Arial"/>
              <a:buChar char="•"/>
            </a:pPr>
            <a:r>
              <a:rPr lang="en-US" sz="4550">
                <a:solidFill>
                  <a:srgbClr val="FFF2DF"/>
                </a:solidFill>
                <a:latin typeface="Odibee Sans"/>
                <a:ea typeface="Odibee Sans"/>
                <a:cs typeface="Odibee Sans"/>
                <a:sym typeface="Odibee Sans"/>
              </a:rPr>
              <a:t>TAMPILAN SIDEBAR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A4638"/>
        </a:solidFill>
        <a:effectLst/>
      </p:bgPr>
    </p:bg>
    <p:spTree>
      <p:nvGrpSpPr>
        <p:cNvPr id="1" name=""/>
        <p:cNvGrpSpPr/>
        <p:nvPr/>
      </p:nvGrpSpPr>
      <p:grpSpPr>
        <a:xfrm>
          <a:off x="0" y="0"/>
          <a:ext cx="0" cy="0"/>
          <a:chOff x="0" y="0"/>
          <a:chExt cx="0" cy="0"/>
        </a:xfrm>
      </p:grpSpPr>
      <p:sp>
        <p:nvSpPr>
          <p:cNvPr id="2" name="Freeform 2"/>
          <p:cNvSpPr/>
          <p:nvPr/>
        </p:nvSpPr>
        <p:spPr>
          <a:xfrm>
            <a:off x="-417913" y="69893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417913" y="-8171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0800000">
            <a:off x="14591113" y="-8171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flipV="1">
            <a:off x="14591113" y="69893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3065777" y="3086100"/>
            <a:ext cx="2782271" cy="6018593"/>
          </a:xfrm>
          <a:custGeom>
            <a:avLst/>
            <a:gdLst/>
            <a:ahLst/>
            <a:cxnLst/>
            <a:rect l="l" t="t" r="r" b="b"/>
            <a:pathLst>
              <a:path w="2782271" h="6018593">
                <a:moveTo>
                  <a:pt x="0" y="0"/>
                </a:moveTo>
                <a:lnTo>
                  <a:pt x="2782271" y="0"/>
                </a:lnTo>
                <a:lnTo>
                  <a:pt x="2782271" y="6018593"/>
                </a:lnTo>
                <a:lnTo>
                  <a:pt x="0" y="6018593"/>
                </a:lnTo>
                <a:lnTo>
                  <a:pt x="0" y="0"/>
                </a:lnTo>
                <a:close/>
              </a:path>
            </a:pathLst>
          </a:custGeom>
          <a:blipFill>
            <a:blip r:embed="rId4"/>
            <a:stretch>
              <a:fillRect/>
            </a:stretch>
          </a:blipFill>
        </p:spPr>
      </p:sp>
      <p:sp>
        <p:nvSpPr>
          <p:cNvPr id="7" name="Freeform 7"/>
          <p:cNvSpPr/>
          <p:nvPr/>
        </p:nvSpPr>
        <p:spPr>
          <a:xfrm>
            <a:off x="6845795" y="4045115"/>
            <a:ext cx="2763763" cy="6012397"/>
          </a:xfrm>
          <a:custGeom>
            <a:avLst/>
            <a:gdLst/>
            <a:ahLst/>
            <a:cxnLst/>
            <a:rect l="l" t="t" r="r" b="b"/>
            <a:pathLst>
              <a:path w="2763763" h="6012397">
                <a:moveTo>
                  <a:pt x="0" y="0"/>
                </a:moveTo>
                <a:lnTo>
                  <a:pt x="2763763" y="0"/>
                </a:lnTo>
                <a:lnTo>
                  <a:pt x="2763763" y="6012398"/>
                </a:lnTo>
                <a:lnTo>
                  <a:pt x="0" y="6012398"/>
                </a:lnTo>
                <a:lnTo>
                  <a:pt x="0" y="0"/>
                </a:lnTo>
                <a:close/>
              </a:path>
            </a:pathLst>
          </a:custGeom>
          <a:blipFill>
            <a:blip r:embed="rId5"/>
            <a:stretch>
              <a:fillRect/>
            </a:stretch>
          </a:blipFill>
        </p:spPr>
      </p:sp>
      <p:sp>
        <p:nvSpPr>
          <p:cNvPr id="8" name="Freeform 8"/>
          <p:cNvSpPr/>
          <p:nvPr/>
        </p:nvSpPr>
        <p:spPr>
          <a:xfrm>
            <a:off x="9609558" y="4045115"/>
            <a:ext cx="2750576" cy="6014464"/>
          </a:xfrm>
          <a:custGeom>
            <a:avLst/>
            <a:gdLst/>
            <a:ahLst/>
            <a:cxnLst/>
            <a:rect l="l" t="t" r="r" b="b"/>
            <a:pathLst>
              <a:path w="2750576" h="6014464">
                <a:moveTo>
                  <a:pt x="0" y="0"/>
                </a:moveTo>
                <a:lnTo>
                  <a:pt x="2750577" y="0"/>
                </a:lnTo>
                <a:lnTo>
                  <a:pt x="2750577" y="6014465"/>
                </a:lnTo>
                <a:lnTo>
                  <a:pt x="0" y="6014465"/>
                </a:lnTo>
                <a:lnTo>
                  <a:pt x="0" y="0"/>
                </a:lnTo>
                <a:close/>
              </a:path>
            </a:pathLst>
          </a:custGeom>
          <a:blipFill>
            <a:blip r:embed="rId6"/>
            <a:stretch>
              <a:fillRect/>
            </a:stretch>
          </a:blipFill>
        </p:spPr>
      </p:sp>
      <p:sp>
        <p:nvSpPr>
          <p:cNvPr id="9" name="TextBox 9"/>
          <p:cNvSpPr txBox="1"/>
          <p:nvPr/>
        </p:nvSpPr>
        <p:spPr>
          <a:xfrm>
            <a:off x="4456912" y="1219200"/>
            <a:ext cx="9374175" cy="796291"/>
          </a:xfrm>
          <a:prstGeom prst="rect">
            <a:avLst/>
          </a:prstGeom>
        </p:spPr>
        <p:txBody>
          <a:bodyPr lIns="0" tIns="0" rIns="0" bIns="0" rtlCol="0" anchor="t">
            <a:spAutoFit/>
          </a:bodyPr>
          <a:lstStyle/>
          <a:p>
            <a:pPr marL="0" lvl="0" indent="0" algn="ctr">
              <a:lnSpc>
                <a:spcPts val="5655"/>
              </a:lnSpc>
            </a:pPr>
            <a:r>
              <a:rPr lang="en-US" sz="6500">
                <a:solidFill>
                  <a:srgbClr val="FFF2DF"/>
                </a:solidFill>
                <a:latin typeface="Odibee Sans"/>
                <a:ea typeface="Odibee Sans"/>
                <a:cs typeface="Odibee Sans"/>
                <a:sym typeface="Odibee Sans"/>
              </a:rPr>
              <a:t>TAMPILAN APLIKASI NOTE</a:t>
            </a:r>
          </a:p>
        </p:txBody>
      </p:sp>
      <p:sp>
        <p:nvSpPr>
          <p:cNvPr id="10" name="TextBox 10"/>
          <p:cNvSpPr txBox="1"/>
          <p:nvPr/>
        </p:nvSpPr>
        <p:spPr>
          <a:xfrm>
            <a:off x="1639487" y="2320709"/>
            <a:ext cx="10653570" cy="543116"/>
          </a:xfrm>
          <a:prstGeom prst="rect">
            <a:avLst/>
          </a:prstGeom>
        </p:spPr>
        <p:txBody>
          <a:bodyPr lIns="0" tIns="0" rIns="0" bIns="0" rtlCol="0" anchor="t">
            <a:spAutoFit/>
          </a:bodyPr>
          <a:lstStyle/>
          <a:p>
            <a:pPr marL="982346" lvl="1" indent="-491173" algn="l">
              <a:lnSpc>
                <a:spcPts val="3958"/>
              </a:lnSpc>
              <a:buFont typeface="Arial"/>
              <a:buChar char="•"/>
            </a:pPr>
            <a:r>
              <a:rPr lang="en-US" sz="4550">
                <a:solidFill>
                  <a:srgbClr val="FFF2DF"/>
                </a:solidFill>
                <a:latin typeface="Odibee Sans"/>
                <a:ea typeface="Odibee Sans"/>
                <a:cs typeface="Odibee Sans"/>
                <a:sym typeface="Odibee Sans"/>
              </a:rPr>
              <a:t>TAMPILAN HALAMAN TODO</a:t>
            </a:r>
          </a:p>
        </p:txBody>
      </p:sp>
      <p:sp>
        <p:nvSpPr>
          <p:cNvPr id="11" name="TextBox 11"/>
          <p:cNvSpPr txBox="1"/>
          <p:nvPr/>
        </p:nvSpPr>
        <p:spPr>
          <a:xfrm>
            <a:off x="5848048" y="3006700"/>
            <a:ext cx="10455214" cy="1038416"/>
          </a:xfrm>
          <a:prstGeom prst="rect">
            <a:avLst/>
          </a:prstGeom>
        </p:spPr>
        <p:txBody>
          <a:bodyPr lIns="0" tIns="0" rIns="0" bIns="0" rtlCol="0" anchor="t">
            <a:spAutoFit/>
          </a:bodyPr>
          <a:lstStyle/>
          <a:p>
            <a:pPr marL="982346" lvl="1" indent="-491173" algn="l">
              <a:lnSpc>
                <a:spcPts val="3958"/>
              </a:lnSpc>
              <a:buFont typeface="Arial"/>
              <a:buChar char="•"/>
            </a:pPr>
            <a:r>
              <a:rPr lang="en-US" sz="4550">
                <a:solidFill>
                  <a:srgbClr val="FFF2DF"/>
                </a:solidFill>
                <a:latin typeface="Odibee Sans"/>
                <a:ea typeface="Odibee Sans"/>
                <a:cs typeface="Odibee Sans"/>
                <a:sym typeface="Odibee Sans"/>
              </a:rPr>
              <a:t>TAMPILAN DIALOG KONFIRMASI PENGHAPUSAN NOTE DAN TODO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7A4638"/>
        </a:solidFill>
        <a:effectLst/>
      </p:bgPr>
    </p:bg>
    <p:spTree>
      <p:nvGrpSpPr>
        <p:cNvPr id="1" name="">
          <a:extLst>
            <a:ext uri="{FF2B5EF4-FFF2-40B4-BE49-F238E27FC236}">
              <a16:creationId xmlns:a16="http://schemas.microsoft.com/office/drawing/2014/main" id="{3D37A4B4-5905-F392-7BA6-3AAE4CA2EEE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36EBAED-2E9A-CC7D-8FCD-5DD6076FE131}"/>
              </a:ext>
            </a:extLst>
          </p:cNvPr>
          <p:cNvSpPr/>
          <p:nvPr/>
        </p:nvSpPr>
        <p:spPr>
          <a:xfrm>
            <a:off x="-417913" y="69893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1FCDF4EC-2E0E-D3C6-4CBE-D89373249D9F}"/>
              </a:ext>
            </a:extLst>
          </p:cNvPr>
          <p:cNvSpPr/>
          <p:nvPr/>
        </p:nvSpPr>
        <p:spPr>
          <a:xfrm flipV="1">
            <a:off x="-417913" y="-8171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9F3899B5-1DEF-889A-D2F6-949624935D28}"/>
              </a:ext>
            </a:extLst>
          </p:cNvPr>
          <p:cNvSpPr/>
          <p:nvPr/>
        </p:nvSpPr>
        <p:spPr>
          <a:xfrm rot="-10800000">
            <a:off x="14591113" y="-8171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a:extLst>
              <a:ext uri="{FF2B5EF4-FFF2-40B4-BE49-F238E27FC236}">
                <a16:creationId xmlns:a16="http://schemas.microsoft.com/office/drawing/2014/main" id="{23507078-00F3-3E9A-4C30-F431CAC9A979}"/>
              </a:ext>
            </a:extLst>
          </p:cNvPr>
          <p:cNvSpPr/>
          <p:nvPr/>
        </p:nvSpPr>
        <p:spPr>
          <a:xfrm rot="-10800000" flipV="1">
            <a:off x="14591113" y="69893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a:extLst>
              <a:ext uri="{FF2B5EF4-FFF2-40B4-BE49-F238E27FC236}">
                <a16:creationId xmlns:a16="http://schemas.microsoft.com/office/drawing/2014/main" id="{ABAD7AA0-2965-20BB-3128-79C8952D8526}"/>
              </a:ext>
            </a:extLst>
          </p:cNvPr>
          <p:cNvSpPr txBox="1"/>
          <p:nvPr/>
        </p:nvSpPr>
        <p:spPr>
          <a:xfrm>
            <a:off x="4456912" y="1219200"/>
            <a:ext cx="9374175" cy="796291"/>
          </a:xfrm>
          <a:prstGeom prst="rect">
            <a:avLst/>
          </a:prstGeom>
        </p:spPr>
        <p:txBody>
          <a:bodyPr lIns="0" tIns="0" rIns="0" bIns="0" rtlCol="0" anchor="t">
            <a:spAutoFit/>
          </a:bodyPr>
          <a:lstStyle/>
          <a:p>
            <a:pPr marL="0" lvl="0" indent="0" algn="ctr">
              <a:lnSpc>
                <a:spcPts val="5655"/>
              </a:lnSpc>
            </a:pPr>
            <a:r>
              <a:rPr lang="en-US" sz="6500" dirty="0">
                <a:solidFill>
                  <a:srgbClr val="FFF2DF"/>
                </a:solidFill>
                <a:latin typeface="Odibee Sans"/>
                <a:ea typeface="Odibee Sans"/>
                <a:cs typeface="Odibee Sans"/>
                <a:sym typeface="Odibee Sans"/>
              </a:rPr>
              <a:t>KESIMPULAN</a:t>
            </a:r>
          </a:p>
        </p:txBody>
      </p:sp>
      <p:sp>
        <p:nvSpPr>
          <p:cNvPr id="10" name="TextBox 10">
            <a:extLst>
              <a:ext uri="{FF2B5EF4-FFF2-40B4-BE49-F238E27FC236}">
                <a16:creationId xmlns:a16="http://schemas.microsoft.com/office/drawing/2014/main" id="{6E10835D-A742-8D45-8E6E-A524175E42A9}"/>
              </a:ext>
            </a:extLst>
          </p:cNvPr>
          <p:cNvSpPr txBox="1"/>
          <p:nvPr/>
        </p:nvSpPr>
        <p:spPr>
          <a:xfrm>
            <a:off x="1860734" y="3289074"/>
            <a:ext cx="14591113" cy="2594556"/>
          </a:xfrm>
          <a:prstGeom prst="rect">
            <a:avLst/>
          </a:prstGeom>
        </p:spPr>
        <p:txBody>
          <a:bodyPr wrap="square" lIns="0" tIns="0" rIns="0" bIns="0" rtlCol="0" anchor="t">
            <a:spAutoFit/>
          </a:bodyPr>
          <a:lstStyle/>
          <a:p>
            <a:pPr marL="491173" lvl="1" algn="just">
              <a:lnSpc>
                <a:spcPts val="3958"/>
              </a:lnSpc>
            </a:pPr>
            <a:r>
              <a:rPr lang="en-US" sz="4550" dirty="0">
                <a:solidFill>
                  <a:srgbClr val="FFF2DF"/>
                </a:solidFill>
                <a:latin typeface="Odibee Sans"/>
                <a:ea typeface="Odibee Sans"/>
                <a:cs typeface="Odibee Sans"/>
                <a:sym typeface="Odibee Sans"/>
              </a:rPr>
              <a:t>Flutter Note App </a:t>
            </a:r>
            <a:r>
              <a:rPr lang="en-US" sz="4550" dirty="0" err="1">
                <a:solidFill>
                  <a:srgbClr val="FFF2DF"/>
                </a:solidFill>
                <a:latin typeface="Odibee Sans"/>
                <a:ea typeface="Odibee Sans"/>
                <a:cs typeface="Odibee Sans"/>
                <a:sym typeface="Odibee Sans"/>
              </a:rPr>
              <a:t>adalah</a:t>
            </a:r>
            <a:r>
              <a:rPr lang="en-US" sz="4550" dirty="0">
                <a:solidFill>
                  <a:srgbClr val="FFF2DF"/>
                </a:solidFill>
                <a:latin typeface="Odibee Sans"/>
                <a:ea typeface="Odibee Sans"/>
                <a:cs typeface="Odibee Sans"/>
                <a:sym typeface="Odibee Sans"/>
              </a:rPr>
              <a:t> </a:t>
            </a:r>
            <a:r>
              <a:rPr lang="en-US" sz="4550" dirty="0" err="1">
                <a:solidFill>
                  <a:srgbClr val="FFF2DF"/>
                </a:solidFill>
                <a:latin typeface="Odibee Sans"/>
                <a:ea typeface="Odibee Sans"/>
                <a:cs typeface="Odibee Sans"/>
                <a:sym typeface="Odibee Sans"/>
              </a:rPr>
              <a:t>aplikasi</a:t>
            </a:r>
            <a:r>
              <a:rPr lang="en-US" sz="4550" dirty="0">
                <a:solidFill>
                  <a:srgbClr val="FFF2DF"/>
                </a:solidFill>
                <a:latin typeface="Odibee Sans"/>
                <a:ea typeface="Odibee Sans"/>
                <a:cs typeface="Odibee Sans"/>
                <a:sym typeface="Odibee Sans"/>
              </a:rPr>
              <a:t> </a:t>
            </a:r>
            <a:r>
              <a:rPr lang="en-US" sz="4550" dirty="0" err="1">
                <a:solidFill>
                  <a:srgbClr val="FFF2DF"/>
                </a:solidFill>
                <a:latin typeface="Odibee Sans"/>
                <a:ea typeface="Odibee Sans"/>
                <a:cs typeface="Odibee Sans"/>
                <a:sym typeface="Odibee Sans"/>
              </a:rPr>
              <a:t>pencatatan</a:t>
            </a:r>
            <a:r>
              <a:rPr lang="en-US" sz="4550" dirty="0">
                <a:solidFill>
                  <a:srgbClr val="FFF2DF"/>
                </a:solidFill>
                <a:latin typeface="Odibee Sans"/>
                <a:ea typeface="Odibee Sans"/>
                <a:cs typeface="Odibee Sans"/>
                <a:sym typeface="Odibee Sans"/>
              </a:rPr>
              <a:t> yang </a:t>
            </a:r>
            <a:r>
              <a:rPr lang="en-US" sz="4550" dirty="0" err="1">
                <a:solidFill>
                  <a:srgbClr val="FFF2DF"/>
                </a:solidFill>
                <a:latin typeface="Odibee Sans"/>
                <a:ea typeface="Odibee Sans"/>
                <a:cs typeface="Odibee Sans"/>
                <a:sym typeface="Odibee Sans"/>
              </a:rPr>
              <a:t>responsif</a:t>
            </a:r>
            <a:r>
              <a:rPr lang="en-US" sz="4550" dirty="0">
                <a:solidFill>
                  <a:srgbClr val="FFF2DF"/>
                </a:solidFill>
                <a:latin typeface="Odibee Sans"/>
                <a:ea typeface="Odibee Sans"/>
                <a:cs typeface="Odibee Sans"/>
                <a:sym typeface="Odibee Sans"/>
              </a:rPr>
              <a:t> dan multiplatform. Flutter </a:t>
            </a:r>
            <a:r>
              <a:rPr lang="en-US" sz="4550" dirty="0" err="1">
                <a:solidFill>
                  <a:srgbClr val="FFF2DF"/>
                </a:solidFill>
                <a:latin typeface="Odibee Sans"/>
                <a:ea typeface="Odibee Sans"/>
                <a:cs typeface="Odibee Sans"/>
                <a:sym typeface="Odibee Sans"/>
              </a:rPr>
              <a:t>memberikan</a:t>
            </a:r>
            <a:r>
              <a:rPr lang="en-US" sz="4550" dirty="0">
                <a:solidFill>
                  <a:srgbClr val="FFF2DF"/>
                </a:solidFill>
                <a:latin typeface="Odibee Sans"/>
                <a:ea typeface="Odibee Sans"/>
                <a:cs typeface="Odibee Sans"/>
                <a:sym typeface="Odibee Sans"/>
              </a:rPr>
              <a:t> </a:t>
            </a:r>
            <a:r>
              <a:rPr lang="en-US" sz="4550" dirty="0" err="1">
                <a:solidFill>
                  <a:srgbClr val="FFF2DF"/>
                </a:solidFill>
                <a:latin typeface="Odibee Sans"/>
                <a:ea typeface="Odibee Sans"/>
                <a:cs typeface="Odibee Sans"/>
                <a:sym typeface="Odibee Sans"/>
              </a:rPr>
              <a:t>fleksibilitas</a:t>
            </a:r>
            <a:r>
              <a:rPr lang="en-US" sz="4550" dirty="0">
                <a:solidFill>
                  <a:srgbClr val="FFF2DF"/>
                </a:solidFill>
                <a:latin typeface="Odibee Sans"/>
                <a:ea typeface="Odibee Sans"/>
                <a:cs typeface="Odibee Sans"/>
                <a:sym typeface="Odibee Sans"/>
              </a:rPr>
              <a:t> </a:t>
            </a:r>
            <a:r>
              <a:rPr lang="en-US" sz="4550" dirty="0" err="1">
                <a:solidFill>
                  <a:srgbClr val="FFF2DF"/>
                </a:solidFill>
                <a:latin typeface="Odibee Sans"/>
                <a:ea typeface="Odibee Sans"/>
                <a:cs typeface="Odibee Sans"/>
                <a:sym typeface="Odibee Sans"/>
              </a:rPr>
              <a:t>dalam</a:t>
            </a:r>
            <a:r>
              <a:rPr lang="en-US" sz="4550" dirty="0">
                <a:solidFill>
                  <a:srgbClr val="FFF2DF"/>
                </a:solidFill>
                <a:latin typeface="Odibee Sans"/>
                <a:ea typeface="Odibee Sans"/>
                <a:cs typeface="Odibee Sans"/>
                <a:sym typeface="Odibee Sans"/>
              </a:rPr>
              <a:t> </a:t>
            </a:r>
            <a:r>
              <a:rPr lang="en-US" sz="4550" dirty="0" err="1">
                <a:solidFill>
                  <a:srgbClr val="FFF2DF"/>
                </a:solidFill>
                <a:latin typeface="Odibee Sans"/>
                <a:ea typeface="Odibee Sans"/>
                <a:cs typeface="Odibee Sans"/>
                <a:sym typeface="Odibee Sans"/>
              </a:rPr>
              <a:t>pengembangan</a:t>
            </a:r>
            <a:r>
              <a:rPr lang="en-US" sz="4550" dirty="0">
                <a:solidFill>
                  <a:srgbClr val="FFF2DF"/>
                </a:solidFill>
                <a:latin typeface="Odibee Sans"/>
                <a:ea typeface="Odibee Sans"/>
                <a:cs typeface="Odibee Sans"/>
                <a:sym typeface="Odibee Sans"/>
              </a:rPr>
              <a:t> UI yang </a:t>
            </a:r>
            <a:r>
              <a:rPr lang="en-US" sz="4550" dirty="0" err="1">
                <a:solidFill>
                  <a:srgbClr val="FFF2DF"/>
                </a:solidFill>
                <a:latin typeface="Odibee Sans"/>
                <a:ea typeface="Odibee Sans"/>
                <a:cs typeface="Odibee Sans"/>
                <a:sym typeface="Odibee Sans"/>
              </a:rPr>
              <a:t>konsisten</a:t>
            </a:r>
            <a:r>
              <a:rPr lang="en-US" sz="4550" dirty="0">
                <a:solidFill>
                  <a:srgbClr val="FFF2DF"/>
                </a:solidFill>
                <a:latin typeface="Odibee Sans"/>
                <a:ea typeface="Odibee Sans"/>
                <a:cs typeface="Odibee Sans"/>
                <a:sym typeface="Odibee Sans"/>
              </a:rPr>
              <a:t> di </a:t>
            </a:r>
            <a:r>
              <a:rPr lang="en-US" sz="4550" dirty="0" err="1">
                <a:solidFill>
                  <a:srgbClr val="FFF2DF"/>
                </a:solidFill>
                <a:latin typeface="Odibee Sans"/>
                <a:ea typeface="Odibee Sans"/>
                <a:cs typeface="Odibee Sans"/>
                <a:sym typeface="Odibee Sans"/>
              </a:rPr>
              <a:t>berbagai</a:t>
            </a:r>
            <a:r>
              <a:rPr lang="en-US" sz="4550" dirty="0">
                <a:solidFill>
                  <a:srgbClr val="FFF2DF"/>
                </a:solidFill>
                <a:latin typeface="Odibee Sans"/>
                <a:ea typeface="Odibee Sans"/>
                <a:cs typeface="Odibee Sans"/>
                <a:sym typeface="Odibee Sans"/>
              </a:rPr>
              <a:t> </a:t>
            </a:r>
            <a:r>
              <a:rPr lang="en-US" sz="4550" dirty="0" err="1">
                <a:solidFill>
                  <a:srgbClr val="FFF2DF"/>
                </a:solidFill>
                <a:latin typeface="Odibee Sans"/>
                <a:ea typeface="Odibee Sans"/>
                <a:cs typeface="Odibee Sans"/>
                <a:sym typeface="Odibee Sans"/>
              </a:rPr>
              <a:t>perangkat</a:t>
            </a:r>
            <a:r>
              <a:rPr lang="en-US" sz="4550" dirty="0">
                <a:solidFill>
                  <a:srgbClr val="FFF2DF"/>
                </a:solidFill>
                <a:latin typeface="Odibee Sans"/>
                <a:ea typeface="Odibee Sans"/>
                <a:cs typeface="Odibee Sans"/>
                <a:sym typeface="Odibee Sans"/>
              </a:rPr>
              <a:t>. </a:t>
            </a:r>
            <a:r>
              <a:rPr lang="en-US" sz="4550" dirty="0" err="1">
                <a:solidFill>
                  <a:srgbClr val="FFF2DF"/>
                </a:solidFill>
                <a:latin typeface="Odibee Sans"/>
                <a:ea typeface="Odibee Sans"/>
                <a:cs typeface="Odibee Sans"/>
                <a:sym typeface="Odibee Sans"/>
              </a:rPr>
              <a:t>Dengan</a:t>
            </a:r>
            <a:r>
              <a:rPr lang="en-US" sz="4550" dirty="0">
                <a:solidFill>
                  <a:srgbClr val="FFF2DF"/>
                </a:solidFill>
                <a:latin typeface="Odibee Sans"/>
                <a:ea typeface="Odibee Sans"/>
                <a:cs typeface="Odibee Sans"/>
                <a:sym typeface="Odibee Sans"/>
              </a:rPr>
              <a:t> </a:t>
            </a:r>
            <a:r>
              <a:rPr lang="en-US" sz="4550" dirty="0" err="1">
                <a:solidFill>
                  <a:srgbClr val="FFF2DF"/>
                </a:solidFill>
                <a:latin typeface="Odibee Sans"/>
                <a:ea typeface="Odibee Sans"/>
                <a:cs typeface="Odibee Sans"/>
                <a:sym typeface="Odibee Sans"/>
              </a:rPr>
              <a:t>Firestore</a:t>
            </a:r>
            <a:r>
              <a:rPr lang="en-US" sz="4550" dirty="0">
                <a:solidFill>
                  <a:srgbClr val="FFF2DF"/>
                </a:solidFill>
                <a:latin typeface="Odibee Sans"/>
                <a:ea typeface="Odibee Sans"/>
                <a:cs typeface="Odibee Sans"/>
                <a:sym typeface="Odibee Sans"/>
              </a:rPr>
              <a:t> yang </a:t>
            </a:r>
            <a:r>
              <a:rPr lang="en-US" sz="4550" dirty="0" err="1">
                <a:solidFill>
                  <a:srgbClr val="FFF2DF"/>
                </a:solidFill>
                <a:latin typeface="Odibee Sans"/>
                <a:ea typeface="Odibee Sans"/>
                <a:cs typeface="Odibee Sans"/>
                <a:sym typeface="Odibee Sans"/>
              </a:rPr>
              <a:t>berguna</a:t>
            </a:r>
            <a:r>
              <a:rPr lang="en-US" sz="4550" dirty="0">
                <a:solidFill>
                  <a:srgbClr val="FFF2DF"/>
                </a:solidFill>
                <a:latin typeface="Odibee Sans"/>
                <a:ea typeface="Odibee Sans"/>
                <a:cs typeface="Odibee Sans"/>
                <a:sym typeface="Odibee Sans"/>
              </a:rPr>
              <a:t> </a:t>
            </a:r>
            <a:r>
              <a:rPr lang="en-US" sz="4550" dirty="0" err="1">
                <a:solidFill>
                  <a:srgbClr val="FFF2DF"/>
                </a:solidFill>
                <a:latin typeface="Odibee Sans"/>
                <a:ea typeface="Odibee Sans"/>
                <a:cs typeface="Odibee Sans"/>
                <a:sym typeface="Odibee Sans"/>
              </a:rPr>
              <a:t>sebagai</a:t>
            </a:r>
            <a:r>
              <a:rPr lang="en-US" sz="4550" dirty="0">
                <a:solidFill>
                  <a:srgbClr val="FFF2DF"/>
                </a:solidFill>
                <a:latin typeface="Odibee Sans"/>
                <a:ea typeface="Odibee Sans"/>
                <a:cs typeface="Odibee Sans"/>
                <a:sym typeface="Odibee Sans"/>
              </a:rPr>
              <a:t> API, </a:t>
            </a:r>
            <a:r>
              <a:rPr lang="en-US" sz="4550" dirty="0" err="1">
                <a:solidFill>
                  <a:srgbClr val="FFF2DF"/>
                </a:solidFill>
                <a:latin typeface="Odibee Sans"/>
                <a:ea typeface="Odibee Sans"/>
                <a:cs typeface="Odibee Sans"/>
                <a:sym typeface="Odibee Sans"/>
              </a:rPr>
              <a:t>aplikasi</a:t>
            </a:r>
            <a:r>
              <a:rPr lang="en-US" sz="4550" dirty="0">
                <a:solidFill>
                  <a:srgbClr val="FFF2DF"/>
                </a:solidFill>
                <a:latin typeface="Odibee Sans"/>
                <a:ea typeface="Odibee Sans"/>
                <a:cs typeface="Odibee Sans"/>
                <a:sym typeface="Odibee Sans"/>
              </a:rPr>
              <a:t> </a:t>
            </a:r>
            <a:r>
              <a:rPr lang="en-US" sz="4550" dirty="0" err="1">
                <a:solidFill>
                  <a:srgbClr val="FFF2DF"/>
                </a:solidFill>
                <a:latin typeface="Odibee Sans"/>
                <a:ea typeface="Odibee Sans"/>
                <a:cs typeface="Odibee Sans"/>
                <a:sym typeface="Odibee Sans"/>
              </a:rPr>
              <a:t>bisa</a:t>
            </a:r>
            <a:r>
              <a:rPr lang="en-US" sz="4550" dirty="0">
                <a:solidFill>
                  <a:srgbClr val="FFF2DF"/>
                </a:solidFill>
                <a:latin typeface="Odibee Sans"/>
                <a:ea typeface="Odibee Sans"/>
                <a:cs typeface="Odibee Sans"/>
                <a:sym typeface="Odibee Sans"/>
              </a:rPr>
              <a:t> </a:t>
            </a:r>
            <a:r>
              <a:rPr lang="en-US" sz="4550" dirty="0" err="1">
                <a:solidFill>
                  <a:srgbClr val="FFF2DF"/>
                </a:solidFill>
                <a:latin typeface="Odibee Sans"/>
                <a:ea typeface="Odibee Sans"/>
                <a:cs typeface="Odibee Sans"/>
                <a:sym typeface="Odibee Sans"/>
              </a:rPr>
              <a:t>dengan</a:t>
            </a:r>
            <a:r>
              <a:rPr lang="en-US" sz="4550" dirty="0">
                <a:solidFill>
                  <a:srgbClr val="FFF2DF"/>
                </a:solidFill>
                <a:latin typeface="Odibee Sans"/>
                <a:ea typeface="Odibee Sans"/>
                <a:cs typeface="Odibee Sans"/>
                <a:sym typeface="Odibee Sans"/>
              </a:rPr>
              <a:t> </a:t>
            </a:r>
            <a:r>
              <a:rPr lang="en-US" sz="4550" dirty="0" err="1">
                <a:solidFill>
                  <a:srgbClr val="FFF2DF"/>
                </a:solidFill>
                <a:latin typeface="Odibee Sans"/>
                <a:ea typeface="Odibee Sans"/>
                <a:cs typeface="Odibee Sans"/>
                <a:sym typeface="Odibee Sans"/>
              </a:rPr>
              <a:t>mudah</a:t>
            </a:r>
            <a:r>
              <a:rPr lang="en-US" sz="4550" dirty="0">
                <a:solidFill>
                  <a:srgbClr val="FFF2DF"/>
                </a:solidFill>
                <a:latin typeface="Odibee Sans"/>
                <a:ea typeface="Odibee Sans"/>
                <a:cs typeface="Odibee Sans"/>
                <a:sym typeface="Odibee Sans"/>
              </a:rPr>
              <a:t> </a:t>
            </a:r>
            <a:r>
              <a:rPr lang="en-US" sz="4550" dirty="0" err="1">
                <a:solidFill>
                  <a:srgbClr val="FFF2DF"/>
                </a:solidFill>
                <a:latin typeface="Odibee Sans"/>
                <a:ea typeface="Odibee Sans"/>
                <a:cs typeface="Odibee Sans"/>
                <a:sym typeface="Odibee Sans"/>
              </a:rPr>
              <a:t>diperluas</a:t>
            </a:r>
            <a:r>
              <a:rPr lang="en-US" sz="4550" dirty="0">
                <a:solidFill>
                  <a:srgbClr val="FFF2DF"/>
                </a:solidFill>
                <a:latin typeface="Odibee Sans"/>
                <a:ea typeface="Odibee Sans"/>
                <a:cs typeface="Odibee Sans"/>
                <a:sym typeface="Odibee Sans"/>
              </a:rPr>
              <a:t> </a:t>
            </a:r>
            <a:r>
              <a:rPr lang="en-US" sz="4550" dirty="0" err="1">
                <a:solidFill>
                  <a:srgbClr val="FFF2DF"/>
                </a:solidFill>
                <a:latin typeface="Odibee Sans"/>
                <a:ea typeface="Odibee Sans"/>
                <a:cs typeface="Odibee Sans"/>
                <a:sym typeface="Odibee Sans"/>
              </a:rPr>
              <a:t>untuk</a:t>
            </a:r>
            <a:r>
              <a:rPr lang="en-US" sz="4550" dirty="0">
                <a:solidFill>
                  <a:srgbClr val="FFF2DF"/>
                </a:solidFill>
                <a:latin typeface="Odibee Sans"/>
                <a:ea typeface="Odibee Sans"/>
                <a:cs typeface="Odibee Sans"/>
                <a:sym typeface="Odibee Sans"/>
              </a:rPr>
              <a:t> </a:t>
            </a:r>
            <a:r>
              <a:rPr lang="en-US" sz="4550" dirty="0" err="1">
                <a:solidFill>
                  <a:srgbClr val="FFF2DF"/>
                </a:solidFill>
                <a:latin typeface="Odibee Sans"/>
                <a:ea typeface="Odibee Sans"/>
                <a:cs typeface="Odibee Sans"/>
                <a:sym typeface="Odibee Sans"/>
              </a:rPr>
              <a:t>menggunakan</a:t>
            </a:r>
            <a:r>
              <a:rPr lang="en-US" sz="4550" dirty="0">
                <a:solidFill>
                  <a:srgbClr val="FFF2DF"/>
                </a:solidFill>
                <a:latin typeface="Odibee Sans"/>
                <a:ea typeface="Odibee Sans"/>
                <a:cs typeface="Odibee Sans"/>
                <a:sym typeface="Odibee Sans"/>
              </a:rPr>
              <a:t> </a:t>
            </a:r>
            <a:r>
              <a:rPr lang="en-US" sz="4550" dirty="0" err="1">
                <a:solidFill>
                  <a:srgbClr val="FFF2DF"/>
                </a:solidFill>
                <a:latin typeface="Odibee Sans"/>
                <a:ea typeface="Odibee Sans"/>
                <a:cs typeface="Odibee Sans"/>
                <a:sym typeface="Odibee Sans"/>
              </a:rPr>
              <a:t>fitur</a:t>
            </a:r>
            <a:r>
              <a:rPr lang="en-US" sz="4550" dirty="0">
                <a:solidFill>
                  <a:srgbClr val="FFF2DF"/>
                </a:solidFill>
                <a:latin typeface="Odibee Sans"/>
                <a:ea typeface="Odibee Sans"/>
                <a:cs typeface="Odibee Sans"/>
                <a:sym typeface="Odibee Sans"/>
              </a:rPr>
              <a:t> CRUD.</a:t>
            </a:r>
          </a:p>
          <a:p>
            <a:pPr marL="491173" lvl="1" algn="l">
              <a:lnSpc>
                <a:spcPts val="3958"/>
              </a:lnSpc>
            </a:pPr>
            <a:endParaRPr lang="en-US" sz="4550" dirty="0">
              <a:solidFill>
                <a:srgbClr val="FFF2DF"/>
              </a:solidFill>
              <a:latin typeface="Odibee Sans"/>
              <a:ea typeface="Odibee Sans"/>
              <a:cs typeface="Odibee Sans"/>
              <a:sym typeface="Odibee Sans"/>
            </a:endParaRPr>
          </a:p>
        </p:txBody>
      </p:sp>
    </p:spTree>
    <p:extLst>
      <p:ext uri="{BB962C8B-B14F-4D97-AF65-F5344CB8AC3E}">
        <p14:creationId xmlns:p14="http://schemas.microsoft.com/office/powerpoint/2010/main" val="3920345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A4638"/>
        </a:solidFill>
        <a:effectLst/>
      </p:bgPr>
    </p:bg>
    <p:spTree>
      <p:nvGrpSpPr>
        <p:cNvPr id="1" name=""/>
        <p:cNvGrpSpPr/>
        <p:nvPr/>
      </p:nvGrpSpPr>
      <p:grpSpPr>
        <a:xfrm>
          <a:off x="0" y="0"/>
          <a:ext cx="0" cy="0"/>
          <a:chOff x="0" y="0"/>
          <a:chExt cx="0" cy="0"/>
        </a:xfrm>
      </p:grpSpPr>
      <p:sp>
        <p:nvSpPr>
          <p:cNvPr id="2" name="Freeform 2"/>
          <p:cNvSpPr/>
          <p:nvPr/>
        </p:nvSpPr>
        <p:spPr>
          <a:xfrm>
            <a:off x="-417913" y="69893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417913" y="-8171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0800000">
            <a:off x="14591113" y="-8171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flipV="1">
            <a:off x="14591113" y="69893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4758625" y="3421636"/>
            <a:ext cx="8770749" cy="1948694"/>
          </a:xfrm>
          <a:prstGeom prst="rect">
            <a:avLst/>
          </a:prstGeom>
        </p:spPr>
        <p:txBody>
          <a:bodyPr lIns="0" tIns="0" rIns="0" bIns="0" rtlCol="0" anchor="t">
            <a:spAutoFit/>
          </a:bodyPr>
          <a:lstStyle/>
          <a:p>
            <a:pPr marL="0" lvl="0" indent="0" algn="ctr">
              <a:lnSpc>
                <a:spcPts val="13957"/>
              </a:lnSpc>
            </a:pPr>
            <a:r>
              <a:rPr lang="en-US" sz="16042">
                <a:solidFill>
                  <a:srgbClr val="FFF2DF"/>
                </a:solidFill>
                <a:latin typeface="Odibee Sans"/>
                <a:ea typeface="Odibee Sans"/>
                <a:cs typeface="Odibee Sans"/>
                <a:sym typeface="Odibee Sans"/>
              </a:rPr>
              <a:t>TERIMA</a:t>
            </a:r>
          </a:p>
        </p:txBody>
      </p:sp>
      <p:sp>
        <p:nvSpPr>
          <p:cNvPr id="7" name="TextBox 7"/>
          <p:cNvSpPr txBox="1"/>
          <p:nvPr/>
        </p:nvSpPr>
        <p:spPr>
          <a:xfrm>
            <a:off x="4758625" y="5256916"/>
            <a:ext cx="8770749" cy="2103749"/>
          </a:xfrm>
          <a:prstGeom prst="rect">
            <a:avLst/>
          </a:prstGeom>
        </p:spPr>
        <p:txBody>
          <a:bodyPr lIns="0" tIns="0" rIns="0" bIns="0" rtlCol="0" anchor="t">
            <a:spAutoFit/>
          </a:bodyPr>
          <a:lstStyle/>
          <a:p>
            <a:pPr marL="0" lvl="0" indent="0" algn="ctr">
              <a:lnSpc>
                <a:spcPts val="15000"/>
              </a:lnSpc>
            </a:pPr>
            <a:r>
              <a:rPr lang="en-US" sz="17242">
                <a:solidFill>
                  <a:srgbClr val="FFF2DF"/>
                </a:solidFill>
                <a:latin typeface="Odibee Sans"/>
                <a:ea typeface="Odibee Sans"/>
                <a:cs typeface="Odibee Sans"/>
                <a:sym typeface="Odibee Sans"/>
              </a:rPr>
              <a:t>KASIH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3B1AB"/>
        </a:solidFill>
        <a:effectLst/>
      </p:bgPr>
    </p:bg>
    <p:spTree>
      <p:nvGrpSpPr>
        <p:cNvPr id="1" name=""/>
        <p:cNvGrpSpPr/>
        <p:nvPr/>
      </p:nvGrpSpPr>
      <p:grpSpPr>
        <a:xfrm>
          <a:off x="0" y="0"/>
          <a:ext cx="0" cy="0"/>
          <a:chOff x="0" y="0"/>
          <a:chExt cx="0" cy="0"/>
        </a:xfrm>
      </p:grpSpPr>
      <p:sp>
        <p:nvSpPr>
          <p:cNvPr id="2" name="Freeform 2"/>
          <p:cNvSpPr/>
          <p:nvPr/>
        </p:nvSpPr>
        <p:spPr>
          <a:xfrm>
            <a:off x="-417913" y="69893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417913" y="-8171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0800000">
            <a:off x="14591113" y="-8171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flipV="1">
            <a:off x="14591113" y="69893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6380211" y="2104816"/>
            <a:ext cx="5527577" cy="2077551"/>
          </a:xfrm>
          <a:prstGeom prst="rect">
            <a:avLst/>
          </a:prstGeom>
        </p:spPr>
        <p:txBody>
          <a:bodyPr lIns="0" tIns="0" rIns="0" bIns="0" rtlCol="0" anchor="t">
            <a:spAutoFit/>
          </a:bodyPr>
          <a:lstStyle/>
          <a:p>
            <a:pPr marL="0" lvl="0" indent="0" algn="ctr">
              <a:lnSpc>
                <a:spcPts val="7796"/>
              </a:lnSpc>
            </a:pPr>
            <a:r>
              <a:rPr lang="en-US" sz="8961">
                <a:solidFill>
                  <a:srgbClr val="FFF2DF"/>
                </a:solidFill>
                <a:latin typeface="Odibee Sans"/>
                <a:ea typeface="Odibee Sans"/>
                <a:cs typeface="Odibee Sans"/>
                <a:sym typeface="Odibee Sans"/>
              </a:rPr>
              <a:t>ANGGOTA KELOMPOK</a:t>
            </a:r>
          </a:p>
        </p:txBody>
      </p:sp>
      <p:grpSp>
        <p:nvGrpSpPr>
          <p:cNvPr id="7" name="Group 7"/>
          <p:cNvGrpSpPr/>
          <p:nvPr/>
        </p:nvGrpSpPr>
        <p:grpSpPr>
          <a:xfrm>
            <a:off x="5193008" y="6966470"/>
            <a:ext cx="317365" cy="317365"/>
            <a:chOff x="0" y="0"/>
            <a:chExt cx="83586" cy="83586"/>
          </a:xfrm>
        </p:grpSpPr>
        <p:sp>
          <p:nvSpPr>
            <p:cNvPr id="8" name="Freeform 8"/>
            <p:cNvSpPr/>
            <p:nvPr/>
          </p:nvSpPr>
          <p:spPr>
            <a:xfrm>
              <a:off x="0" y="0"/>
              <a:ext cx="83586" cy="83586"/>
            </a:xfrm>
            <a:custGeom>
              <a:avLst/>
              <a:gdLst/>
              <a:ahLst/>
              <a:cxnLst/>
              <a:rect l="l" t="t" r="r" b="b"/>
              <a:pathLst>
                <a:path w="83586" h="83586">
                  <a:moveTo>
                    <a:pt x="0" y="0"/>
                  </a:moveTo>
                  <a:lnTo>
                    <a:pt x="83586" y="0"/>
                  </a:lnTo>
                  <a:lnTo>
                    <a:pt x="83586" y="83586"/>
                  </a:lnTo>
                  <a:lnTo>
                    <a:pt x="0" y="83586"/>
                  </a:lnTo>
                  <a:close/>
                </a:path>
              </a:pathLst>
            </a:custGeom>
            <a:solidFill>
              <a:srgbClr val="C37E4D"/>
            </a:solidFill>
          </p:spPr>
        </p:sp>
        <p:sp>
          <p:nvSpPr>
            <p:cNvPr id="9" name="TextBox 9"/>
            <p:cNvSpPr txBox="1"/>
            <p:nvPr/>
          </p:nvSpPr>
          <p:spPr>
            <a:xfrm>
              <a:off x="0" y="-38100"/>
              <a:ext cx="83586" cy="121686"/>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5835288" y="4191892"/>
            <a:ext cx="7378145" cy="715605"/>
          </a:xfrm>
          <a:prstGeom prst="rect">
            <a:avLst/>
          </a:prstGeom>
        </p:spPr>
        <p:txBody>
          <a:bodyPr lIns="0" tIns="0" rIns="0" bIns="0" rtlCol="0" anchor="t">
            <a:spAutoFit/>
          </a:bodyPr>
          <a:lstStyle/>
          <a:p>
            <a:pPr marL="0" lvl="0" indent="0" algn="l">
              <a:lnSpc>
                <a:spcPts val="5707"/>
              </a:lnSpc>
            </a:pPr>
            <a:r>
              <a:rPr lang="en-US" sz="4076">
                <a:solidFill>
                  <a:srgbClr val="FFF2DF"/>
                </a:solidFill>
                <a:latin typeface="Archivo Narrow"/>
                <a:ea typeface="Archivo Narrow"/>
                <a:cs typeface="Archivo Narrow"/>
                <a:sym typeface="Archivo Narrow"/>
              </a:rPr>
              <a:t>Muhammad Hammam Afif (17220759)</a:t>
            </a:r>
          </a:p>
        </p:txBody>
      </p:sp>
      <p:grpSp>
        <p:nvGrpSpPr>
          <p:cNvPr id="11" name="Group 11"/>
          <p:cNvGrpSpPr/>
          <p:nvPr/>
        </p:nvGrpSpPr>
        <p:grpSpPr>
          <a:xfrm>
            <a:off x="5193008" y="6155285"/>
            <a:ext cx="317365" cy="317365"/>
            <a:chOff x="0" y="0"/>
            <a:chExt cx="83586" cy="83586"/>
          </a:xfrm>
        </p:grpSpPr>
        <p:sp>
          <p:nvSpPr>
            <p:cNvPr id="12" name="Freeform 12"/>
            <p:cNvSpPr/>
            <p:nvPr/>
          </p:nvSpPr>
          <p:spPr>
            <a:xfrm>
              <a:off x="0" y="0"/>
              <a:ext cx="83586" cy="83586"/>
            </a:xfrm>
            <a:custGeom>
              <a:avLst/>
              <a:gdLst/>
              <a:ahLst/>
              <a:cxnLst/>
              <a:rect l="l" t="t" r="r" b="b"/>
              <a:pathLst>
                <a:path w="83586" h="83586">
                  <a:moveTo>
                    <a:pt x="0" y="0"/>
                  </a:moveTo>
                  <a:lnTo>
                    <a:pt x="83586" y="0"/>
                  </a:lnTo>
                  <a:lnTo>
                    <a:pt x="83586" y="83586"/>
                  </a:lnTo>
                  <a:lnTo>
                    <a:pt x="0" y="83586"/>
                  </a:lnTo>
                  <a:close/>
                </a:path>
              </a:pathLst>
            </a:custGeom>
            <a:solidFill>
              <a:srgbClr val="C37E4D"/>
            </a:solidFill>
          </p:spPr>
        </p:sp>
        <p:sp>
          <p:nvSpPr>
            <p:cNvPr id="13" name="TextBox 13"/>
            <p:cNvSpPr txBox="1"/>
            <p:nvPr/>
          </p:nvSpPr>
          <p:spPr>
            <a:xfrm>
              <a:off x="0" y="-38100"/>
              <a:ext cx="83586" cy="121686"/>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5835288" y="5048250"/>
            <a:ext cx="5356206" cy="715605"/>
          </a:xfrm>
          <a:prstGeom prst="rect">
            <a:avLst/>
          </a:prstGeom>
        </p:spPr>
        <p:txBody>
          <a:bodyPr lIns="0" tIns="0" rIns="0" bIns="0" rtlCol="0" anchor="t">
            <a:spAutoFit/>
          </a:bodyPr>
          <a:lstStyle/>
          <a:p>
            <a:pPr marL="0" lvl="0" indent="0" algn="l">
              <a:lnSpc>
                <a:spcPts val="5707"/>
              </a:lnSpc>
            </a:pPr>
            <a:r>
              <a:rPr lang="en-US" sz="4076">
                <a:solidFill>
                  <a:srgbClr val="FFF2DF"/>
                </a:solidFill>
                <a:latin typeface="Archivo Narrow"/>
                <a:ea typeface="Archivo Narrow"/>
                <a:cs typeface="Archivo Narrow"/>
                <a:sym typeface="Archivo Narrow"/>
              </a:rPr>
              <a:t>Nouvall Ghiffary (17220872)</a:t>
            </a:r>
          </a:p>
        </p:txBody>
      </p:sp>
      <p:grpSp>
        <p:nvGrpSpPr>
          <p:cNvPr id="15" name="Group 15"/>
          <p:cNvGrpSpPr/>
          <p:nvPr/>
        </p:nvGrpSpPr>
        <p:grpSpPr>
          <a:xfrm>
            <a:off x="5193008" y="5294995"/>
            <a:ext cx="317365" cy="317365"/>
            <a:chOff x="0" y="0"/>
            <a:chExt cx="83586" cy="83586"/>
          </a:xfrm>
        </p:grpSpPr>
        <p:sp>
          <p:nvSpPr>
            <p:cNvPr id="16" name="Freeform 16"/>
            <p:cNvSpPr/>
            <p:nvPr/>
          </p:nvSpPr>
          <p:spPr>
            <a:xfrm>
              <a:off x="0" y="0"/>
              <a:ext cx="83586" cy="83586"/>
            </a:xfrm>
            <a:custGeom>
              <a:avLst/>
              <a:gdLst/>
              <a:ahLst/>
              <a:cxnLst/>
              <a:rect l="l" t="t" r="r" b="b"/>
              <a:pathLst>
                <a:path w="83586" h="83586">
                  <a:moveTo>
                    <a:pt x="0" y="0"/>
                  </a:moveTo>
                  <a:lnTo>
                    <a:pt x="83586" y="0"/>
                  </a:lnTo>
                  <a:lnTo>
                    <a:pt x="83586" y="83586"/>
                  </a:lnTo>
                  <a:lnTo>
                    <a:pt x="0" y="83586"/>
                  </a:lnTo>
                  <a:close/>
                </a:path>
              </a:pathLst>
            </a:custGeom>
            <a:solidFill>
              <a:srgbClr val="C37E4D"/>
            </a:solidFill>
          </p:spPr>
        </p:sp>
        <p:sp>
          <p:nvSpPr>
            <p:cNvPr id="17" name="TextBox 17"/>
            <p:cNvSpPr txBox="1"/>
            <p:nvPr/>
          </p:nvSpPr>
          <p:spPr>
            <a:xfrm>
              <a:off x="0" y="-38100"/>
              <a:ext cx="83586" cy="121686"/>
            </a:xfrm>
            <a:prstGeom prst="rect">
              <a:avLst/>
            </a:prstGeom>
          </p:spPr>
          <p:txBody>
            <a:bodyPr lIns="50800" tIns="50800" rIns="50800" bIns="50800" rtlCol="0" anchor="ctr"/>
            <a:lstStyle/>
            <a:p>
              <a:pPr algn="ctr">
                <a:lnSpc>
                  <a:spcPts val="2659"/>
                </a:lnSpc>
                <a:spcBef>
                  <a:spcPct val="0"/>
                </a:spcBef>
              </a:pPr>
              <a:endParaRPr/>
            </a:p>
          </p:txBody>
        </p:sp>
      </p:grpSp>
      <p:sp>
        <p:nvSpPr>
          <p:cNvPr id="18" name="TextBox 18"/>
          <p:cNvSpPr txBox="1"/>
          <p:nvPr/>
        </p:nvSpPr>
        <p:spPr>
          <a:xfrm>
            <a:off x="5835288" y="5908540"/>
            <a:ext cx="7697062" cy="715605"/>
          </a:xfrm>
          <a:prstGeom prst="rect">
            <a:avLst/>
          </a:prstGeom>
        </p:spPr>
        <p:txBody>
          <a:bodyPr lIns="0" tIns="0" rIns="0" bIns="0" rtlCol="0" anchor="t">
            <a:spAutoFit/>
          </a:bodyPr>
          <a:lstStyle/>
          <a:p>
            <a:pPr marL="0" lvl="0" indent="0" algn="l">
              <a:lnSpc>
                <a:spcPts val="5707"/>
              </a:lnSpc>
            </a:pPr>
            <a:r>
              <a:rPr lang="en-US" sz="4076">
                <a:solidFill>
                  <a:srgbClr val="FFF2DF"/>
                </a:solidFill>
                <a:latin typeface="Archivo Narrow"/>
                <a:ea typeface="Archivo Narrow"/>
                <a:cs typeface="Archivo Narrow"/>
                <a:sym typeface="Archivo Narrow"/>
              </a:rPr>
              <a:t>Muhammad Rafif Nurul Fikri (17220799)</a:t>
            </a:r>
          </a:p>
        </p:txBody>
      </p:sp>
      <p:grpSp>
        <p:nvGrpSpPr>
          <p:cNvPr id="19" name="Group 19"/>
          <p:cNvGrpSpPr/>
          <p:nvPr/>
        </p:nvGrpSpPr>
        <p:grpSpPr>
          <a:xfrm>
            <a:off x="5193008" y="4438637"/>
            <a:ext cx="317365" cy="317365"/>
            <a:chOff x="0" y="0"/>
            <a:chExt cx="83586" cy="83586"/>
          </a:xfrm>
        </p:grpSpPr>
        <p:sp>
          <p:nvSpPr>
            <p:cNvPr id="20" name="Freeform 20"/>
            <p:cNvSpPr/>
            <p:nvPr/>
          </p:nvSpPr>
          <p:spPr>
            <a:xfrm>
              <a:off x="0" y="0"/>
              <a:ext cx="83586" cy="83586"/>
            </a:xfrm>
            <a:custGeom>
              <a:avLst/>
              <a:gdLst/>
              <a:ahLst/>
              <a:cxnLst/>
              <a:rect l="l" t="t" r="r" b="b"/>
              <a:pathLst>
                <a:path w="83586" h="83586">
                  <a:moveTo>
                    <a:pt x="0" y="0"/>
                  </a:moveTo>
                  <a:lnTo>
                    <a:pt x="83586" y="0"/>
                  </a:lnTo>
                  <a:lnTo>
                    <a:pt x="83586" y="83586"/>
                  </a:lnTo>
                  <a:lnTo>
                    <a:pt x="0" y="83586"/>
                  </a:lnTo>
                  <a:close/>
                </a:path>
              </a:pathLst>
            </a:custGeom>
            <a:solidFill>
              <a:srgbClr val="C37E4D"/>
            </a:solidFill>
          </p:spPr>
        </p:sp>
        <p:sp>
          <p:nvSpPr>
            <p:cNvPr id="21" name="TextBox 21"/>
            <p:cNvSpPr txBox="1"/>
            <p:nvPr/>
          </p:nvSpPr>
          <p:spPr>
            <a:xfrm>
              <a:off x="0" y="-38100"/>
              <a:ext cx="83586" cy="121686"/>
            </a:xfrm>
            <a:prstGeom prst="rect">
              <a:avLst/>
            </a:prstGeom>
          </p:spPr>
          <p:txBody>
            <a:bodyPr lIns="50800" tIns="50800" rIns="50800" bIns="50800" rtlCol="0" anchor="ctr"/>
            <a:lstStyle/>
            <a:p>
              <a:pPr algn="ctr">
                <a:lnSpc>
                  <a:spcPts val="2659"/>
                </a:lnSpc>
                <a:spcBef>
                  <a:spcPct val="0"/>
                </a:spcBef>
              </a:pPr>
              <a:endParaRPr/>
            </a:p>
          </p:txBody>
        </p:sp>
      </p:grpSp>
      <p:sp>
        <p:nvSpPr>
          <p:cNvPr id="22" name="TextBox 22"/>
          <p:cNvSpPr txBox="1"/>
          <p:nvPr/>
        </p:nvSpPr>
        <p:spPr>
          <a:xfrm>
            <a:off x="5835288" y="6719725"/>
            <a:ext cx="6141041" cy="715605"/>
          </a:xfrm>
          <a:prstGeom prst="rect">
            <a:avLst/>
          </a:prstGeom>
        </p:spPr>
        <p:txBody>
          <a:bodyPr lIns="0" tIns="0" rIns="0" bIns="0" rtlCol="0" anchor="t">
            <a:spAutoFit/>
          </a:bodyPr>
          <a:lstStyle/>
          <a:p>
            <a:pPr marL="0" lvl="0" indent="0" algn="l">
              <a:lnSpc>
                <a:spcPts val="5707"/>
              </a:lnSpc>
            </a:pPr>
            <a:r>
              <a:rPr lang="en-US" sz="4076">
                <a:solidFill>
                  <a:srgbClr val="FFF2DF"/>
                </a:solidFill>
                <a:latin typeface="Archivo Narrow"/>
                <a:ea typeface="Archivo Narrow"/>
                <a:cs typeface="Archivo Narrow"/>
                <a:sym typeface="Archivo Narrow"/>
              </a:rPr>
              <a:t>Alif Fadhlurrohman (17220845)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A4638"/>
        </a:solidFill>
        <a:effectLst/>
      </p:bgPr>
    </p:bg>
    <p:spTree>
      <p:nvGrpSpPr>
        <p:cNvPr id="1" name=""/>
        <p:cNvGrpSpPr/>
        <p:nvPr/>
      </p:nvGrpSpPr>
      <p:grpSpPr>
        <a:xfrm>
          <a:off x="0" y="0"/>
          <a:ext cx="0" cy="0"/>
          <a:chOff x="0" y="0"/>
          <a:chExt cx="0" cy="0"/>
        </a:xfrm>
      </p:grpSpPr>
      <p:sp>
        <p:nvSpPr>
          <p:cNvPr id="2" name="Freeform 2"/>
          <p:cNvSpPr/>
          <p:nvPr/>
        </p:nvSpPr>
        <p:spPr>
          <a:xfrm>
            <a:off x="-417913" y="69893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417913" y="-8171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0800000">
            <a:off x="14591113" y="-8171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flipV="1">
            <a:off x="14591113" y="69893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5380353" y="1516502"/>
            <a:ext cx="7527293" cy="1088455"/>
          </a:xfrm>
          <a:prstGeom prst="rect">
            <a:avLst/>
          </a:prstGeom>
        </p:spPr>
        <p:txBody>
          <a:bodyPr lIns="0" tIns="0" rIns="0" bIns="0" rtlCol="0" anchor="t">
            <a:spAutoFit/>
          </a:bodyPr>
          <a:lstStyle/>
          <a:p>
            <a:pPr marL="0" lvl="0" indent="0" algn="ctr">
              <a:lnSpc>
                <a:spcPts val="7796"/>
              </a:lnSpc>
            </a:pPr>
            <a:r>
              <a:rPr lang="en-US" sz="8961">
                <a:solidFill>
                  <a:srgbClr val="FFF2DF"/>
                </a:solidFill>
                <a:latin typeface="Odibee Sans"/>
                <a:ea typeface="Odibee Sans"/>
                <a:cs typeface="Odibee Sans"/>
                <a:sym typeface="Odibee Sans"/>
              </a:rPr>
              <a:t>LATAR BELAKANG</a:t>
            </a:r>
          </a:p>
        </p:txBody>
      </p:sp>
      <p:sp>
        <p:nvSpPr>
          <p:cNvPr id="7" name="TextBox 7"/>
          <p:cNvSpPr txBox="1"/>
          <p:nvPr/>
        </p:nvSpPr>
        <p:spPr>
          <a:xfrm>
            <a:off x="2881101" y="2528757"/>
            <a:ext cx="12525797" cy="5728335"/>
          </a:xfrm>
          <a:prstGeom prst="rect">
            <a:avLst/>
          </a:prstGeom>
        </p:spPr>
        <p:txBody>
          <a:bodyPr lIns="0" tIns="0" rIns="0" bIns="0" rtlCol="0" anchor="t">
            <a:spAutoFit/>
          </a:bodyPr>
          <a:lstStyle/>
          <a:p>
            <a:pPr marL="0" lvl="0" indent="0" algn="ctr">
              <a:lnSpc>
                <a:spcPts val="5040"/>
              </a:lnSpc>
            </a:pPr>
            <a:r>
              <a:rPr lang="en-US" sz="3600">
                <a:solidFill>
                  <a:srgbClr val="FFF2DF"/>
                </a:solidFill>
                <a:latin typeface="Archivo Narrow"/>
                <a:ea typeface="Archivo Narrow"/>
                <a:cs typeface="Archivo Narrow"/>
                <a:sym typeface="Archivo Narrow"/>
              </a:rPr>
              <a:t>Kemajuan teknologi telah menjadi salah satu faktor penting yang mendukung berbagai aspek kehidupan. Perkembangan teknologi ini memberikan dampak yang signifikan, terutama bagi pengguna smartphone yang kini hampir selalu digunakan dalam aktivitas sehari-hari. Aplikasi berbasis teks dapat diklasifikasikan menjadi beberapa jenis berdas-arkan use case, Oleh karena itu kami disini membuat Aplikasi notes yang sangat sederhana untuk mempermudah seseorang melakukan segala aktifitas tanpa harus melibatkan internet ataupun spesifikasi yang tinggi untuk mengaksesnya.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A4638"/>
        </a:solidFill>
        <a:effectLst/>
      </p:bgPr>
    </p:bg>
    <p:spTree>
      <p:nvGrpSpPr>
        <p:cNvPr id="1" name=""/>
        <p:cNvGrpSpPr/>
        <p:nvPr/>
      </p:nvGrpSpPr>
      <p:grpSpPr>
        <a:xfrm>
          <a:off x="0" y="0"/>
          <a:ext cx="0" cy="0"/>
          <a:chOff x="0" y="0"/>
          <a:chExt cx="0" cy="0"/>
        </a:xfrm>
      </p:grpSpPr>
      <p:sp>
        <p:nvSpPr>
          <p:cNvPr id="2" name="Freeform 2"/>
          <p:cNvSpPr/>
          <p:nvPr/>
        </p:nvSpPr>
        <p:spPr>
          <a:xfrm>
            <a:off x="-417913" y="69893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417913" y="-8171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0800000">
            <a:off x="14591113" y="-8171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flipV="1">
            <a:off x="14591113" y="69893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4028038" y="1896862"/>
            <a:ext cx="10186764" cy="1088455"/>
          </a:xfrm>
          <a:prstGeom prst="rect">
            <a:avLst/>
          </a:prstGeom>
        </p:spPr>
        <p:txBody>
          <a:bodyPr lIns="0" tIns="0" rIns="0" bIns="0" rtlCol="0" anchor="t">
            <a:spAutoFit/>
          </a:bodyPr>
          <a:lstStyle/>
          <a:p>
            <a:pPr marL="0" lvl="0" indent="0" algn="ctr">
              <a:lnSpc>
                <a:spcPts val="7796"/>
              </a:lnSpc>
            </a:pPr>
            <a:r>
              <a:rPr lang="en-US" sz="8961">
                <a:solidFill>
                  <a:srgbClr val="FFF2DF"/>
                </a:solidFill>
                <a:latin typeface="Odibee Sans"/>
                <a:ea typeface="Odibee Sans"/>
                <a:cs typeface="Odibee Sans"/>
                <a:sym typeface="Odibee Sans"/>
              </a:rPr>
              <a:t>KONSEP DASAR APLIKASI</a:t>
            </a:r>
          </a:p>
        </p:txBody>
      </p:sp>
      <p:sp>
        <p:nvSpPr>
          <p:cNvPr id="7" name="TextBox 7"/>
          <p:cNvSpPr txBox="1"/>
          <p:nvPr/>
        </p:nvSpPr>
        <p:spPr>
          <a:xfrm>
            <a:off x="3651727" y="3221477"/>
            <a:ext cx="10939386" cy="5391110"/>
          </a:xfrm>
          <a:prstGeom prst="rect">
            <a:avLst/>
          </a:prstGeom>
        </p:spPr>
        <p:txBody>
          <a:bodyPr lIns="0" tIns="0" rIns="0" bIns="0" rtlCol="0" anchor="t">
            <a:spAutoFit/>
          </a:bodyPr>
          <a:lstStyle/>
          <a:p>
            <a:pPr marL="0" lvl="0" indent="0" algn="ctr">
              <a:lnSpc>
                <a:spcPts val="4727"/>
              </a:lnSpc>
            </a:pPr>
            <a:r>
              <a:rPr lang="en-US" sz="3376">
                <a:solidFill>
                  <a:srgbClr val="FFF2DF"/>
                </a:solidFill>
                <a:latin typeface="Archivo Narrow"/>
                <a:ea typeface="Archivo Narrow"/>
                <a:cs typeface="Archivo Narrow"/>
                <a:sym typeface="Archivo Narrow"/>
              </a:rPr>
              <a:t>Aplikasi merupakan suatu perangkat lunak (software) atau program komputer yang beroperasi pada sistem yang dibuat serta dikembangkan untuk melakukan perintah tertentu, Istilah aplikasi sendiri diambil dari bahasa Inggris “Application” yang dapat diartikan sebagai penerapan atau penggunaan. Secara istilah pengertian aplikasi adalah suatu program yang siap untuk digunakan yang dibuat untuk melaksanankan suatu fungsi bagi pengguna jasa aplikasi serta penggunaan aplikasi lain yang dapat digunakan oleh suatu sasaran yang akan dituju.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A4638"/>
        </a:solidFill>
        <a:effectLst/>
      </p:bgPr>
    </p:bg>
    <p:spTree>
      <p:nvGrpSpPr>
        <p:cNvPr id="1" name=""/>
        <p:cNvGrpSpPr/>
        <p:nvPr/>
      </p:nvGrpSpPr>
      <p:grpSpPr>
        <a:xfrm>
          <a:off x="0" y="0"/>
          <a:ext cx="0" cy="0"/>
          <a:chOff x="0" y="0"/>
          <a:chExt cx="0" cy="0"/>
        </a:xfrm>
      </p:grpSpPr>
      <p:sp>
        <p:nvSpPr>
          <p:cNvPr id="2" name="Freeform 2"/>
          <p:cNvSpPr/>
          <p:nvPr/>
        </p:nvSpPr>
        <p:spPr>
          <a:xfrm>
            <a:off x="-417913" y="69893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417913" y="-8171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0800000">
            <a:off x="14591113" y="-8171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flipV="1">
            <a:off x="14591113" y="69893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4432342" y="2063431"/>
            <a:ext cx="9423317" cy="845819"/>
          </a:xfrm>
          <a:prstGeom prst="rect">
            <a:avLst/>
          </a:prstGeom>
        </p:spPr>
        <p:txBody>
          <a:bodyPr lIns="0" tIns="0" rIns="0" bIns="0" rtlCol="0" anchor="t">
            <a:spAutoFit/>
          </a:bodyPr>
          <a:lstStyle/>
          <a:p>
            <a:pPr marL="0" lvl="0" indent="0" algn="ctr">
              <a:lnSpc>
                <a:spcPts val="6089"/>
              </a:lnSpc>
            </a:pPr>
            <a:r>
              <a:rPr lang="en-US" sz="6999">
                <a:solidFill>
                  <a:srgbClr val="FFF2DF"/>
                </a:solidFill>
                <a:latin typeface="Odibee Sans"/>
                <a:ea typeface="Odibee Sans"/>
                <a:cs typeface="Odibee Sans"/>
                <a:sym typeface="Odibee Sans"/>
              </a:rPr>
              <a:t>APA ITU FLUTTER NOTE APP?</a:t>
            </a:r>
          </a:p>
        </p:txBody>
      </p:sp>
      <p:sp>
        <p:nvSpPr>
          <p:cNvPr id="7" name="TextBox 7"/>
          <p:cNvSpPr txBox="1"/>
          <p:nvPr/>
        </p:nvSpPr>
        <p:spPr>
          <a:xfrm>
            <a:off x="2558006" y="3321050"/>
            <a:ext cx="13171988" cy="3530600"/>
          </a:xfrm>
          <a:prstGeom prst="rect">
            <a:avLst/>
          </a:prstGeom>
        </p:spPr>
        <p:txBody>
          <a:bodyPr lIns="0" tIns="0" rIns="0" bIns="0" rtlCol="0" anchor="t">
            <a:spAutoFit/>
          </a:bodyPr>
          <a:lstStyle/>
          <a:p>
            <a:pPr marL="1079501" lvl="1" indent="-539750" algn="l">
              <a:lnSpc>
                <a:spcPts val="7000"/>
              </a:lnSpc>
              <a:buFont typeface="Arial"/>
              <a:buChar char="•"/>
            </a:pPr>
            <a:r>
              <a:rPr lang="en-US" sz="5000">
                <a:solidFill>
                  <a:srgbClr val="FFF2DF"/>
                </a:solidFill>
                <a:latin typeface="Archivo Narrow"/>
                <a:ea typeface="Archivo Narrow"/>
                <a:cs typeface="Archivo Narrow"/>
                <a:sym typeface="Archivo Narrow"/>
              </a:rPr>
              <a:t>Aplikasi pencatatan berbasis mobile.</a:t>
            </a:r>
          </a:p>
          <a:p>
            <a:pPr marL="1079501" lvl="1" indent="-539750" algn="l">
              <a:lnSpc>
                <a:spcPts val="7000"/>
              </a:lnSpc>
              <a:buFont typeface="Arial"/>
              <a:buChar char="•"/>
            </a:pPr>
            <a:r>
              <a:rPr lang="en-US" sz="5000">
                <a:solidFill>
                  <a:srgbClr val="FFF2DF"/>
                </a:solidFill>
                <a:latin typeface="Archivo Narrow"/>
                <a:ea typeface="Archivo Narrow"/>
                <a:cs typeface="Archivo Narrow"/>
                <a:sym typeface="Archivo Narrow"/>
              </a:rPr>
              <a:t>Dibangun menggunakan Flutter dan Firebase.</a:t>
            </a:r>
          </a:p>
          <a:p>
            <a:pPr marL="1079501" lvl="1" indent="-539750" algn="l">
              <a:lnSpc>
                <a:spcPts val="7000"/>
              </a:lnSpc>
              <a:buFont typeface="Arial"/>
              <a:buChar char="•"/>
            </a:pPr>
            <a:r>
              <a:rPr lang="en-US" sz="5000">
                <a:solidFill>
                  <a:srgbClr val="FFF2DF"/>
                </a:solidFill>
                <a:latin typeface="Archivo Narrow"/>
                <a:ea typeface="Archivo Narrow"/>
                <a:cs typeface="Archivo Narrow"/>
                <a:sym typeface="Archivo Narrow"/>
              </a:rPr>
              <a:t>Menyediakan fiturpencatatan yang real-time dan aman.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A4638"/>
        </a:solidFill>
        <a:effectLst/>
      </p:bgPr>
    </p:bg>
    <p:spTree>
      <p:nvGrpSpPr>
        <p:cNvPr id="1" name=""/>
        <p:cNvGrpSpPr/>
        <p:nvPr/>
      </p:nvGrpSpPr>
      <p:grpSpPr>
        <a:xfrm>
          <a:off x="0" y="0"/>
          <a:ext cx="0" cy="0"/>
          <a:chOff x="0" y="0"/>
          <a:chExt cx="0" cy="0"/>
        </a:xfrm>
      </p:grpSpPr>
      <p:sp>
        <p:nvSpPr>
          <p:cNvPr id="2" name="Freeform 2"/>
          <p:cNvSpPr/>
          <p:nvPr/>
        </p:nvSpPr>
        <p:spPr>
          <a:xfrm>
            <a:off x="-417913" y="69893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417913" y="-8171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0800000">
            <a:off x="14591113" y="-8171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flipV="1">
            <a:off x="14591113" y="69893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4786595" y="1030092"/>
            <a:ext cx="8126979" cy="737235"/>
          </a:xfrm>
          <a:prstGeom prst="rect">
            <a:avLst/>
          </a:prstGeom>
        </p:spPr>
        <p:txBody>
          <a:bodyPr lIns="0" tIns="0" rIns="0" bIns="0" rtlCol="0" anchor="t">
            <a:spAutoFit/>
          </a:bodyPr>
          <a:lstStyle/>
          <a:p>
            <a:pPr marL="0" lvl="0" indent="0" algn="ctr">
              <a:lnSpc>
                <a:spcPts val="5220"/>
              </a:lnSpc>
            </a:pPr>
            <a:r>
              <a:rPr lang="en-US" sz="6000">
                <a:solidFill>
                  <a:srgbClr val="FFF2DF"/>
                </a:solidFill>
                <a:latin typeface="Odibee Sans"/>
                <a:ea typeface="Odibee Sans"/>
                <a:cs typeface="Odibee Sans"/>
                <a:sym typeface="Odibee Sans"/>
              </a:rPr>
              <a:t>RUANG LINGKUP PENELITIAN</a:t>
            </a:r>
          </a:p>
        </p:txBody>
      </p:sp>
      <p:sp>
        <p:nvSpPr>
          <p:cNvPr id="7" name="TextBox 7"/>
          <p:cNvSpPr txBox="1"/>
          <p:nvPr/>
        </p:nvSpPr>
        <p:spPr>
          <a:xfrm>
            <a:off x="2244850" y="3619139"/>
            <a:ext cx="11815493" cy="615950"/>
          </a:xfrm>
          <a:prstGeom prst="rect">
            <a:avLst/>
          </a:prstGeom>
        </p:spPr>
        <p:txBody>
          <a:bodyPr lIns="0" tIns="0" rIns="0" bIns="0" rtlCol="0" anchor="t">
            <a:spAutoFit/>
          </a:bodyPr>
          <a:lstStyle/>
          <a:p>
            <a:pPr marL="755651" lvl="1" indent="-377825" algn="l">
              <a:lnSpc>
                <a:spcPts val="4900"/>
              </a:lnSpc>
              <a:buFont typeface="Arial"/>
              <a:buChar char="•"/>
            </a:pPr>
            <a:r>
              <a:rPr lang="en-US" sz="3500">
                <a:solidFill>
                  <a:srgbClr val="FFF2DF"/>
                </a:solidFill>
                <a:latin typeface="Archivo Narrow"/>
                <a:ea typeface="Archivo Narrow"/>
                <a:cs typeface="Archivo Narrow"/>
                <a:sym typeface="Archivo Narrow"/>
              </a:rPr>
              <a:t>Fitur pencatatan teks dengan format sederhana</a:t>
            </a:r>
          </a:p>
        </p:txBody>
      </p:sp>
      <p:sp>
        <p:nvSpPr>
          <p:cNvPr id="8" name="TextBox 8"/>
          <p:cNvSpPr txBox="1"/>
          <p:nvPr/>
        </p:nvSpPr>
        <p:spPr>
          <a:xfrm>
            <a:off x="2244850" y="2335017"/>
            <a:ext cx="12594241" cy="639445"/>
          </a:xfrm>
          <a:prstGeom prst="rect">
            <a:avLst/>
          </a:prstGeom>
        </p:spPr>
        <p:txBody>
          <a:bodyPr lIns="0" tIns="0" rIns="0" bIns="0" rtlCol="0" anchor="t">
            <a:spAutoFit/>
          </a:bodyPr>
          <a:lstStyle/>
          <a:p>
            <a:pPr marL="798826" lvl="1" indent="-399413" algn="l">
              <a:lnSpc>
                <a:spcPts val="5179"/>
              </a:lnSpc>
              <a:buFont typeface="Arial"/>
              <a:buChar char="•"/>
            </a:pPr>
            <a:r>
              <a:rPr lang="en-US" sz="3699">
                <a:solidFill>
                  <a:srgbClr val="FFF2DF"/>
                </a:solidFill>
                <a:latin typeface="Archivo Narrow"/>
                <a:ea typeface="Archivo Narrow"/>
                <a:cs typeface="Archivo Narrow"/>
                <a:sym typeface="Archivo Narrow"/>
              </a:rPr>
              <a:t>Pengembangan interface aplikasi note yang responsive dan menarik</a:t>
            </a:r>
          </a:p>
        </p:txBody>
      </p:sp>
      <p:sp>
        <p:nvSpPr>
          <p:cNvPr id="9" name="TextBox 9"/>
          <p:cNvSpPr txBox="1"/>
          <p:nvPr/>
        </p:nvSpPr>
        <p:spPr>
          <a:xfrm>
            <a:off x="2244850" y="4888504"/>
            <a:ext cx="13354963" cy="639445"/>
          </a:xfrm>
          <a:prstGeom prst="rect">
            <a:avLst/>
          </a:prstGeom>
        </p:spPr>
        <p:txBody>
          <a:bodyPr lIns="0" tIns="0" rIns="0" bIns="0" rtlCol="0" anchor="t">
            <a:spAutoFit/>
          </a:bodyPr>
          <a:lstStyle/>
          <a:p>
            <a:pPr marL="798826" lvl="1" indent="-399413" algn="l">
              <a:lnSpc>
                <a:spcPts val="5179"/>
              </a:lnSpc>
              <a:buFont typeface="Arial"/>
              <a:buChar char="•"/>
            </a:pPr>
            <a:r>
              <a:rPr lang="en-US" sz="3699">
                <a:solidFill>
                  <a:srgbClr val="FFF2DF"/>
                </a:solidFill>
                <a:latin typeface="Archivo Narrow"/>
                <a:ea typeface="Archivo Narrow"/>
                <a:cs typeface="Archivo Narrow"/>
                <a:sym typeface="Archivo Narrow"/>
              </a:rPr>
              <a:t>Tidak membahas integrasi dengan platform pihak ketiga seperti kalender</a:t>
            </a:r>
          </a:p>
        </p:txBody>
      </p:sp>
      <p:sp>
        <p:nvSpPr>
          <p:cNvPr id="10" name="TextBox 10"/>
          <p:cNvSpPr txBox="1"/>
          <p:nvPr/>
        </p:nvSpPr>
        <p:spPr>
          <a:xfrm>
            <a:off x="2100357" y="3194324"/>
            <a:ext cx="5459154" cy="491490"/>
          </a:xfrm>
          <a:prstGeom prst="rect">
            <a:avLst/>
          </a:prstGeom>
        </p:spPr>
        <p:txBody>
          <a:bodyPr lIns="0" tIns="0" rIns="0" bIns="0" rtlCol="0" anchor="t">
            <a:spAutoFit/>
          </a:bodyPr>
          <a:lstStyle/>
          <a:p>
            <a:pPr marL="0" lvl="0" indent="0" algn="l">
              <a:lnSpc>
                <a:spcPts val="3479"/>
              </a:lnSpc>
            </a:pPr>
            <a:r>
              <a:rPr lang="en-US" sz="3999">
                <a:solidFill>
                  <a:srgbClr val="FFF2DF"/>
                </a:solidFill>
                <a:latin typeface="Odibee Sans"/>
                <a:ea typeface="Odibee Sans"/>
                <a:cs typeface="Odibee Sans"/>
                <a:sym typeface="Odibee Sans"/>
              </a:rPr>
              <a:t>B. PENGEMBANGAN FITUR</a:t>
            </a:r>
          </a:p>
        </p:txBody>
      </p:sp>
      <p:sp>
        <p:nvSpPr>
          <p:cNvPr id="11" name="TextBox 11"/>
          <p:cNvSpPr txBox="1"/>
          <p:nvPr/>
        </p:nvSpPr>
        <p:spPr>
          <a:xfrm>
            <a:off x="2100357" y="1900677"/>
            <a:ext cx="4428026" cy="491490"/>
          </a:xfrm>
          <a:prstGeom prst="rect">
            <a:avLst/>
          </a:prstGeom>
        </p:spPr>
        <p:txBody>
          <a:bodyPr lIns="0" tIns="0" rIns="0" bIns="0" rtlCol="0" anchor="t">
            <a:spAutoFit/>
          </a:bodyPr>
          <a:lstStyle/>
          <a:p>
            <a:pPr marL="0" lvl="0" indent="0" algn="l">
              <a:lnSpc>
                <a:spcPts val="3479"/>
              </a:lnSpc>
            </a:pPr>
            <a:r>
              <a:rPr lang="en-US" sz="3999">
                <a:solidFill>
                  <a:srgbClr val="FFF2DF"/>
                </a:solidFill>
                <a:latin typeface="Odibee Sans"/>
                <a:ea typeface="Odibee Sans"/>
                <a:cs typeface="Odibee Sans"/>
                <a:sym typeface="Odibee Sans"/>
              </a:rPr>
              <a:t>A. DESAIN SISTEM </a:t>
            </a:r>
          </a:p>
        </p:txBody>
      </p:sp>
      <p:sp>
        <p:nvSpPr>
          <p:cNvPr id="12" name="TextBox 12"/>
          <p:cNvSpPr txBox="1"/>
          <p:nvPr/>
        </p:nvSpPr>
        <p:spPr>
          <a:xfrm>
            <a:off x="2100357" y="5747024"/>
            <a:ext cx="5994942" cy="491490"/>
          </a:xfrm>
          <a:prstGeom prst="rect">
            <a:avLst/>
          </a:prstGeom>
        </p:spPr>
        <p:txBody>
          <a:bodyPr lIns="0" tIns="0" rIns="0" bIns="0" rtlCol="0" anchor="t">
            <a:spAutoFit/>
          </a:bodyPr>
          <a:lstStyle/>
          <a:p>
            <a:pPr marL="0" lvl="0" indent="0" algn="l">
              <a:lnSpc>
                <a:spcPts val="3479"/>
              </a:lnSpc>
            </a:pPr>
            <a:r>
              <a:rPr lang="en-US" sz="3999">
                <a:solidFill>
                  <a:srgbClr val="FFF2DF"/>
                </a:solidFill>
                <a:latin typeface="Odibee Sans"/>
                <a:ea typeface="Odibee Sans"/>
                <a:cs typeface="Odibee Sans"/>
                <a:sym typeface="Odibee Sans"/>
              </a:rPr>
              <a:t>C. KENDALA YANG DIHADAPI</a:t>
            </a:r>
          </a:p>
        </p:txBody>
      </p:sp>
      <p:sp>
        <p:nvSpPr>
          <p:cNvPr id="13" name="TextBox 13"/>
          <p:cNvSpPr txBox="1"/>
          <p:nvPr/>
        </p:nvSpPr>
        <p:spPr>
          <a:xfrm>
            <a:off x="2100357" y="7039884"/>
            <a:ext cx="5459154" cy="491490"/>
          </a:xfrm>
          <a:prstGeom prst="rect">
            <a:avLst/>
          </a:prstGeom>
        </p:spPr>
        <p:txBody>
          <a:bodyPr lIns="0" tIns="0" rIns="0" bIns="0" rtlCol="0" anchor="t">
            <a:spAutoFit/>
          </a:bodyPr>
          <a:lstStyle/>
          <a:p>
            <a:pPr marL="0" lvl="0" indent="0" algn="l">
              <a:lnSpc>
                <a:spcPts val="3479"/>
              </a:lnSpc>
            </a:pPr>
            <a:r>
              <a:rPr lang="en-US" sz="3999">
                <a:solidFill>
                  <a:srgbClr val="FFF2DF"/>
                </a:solidFill>
                <a:latin typeface="Odibee Sans"/>
                <a:ea typeface="Odibee Sans"/>
                <a:cs typeface="Odibee Sans"/>
                <a:sym typeface="Odibee Sans"/>
              </a:rPr>
              <a:t>D. DAMPAK YANG DIHARAPKAN </a:t>
            </a:r>
          </a:p>
        </p:txBody>
      </p:sp>
      <p:sp>
        <p:nvSpPr>
          <p:cNvPr id="14" name="TextBox 14"/>
          <p:cNvSpPr txBox="1"/>
          <p:nvPr/>
        </p:nvSpPr>
        <p:spPr>
          <a:xfrm>
            <a:off x="2244850" y="6181364"/>
            <a:ext cx="11989884" cy="639445"/>
          </a:xfrm>
          <a:prstGeom prst="rect">
            <a:avLst/>
          </a:prstGeom>
        </p:spPr>
        <p:txBody>
          <a:bodyPr lIns="0" tIns="0" rIns="0" bIns="0" rtlCol="0" anchor="t">
            <a:spAutoFit/>
          </a:bodyPr>
          <a:lstStyle/>
          <a:p>
            <a:pPr marL="798826" lvl="1" indent="-399413" algn="l">
              <a:lnSpc>
                <a:spcPts val="5179"/>
              </a:lnSpc>
              <a:buFont typeface="Arial"/>
              <a:buChar char="•"/>
            </a:pPr>
            <a:r>
              <a:rPr lang="en-US" sz="3699">
                <a:solidFill>
                  <a:srgbClr val="FFF2DF"/>
                </a:solidFill>
                <a:latin typeface="Archivo Narrow"/>
                <a:ea typeface="Archivo Narrow"/>
                <a:cs typeface="Archivo Narrow"/>
                <a:sym typeface="Archivo Narrow"/>
              </a:rPr>
              <a:t>Kompabilitas dengan berbagai perangkat dan sistem operasi</a:t>
            </a:r>
          </a:p>
        </p:txBody>
      </p:sp>
      <p:sp>
        <p:nvSpPr>
          <p:cNvPr id="15" name="TextBox 15"/>
          <p:cNvSpPr txBox="1"/>
          <p:nvPr/>
        </p:nvSpPr>
        <p:spPr>
          <a:xfrm>
            <a:off x="2100357" y="4454164"/>
            <a:ext cx="6441613" cy="491490"/>
          </a:xfrm>
          <a:prstGeom prst="rect">
            <a:avLst/>
          </a:prstGeom>
        </p:spPr>
        <p:txBody>
          <a:bodyPr lIns="0" tIns="0" rIns="0" bIns="0" rtlCol="0" anchor="t">
            <a:spAutoFit/>
          </a:bodyPr>
          <a:lstStyle/>
          <a:p>
            <a:pPr marL="0" lvl="0" indent="0" algn="l">
              <a:lnSpc>
                <a:spcPts val="3479"/>
              </a:lnSpc>
            </a:pPr>
            <a:r>
              <a:rPr lang="en-US" sz="3999">
                <a:solidFill>
                  <a:srgbClr val="FFF2DF"/>
                </a:solidFill>
                <a:latin typeface="Odibee Sans"/>
                <a:ea typeface="Odibee Sans"/>
                <a:cs typeface="Odibee Sans"/>
                <a:sym typeface="Odibee Sans"/>
              </a:rPr>
              <a:t>D. PEMBATASAN RUANG LINGKUP</a:t>
            </a:r>
          </a:p>
        </p:txBody>
      </p:sp>
      <p:sp>
        <p:nvSpPr>
          <p:cNvPr id="16" name="TextBox 16"/>
          <p:cNvSpPr txBox="1"/>
          <p:nvPr/>
        </p:nvSpPr>
        <p:spPr>
          <a:xfrm>
            <a:off x="2244850" y="7474224"/>
            <a:ext cx="13942793" cy="1296670"/>
          </a:xfrm>
          <a:prstGeom prst="rect">
            <a:avLst/>
          </a:prstGeom>
        </p:spPr>
        <p:txBody>
          <a:bodyPr lIns="0" tIns="0" rIns="0" bIns="0" rtlCol="0" anchor="t">
            <a:spAutoFit/>
          </a:bodyPr>
          <a:lstStyle/>
          <a:p>
            <a:pPr marL="798826" lvl="1" indent="-399413" algn="l">
              <a:lnSpc>
                <a:spcPts val="5179"/>
              </a:lnSpc>
              <a:buFont typeface="Arial"/>
              <a:buChar char="•"/>
            </a:pPr>
            <a:r>
              <a:rPr lang="en-US" sz="3699">
                <a:solidFill>
                  <a:srgbClr val="FFF2DF"/>
                </a:solidFill>
                <a:latin typeface="Archivo Narrow"/>
                <a:ea typeface="Archivo Narrow"/>
                <a:cs typeface="Archivo Narrow"/>
                <a:sym typeface="Archivo Narrow"/>
              </a:rPr>
              <a:t>Meningkatkan produktivitas pengguna melalui pencatatan yang terorganisir.</a:t>
            </a:r>
          </a:p>
          <a:p>
            <a:pPr marL="798826" lvl="1" indent="-399413" algn="l">
              <a:lnSpc>
                <a:spcPts val="5179"/>
              </a:lnSpc>
              <a:buFont typeface="Arial"/>
              <a:buChar char="•"/>
            </a:pPr>
            <a:r>
              <a:rPr lang="en-US" sz="3699">
                <a:solidFill>
                  <a:srgbClr val="FFF2DF"/>
                </a:solidFill>
                <a:latin typeface="Archivo Narrow"/>
                <a:ea typeface="Archivo Narrow"/>
                <a:cs typeface="Archivo Narrow"/>
                <a:sym typeface="Archivo Narrow"/>
              </a:rPr>
              <a:t>Mendorong kebiasaan mencatat sebagai bagian dari aktivitas sehari-hari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A4638"/>
        </a:solidFill>
        <a:effectLst/>
      </p:bgPr>
    </p:bg>
    <p:spTree>
      <p:nvGrpSpPr>
        <p:cNvPr id="1" name=""/>
        <p:cNvGrpSpPr/>
        <p:nvPr/>
      </p:nvGrpSpPr>
      <p:grpSpPr>
        <a:xfrm>
          <a:off x="0" y="0"/>
          <a:ext cx="0" cy="0"/>
          <a:chOff x="0" y="0"/>
          <a:chExt cx="0" cy="0"/>
        </a:xfrm>
      </p:grpSpPr>
      <p:sp>
        <p:nvSpPr>
          <p:cNvPr id="2" name="Freeform 2"/>
          <p:cNvSpPr/>
          <p:nvPr/>
        </p:nvSpPr>
        <p:spPr>
          <a:xfrm>
            <a:off x="-417913" y="69893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417913" y="-8171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0800000">
            <a:off x="14591113" y="-8171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flipV="1">
            <a:off x="14591113" y="69893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5080510" y="957384"/>
            <a:ext cx="8126979" cy="737235"/>
          </a:xfrm>
          <a:prstGeom prst="rect">
            <a:avLst/>
          </a:prstGeom>
        </p:spPr>
        <p:txBody>
          <a:bodyPr lIns="0" tIns="0" rIns="0" bIns="0" rtlCol="0" anchor="t">
            <a:spAutoFit/>
          </a:bodyPr>
          <a:lstStyle/>
          <a:p>
            <a:pPr marL="0" lvl="0" indent="0" algn="ctr">
              <a:lnSpc>
                <a:spcPts val="5220"/>
              </a:lnSpc>
            </a:pPr>
            <a:r>
              <a:rPr lang="en-US" sz="6000">
                <a:solidFill>
                  <a:srgbClr val="FFF2DF"/>
                </a:solidFill>
                <a:latin typeface="Odibee Sans"/>
                <a:ea typeface="Odibee Sans"/>
                <a:cs typeface="Odibee Sans"/>
                <a:sym typeface="Odibee Sans"/>
              </a:rPr>
              <a:t>TEKNOLOGI YANG DIGUNAKAN</a:t>
            </a:r>
          </a:p>
        </p:txBody>
      </p:sp>
      <p:sp>
        <p:nvSpPr>
          <p:cNvPr id="7" name="TextBox 7"/>
          <p:cNvSpPr txBox="1"/>
          <p:nvPr/>
        </p:nvSpPr>
        <p:spPr>
          <a:xfrm>
            <a:off x="3138369" y="3514628"/>
            <a:ext cx="12104308" cy="615950"/>
          </a:xfrm>
          <a:prstGeom prst="rect">
            <a:avLst/>
          </a:prstGeom>
        </p:spPr>
        <p:txBody>
          <a:bodyPr lIns="0" tIns="0" rIns="0" bIns="0" rtlCol="0" anchor="t">
            <a:spAutoFit/>
          </a:bodyPr>
          <a:lstStyle/>
          <a:p>
            <a:pPr marL="755651" lvl="1" indent="-377825" algn="l">
              <a:lnSpc>
                <a:spcPts val="4900"/>
              </a:lnSpc>
              <a:buFont typeface="Arial"/>
              <a:buChar char="•"/>
            </a:pPr>
            <a:r>
              <a:rPr lang="en-US" sz="3500">
                <a:solidFill>
                  <a:srgbClr val="FFF2DF"/>
                </a:solidFill>
                <a:latin typeface="Archivo Narrow"/>
                <a:ea typeface="Archivo Narrow"/>
                <a:cs typeface="Archivo Narrow"/>
                <a:sym typeface="Archivo Narrow"/>
              </a:rPr>
              <a:t>Framework UI untuk membangunaplikasi multiplatform.</a:t>
            </a:r>
          </a:p>
        </p:txBody>
      </p:sp>
      <p:sp>
        <p:nvSpPr>
          <p:cNvPr id="8" name="TextBox 8"/>
          <p:cNvSpPr txBox="1"/>
          <p:nvPr/>
        </p:nvSpPr>
        <p:spPr>
          <a:xfrm>
            <a:off x="3149058" y="2355117"/>
            <a:ext cx="12093619" cy="639445"/>
          </a:xfrm>
          <a:prstGeom prst="rect">
            <a:avLst/>
          </a:prstGeom>
        </p:spPr>
        <p:txBody>
          <a:bodyPr lIns="0" tIns="0" rIns="0" bIns="0" rtlCol="0" anchor="t">
            <a:spAutoFit/>
          </a:bodyPr>
          <a:lstStyle/>
          <a:p>
            <a:pPr marL="798826" lvl="1" indent="-399413" algn="l">
              <a:lnSpc>
                <a:spcPts val="5179"/>
              </a:lnSpc>
              <a:buFont typeface="Arial"/>
              <a:buChar char="•"/>
            </a:pPr>
            <a:r>
              <a:rPr lang="en-US" sz="3699">
                <a:solidFill>
                  <a:srgbClr val="FFF2DF"/>
                </a:solidFill>
                <a:latin typeface="Archivo Narrow"/>
                <a:ea typeface="Archivo Narrow"/>
                <a:cs typeface="Archivo Narrow"/>
                <a:sym typeface="Archivo Narrow"/>
              </a:rPr>
              <a:t>IDE yang digunakan untukprojek ini adalah Visual Studio Code.</a:t>
            </a:r>
          </a:p>
        </p:txBody>
      </p:sp>
      <p:sp>
        <p:nvSpPr>
          <p:cNvPr id="9" name="TextBox 9"/>
          <p:cNvSpPr txBox="1"/>
          <p:nvPr/>
        </p:nvSpPr>
        <p:spPr>
          <a:xfrm>
            <a:off x="3138369" y="4616353"/>
            <a:ext cx="12104308" cy="639445"/>
          </a:xfrm>
          <a:prstGeom prst="rect">
            <a:avLst/>
          </a:prstGeom>
        </p:spPr>
        <p:txBody>
          <a:bodyPr lIns="0" tIns="0" rIns="0" bIns="0" rtlCol="0" anchor="t">
            <a:spAutoFit/>
          </a:bodyPr>
          <a:lstStyle/>
          <a:p>
            <a:pPr marL="798826" lvl="1" indent="-399413" algn="l">
              <a:lnSpc>
                <a:spcPts val="5179"/>
              </a:lnSpc>
              <a:buFont typeface="Arial"/>
              <a:buChar char="•"/>
            </a:pPr>
            <a:r>
              <a:rPr lang="en-US" sz="3699">
                <a:solidFill>
                  <a:srgbClr val="FFF2DF"/>
                </a:solidFill>
                <a:latin typeface="Archivo Narrow"/>
                <a:ea typeface="Archivo Narrow"/>
                <a:cs typeface="Archivo Narrow"/>
                <a:sym typeface="Archivo Narrow"/>
              </a:rPr>
              <a:t>Layanan API yang digunakan yaitu Cloud Firestore database.</a:t>
            </a:r>
          </a:p>
        </p:txBody>
      </p:sp>
      <p:sp>
        <p:nvSpPr>
          <p:cNvPr id="10" name="TextBox 10"/>
          <p:cNvSpPr txBox="1"/>
          <p:nvPr/>
        </p:nvSpPr>
        <p:spPr>
          <a:xfrm>
            <a:off x="3138369" y="3108863"/>
            <a:ext cx="2364401" cy="491490"/>
          </a:xfrm>
          <a:prstGeom prst="rect">
            <a:avLst/>
          </a:prstGeom>
        </p:spPr>
        <p:txBody>
          <a:bodyPr lIns="0" tIns="0" rIns="0" bIns="0" rtlCol="0" anchor="t">
            <a:spAutoFit/>
          </a:bodyPr>
          <a:lstStyle/>
          <a:p>
            <a:pPr marL="0" lvl="0" indent="0" algn="l">
              <a:lnSpc>
                <a:spcPts val="3479"/>
              </a:lnSpc>
            </a:pPr>
            <a:r>
              <a:rPr lang="en-US" sz="3999">
                <a:solidFill>
                  <a:srgbClr val="FFF2DF"/>
                </a:solidFill>
                <a:latin typeface="Odibee Sans"/>
                <a:ea typeface="Odibee Sans"/>
                <a:cs typeface="Odibee Sans"/>
                <a:sym typeface="Odibee Sans"/>
              </a:rPr>
              <a:t>B. FLUTTER</a:t>
            </a:r>
          </a:p>
        </p:txBody>
      </p:sp>
      <p:sp>
        <p:nvSpPr>
          <p:cNvPr id="11" name="TextBox 11"/>
          <p:cNvSpPr txBox="1"/>
          <p:nvPr/>
        </p:nvSpPr>
        <p:spPr>
          <a:xfrm>
            <a:off x="3149058" y="1939827"/>
            <a:ext cx="4428026" cy="491490"/>
          </a:xfrm>
          <a:prstGeom prst="rect">
            <a:avLst/>
          </a:prstGeom>
        </p:spPr>
        <p:txBody>
          <a:bodyPr lIns="0" tIns="0" rIns="0" bIns="0" rtlCol="0" anchor="t">
            <a:spAutoFit/>
          </a:bodyPr>
          <a:lstStyle/>
          <a:p>
            <a:pPr marL="0" lvl="0" indent="0" algn="l">
              <a:lnSpc>
                <a:spcPts val="3479"/>
              </a:lnSpc>
            </a:pPr>
            <a:r>
              <a:rPr lang="en-US" sz="3999">
                <a:solidFill>
                  <a:srgbClr val="FFF2DF"/>
                </a:solidFill>
                <a:latin typeface="Odibee Sans"/>
                <a:ea typeface="Odibee Sans"/>
                <a:cs typeface="Odibee Sans"/>
                <a:sym typeface="Odibee Sans"/>
              </a:rPr>
              <a:t>A. VISUAL STUDIO CODE</a:t>
            </a:r>
          </a:p>
        </p:txBody>
      </p:sp>
      <p:sp>
        <p:nvSpPr>
          <p:cNvPr id="12" name="TextBox 12"/>
          <p:cNvSpPr txBox="1"/>
          <p:nvPr/>
        </p:nvSpPr>
        <p:spPr>
          <a:xfrm>
            <a:off x="3138369" y="4244878"/>
            <a:ext cx="4428026" cy="491490"/>
          </a:xfrm>
          <a:prstGeom prst="rect">
            <a:avLst/>
          </a:prstGeom>
        </p:spPr>
        <p:txBody>
          <a:bodyPr lIns="0" tIns="0" rIns="0" bIns="0" rtlCol="0" anchor="t">
            <a:spAutoFit/>
          </a:bodyPr>
          <a:lstStyle/>
          <a:p>
            <a:pPr marL="0" lvl="0" indent="0" algn="l">
              <a:lnSpc>
                <a:spcPts val="3479"/>
              </a:lnSpc>
            </a:pPr>
            <a:r>
              <a:rPr lang="en-US" sz="3999">
                <a:solidFill>
                  <a:srgbClr val="FFF2DF"/>
                </a:solidFill>
                <a:latin typeface="Odibee Sans"/>
                <a:ea typeface="Odibee Sans"/>
                <a:cs typeface="Odibee Sans"/>
                <a:sym typeface="Odibee Sans"/>
              </a:rPr>
              <a:t>C. FIREBASE</a:t>
            </a:r>
          </a:p>
        </p:txBody>
      </p:sp>
      <p:sp>
        <p:nvSpPr>
          <p:cNvPr id="13" name="TextBox 13"/>
          <p:cNvSpPr txBox="1"/>
          <p:nvPr/>
        </p:nvSpPr>
        <p:spPr>
          <a:xfrm>
            <a:off x="3149058" y="5374225"/>
            <a:ext cx="4428026" cy="491490"/>
          </a:xfrm>
          <a:prstGeom prst="rect">
            <a:avLst/>
          </a:prstGeom>
        </p:spPr>
        <p:txBody>
          <a:bodyPr lIns="0" tIns="0" rIns="0" bIns="0" rtlCol="0" anchor="t">
            <a:spAutoFit/>
          </a:bodyPr>
          <a:lstStyle/>
          <a:p>
            <a:pPr marL="0" lvl="0" indent="0" algn="l">
              <a:lnSpc>
                <a:spcPts val="3479"/>
              </a:lnSpc>
            </a:pPr>
            <a:r>
              <a:rPr lang="en-US" sz="3999">
                <a:solidFill>
                  <a:srgbClr val="FFF2DF"/>
                </a:solidFill>
                <a:latin typeface="Odibee Sans"/>
                <a:ea typeface="Odibee Sans"/>
                <a:cs typeface="Odibee Sans"/>
                <a:sym typeface="Odibee Sans"/>
              </a:rPr>
              <a:t>D. DART</a:t>
            </a:r>
          </a:p>
        </p:txBody>
      </p:sp>
      <p:sp>
        <p:nvSpPr>
          <p:cNvPr id="14" name="TextBox 14"/>
          <p:cNvSpPr txBox="1"/>
          <p:nvPr/>
        </p:nvSpPr>
        <p:spPr>
          <a:xfrm>
            <a:off x="3149058" y="5789198"/>
            <a:ext cx="12093619" cy="1296670"/>
          </a:xfrm>
          <a:prstGeom prst="rect">
            <a:avLst/>
          </a:prstGeom>
        </p:spPr>
        <p:txBody>
          <a:bodyPr lIns="0" tIns="0" rIns="0" bIns="0" rtlCol="0" anchor="t">
            <a:spAutoFit/>
          </a:bodyPr>
          <a:lstStyle/>
          <a:p>
            <a:pPr marL="798826" lvl="1" indent="-399413" algn="l">
              <a:lnSpc>
                <a:spcPts val="5179"/>
              </a:lnSpc>
              <a:buFont typeface="Arial"/>
              <a:buChar char="•"/>
            </a:pPr>
            <a:r>
              <a:rPr lang="en-US" sz="3699">
                <a:solidFill>
                  <a:srgbClr val="FFF2DF"/>
                </a:solidFill>
                <a:latin typeface="Archivo Narrow"/>
                <a:ea typeface="Archivo Narrow"/>
                <a:cs typeface="Archivo Narrow"/>
                <a:sym typeface="Archivo Narrow"/>
              </a:rPr>
              <a:t>Bahasa ini dirancanguntuk membangunaplikasi modern, terutama untukaplikasi berbasis web dan mobile.</a:t>
            </a:r>
          </a:p>
        </p:txBody>
      </p:sp>
      <p:sp>
        <p:nvSpPr>
          <p:cNvPr id="15" name="TextBox 15"/>
          <p:cNvSpPr txBox="1"/>
          <p:nvPr/>
        </p:nvSpPr>
        <p:spPr>
          <a:xfrm>
            <a:off x="3149058" y="7200168"/>
            <a:ext cx="6762058" cy="491490"/>
          </a:xfrm>
          <a:prstGeom prst="rect">
            <a:avLst/>
          </a:prstGeom>
        </p:spPr>
        <p:txBody>
          <a:bodyPr lIns="0" tIns="0" rIns="0" bIns="0" rtlCol="0" anchor="t">
            <a:spAutoFit/>
          </a:bodyPr>
          <a:lstStyle/>
          <a:p>
            <a:pPr marL="0" lvl="0" indent="0" algn="l">
              <a:lnSpc>
                <a:spcPts val="3479"/>
              </a:lnSpc>
            </a:pPr>
            <a:r>
              <a:rPr lang="en-US" sz="3999">
                <a:solidFill>
                  <a:srgbClr val="FFF2DF"/>
                </a:solidFill>
                <a:latin typeface="Odibee Sans"/>
                <a:ea typeface="Odibee Sans"/>
                <a:cs typeface="Odibee Sans"/>
                <a:sym typeface="Odibee Sans"/>
              </a:rPr>
              <a:t>D. MICROSOFT VISUAL STUDIO CODE </a:t>
            </a:r>
          </a:p>
        </p:txBody>
      </p:sp>
      <p:sp>
        <p:nvSpPr>
          <p:cNvPr id="16" name="TextBox 16"/>
          <p:cNvSpPr txBox="1"/>
          <p:nvPr/>
        </p:nvSpPr>
        <p:spPr>
          <a:xfrm>
            <a:off x="3149058" y="7571643"/>
            <a:ext cx="12093619" cy="1953895"/>
          </a:xfrm>
          <a:prstGeom prst="rect">
            <a:avLst/>
          </a:prstGeom>
        </p:spPr>
        <p:txBody>
          <a:bodyPr lIns="0" tIns="0" rIns="0" bIns="0" rtlCol="0" anchor="t">
            <a:spAutoFit/>
          </a:bodyPr>
          <a:lstStyle/>
          <a:p>
            <a:pPr marL="798826" lvl="1" indent="-399413" algn="l">
              <a:lnSpc>
                <a:spcPts val="5179"/>
              </a:lnSpc>
              <a:buFont typeface="Arial"/>
              <a:buChar char="•"/>
            </a:pPr>
            <a:r>
              <a:rPr lang="en-US" sz="3699">
                <a:solidFill>
                  <a:srgbClr val="FFF2DF"/>
                </a:solidFill>
                <a:latin typeface="Archivo Narrow"/>
                <a:ea typeface="Archivo Narrow"/>
                <a:cs typeface="Archivo Narrow"/>
                <a:sym typeface="Archivo Narrow"/>
              </a:rPr>
              <a:t>kode editor yang memiliki banyak fitur digunakan untuk menulis, mengedit dan mengelola kode dalam berbagai macam Bahasa pemprograman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A4638"/>
        </a:solidFill>
        <a:effectLst/>
      </p:bgPr>
    </p:bg>
    <p:spTree>
      <p:nvGrpSpPr>
        <p:cNvPr id="1" name=""/>
        <p:cNvGrpSpPr/>
        <p:nvPr/>
      </p:nvGrpSpPr>
      <p:grpSpPr>
        <a:xfrm>
          <a:off x="0" y="0"/>
          <a:ext cx="0" cy="0"/>
          <a:chOff x="0" y="0"/>
          <a:chExt cx="0" cy="0"/>
        </a:xfrm>
      </p:grpSpPr>
      <p:sp>
        <p:nvSpPr>
          <p:cNvPr id="2" name="Freeform 2"/>
          <p:cNvSpPr/>
          <p:nvPr/>
        </p:nvSpPr>
        <p:spPr>
          <a:xfrm>
            <a:off x="-417913" y="69893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417913" y="-8171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0800000">
            <a:off x="14591113" y="-8171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flipV="1">
            <a:off x="14591113" y="69893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5080510" y="1643777"/>
            <a:ext cx="8126979" cy="737235"/>
          </a:xfrm>
          <a:prstGeom prst="rect">
            <a:avLst/>
          </a:prstGeom>
        </p:spPr>
        <p:txBody>
          <a:bodyPr lIns="0" tIns="0" rIns="0" bIns="0" rtlCol="0" anchor="t">
            <a:spAutoFit/>
          </a:bodyPr>
          <a:lstStyle/>
          <a:p>
            <a:pPr marL="0" lvl="0" indent="0" algn="ctr">
              <a:lnSpc>
                <a:spcPts val="5220"/>
              </a:lnSpc>
            </a:pPr>
            <a:r>
              <a:rPr lang="en-US" sz="6000">
                <a:solidFill>
                  <a:srgbClr val="FFF2DF"/>
                </a:solidFill>
                <a:latin typeface="Odibee Sans"/>
                <a:ea typeface="Odibee Sans"/>
                <a:cs typeface="Odibee Sans"/>
                <a:sym typeface="Odibee Sans"/>
              </a:rPr>
              <a:t>FITUR UTAMA</a:t>
            </a:r>
          </a:p>
        </p:txBody>
      </p:sp>
      <p:sp>
        <p:nvSpPr>
          <p:cNvPr id="7" name="TextBox 7"/>
          <p:cNvSpPr txBox="1"/>
          <p:nvPr/>
        </p:nvSpPr>
        <p:spPr>
          <a:xfrm>
            <a:off x="4783422" y="4395535"/>
            <a:ext cx="8865187" cy="615950"/>
          </a:xfrm>
          <a:prstGeom prst="rect">
            <a:avLst/>
          </a:prstGeom>
        </p:spPr>
        <p:txBody>
          <a:bodyPr lIns="0" tIns="0" rIns="0" bIns="0" rtlCol="0" anchor="t">
            <a:spAutoFit/>
          </a:bodyPr>
          <a:lstStyle/>
          <a:p>
            <a:pPr marL="755651" lvl="1" indent="-377825" algn="l">
              <a:lnSpc>
                <a:spcPts val="4900"/>
              </a:lnSpc>
              <a:buFont typeface="Arial"/>
              <a:buChar char="•"/>
            </a:pPr>
            <a:r>
              <a:rPr lang="en-US" sz="3500">
                <a:solidFill>
                  <a:srgbClr val="FFF2DF"/>
                </a:solidFill>
                <a:latin typeface="Archivo Narrow"/>
                <a:ea typeface="Archivo Narrow"/>
                <a:cs typeface="Archivo Narrow"/>
                <a:sym typeface="Archivo Narrow"/>
              </a:rPr>
              <a:t>Data tersimpan di Firebase Cloud Firestore</a:t>
            </a:r>
          </a:p>
        </p:txBody>
      </p:sp>
      <p:sp>
        <p:nvSpPr>
          <p:cNvPr id="8" name="TextBox 8"/>
          <p:cNvSpPr txBox="1"/>
          <p:nvPr/>
        </p:nvSpPr>
        <p:spPr>
          <a:xfrm>
            <a:off x="4783422" y="3005852"/>
            <a:ext cx="8865187" cy="639445"/>
          </a:xfrm>
          <a:prstGeom prst="rect">
            <a:avLst/>
          </a:prstGeom>
        </p:spPr>
        <p:txBody>
          <a:bodyPr lIns="0" tIns="0" rIns="0" bIns="0" rtlCol="0" anchor="t">
            <a:spAutoFit/>
          </a:bodyPr>
          <a:lstStyle/>
          <a:p>
            <a:pPr marL="798826" lvl="1" indent="-399413" algn="l">
              <a:lnSpc>
                <a:spcPts val="5179"/>
              </a:lnSpc>
              <a:buFont typeface="Arial"/>
              <a:buChar char="•"/>
            </a:pPr>
            <a:r>
              <a:rPr lang="en-US" sz="3699">
                <a:solidFill>
                  <a:srgbClr val="FFF2DF"/>
                </a:solidFill>
                <a:latin typeface="Archivo Narrow"/>
                <a:ea typeface="Archivo Narrow"/>
                <a:cs typeface="Archivo Narrow"/>
                <a:sym typeface="Archivo Narrow"/>
              </a:rPr>
              <a:t>Tambah, edit, hapus, dan lihat catatan.</a:t>
            </a:r>
          </a:p>
        </p:txBody>
      </p:sp>
      <p:sp>
        <p:nvSpPr>
          <p:cNvPr id="9" name="TextBox 9"/>
          <p:cNvSpPr txBox="1"/>
          <p:nvPr/>
        </p:nvSpPr>
        <p:spPr>
          <a:xfrm>
            <a:off x="4639391" y="5656125"/>
            <a:ext cx="9009218" cy="639445"/>
          </a:xfrm>
          <a:prstGeom prst="rect">
            <a:avLst/>
          </a:prstGeom>
        </p:spPr>
        <p:txBody>
          <a:bodyPr lIns="0" tIns="0" rIns="0" bIns="0" rtlCol="0" anchor="t">
            <a:spAutoFit/>
          </a:bodyPr>
          <a:lstStyle/>
          <a:p>
            <a:pPr marL="798826" lvl="1" indent="-399413" algn="l">
              <a:lnSpc>
                <a:spcPts val="5179"/>
              </a:lnSpc>
              <a:buFont typeface="Arial"/>
              <a:buChar char="•"/>
            </a:pPr>
            <a:r>
              <a:rPr lang="en-US" sz="3699">
                <a:solidFill>
                  <a:srgbClr val="FFF2DF"/>
                </a:solidFill>
                <a:latin typeface="Archivo Narrow"/>
                <a:ea typeface="Archivo Narrow"/>
                <a:cs typeface="Archivo Narrow"/>
                <a:sym typeface="Archivo Narrow"/>
              </a:rPr>
              <a:t>Proteksi menggunakan Firebase Rules</a:t>
            </a:r>
          </a:p>
        </p:txBody>
      </p:sp>
      <p:sp>
        <p:nvSpPr>
          <p:cNvPr id="10" name="TextBox 10"/>
          <p:cNvSpPr txBox="1"/>
          <p:nvPr/>
        </p:nvSpPr>
        <p:spPr>
          <a:xfrm>
            <a:off x="4639391" y="3970720"/>
            <a:ext cx="4843660" cy="491490"/>
          </a:xfrm>
          <a:prstGeom prst="rect">
            <a:avLst/>
          </a:prstGeom>
        </p:spPr>
        <p:txBody>
          <a:bodyPr lIns="0" tIns="0" rIns="0" bIns="0" rtlCol="0" anchor="t">
            <a:spAutoFit/>
          </a:bodyPr>
          <a:lstStyle/>
          <a:p>
            <a:pPr marL="0" lvl="0" indent="0" algn="l">
              <a:lnSpc>
                <a:spcPts val="3479"/>
              </a:lnSpc>
            </a:pPr>
            <a:r>
              <a:rPr lang="en-US" sz="3999">
                <a:solidFill>
                  <a:srgbClr val="FFF2DF"/>
                </a:solidFill>
                <a:latin typeface="Odibee Sans"/>
                <a:ea typeface="Odibee Sans"/>
                <a:cs typeface="Odibee Sans"/>
                <a:sym typeface="Odibee Sans"/>
              </a:rPr>
              <a:t>B. PENYIMPANAN CLOUD</a:t>
            </a:r>
          </a:p>
        </p:txBody>
      </p:sp>
      <p:sp>
        <p:nvSpPr>
          <p:cNvPr id="11" name="TextBox 11"/>
          <p:cNvSpPr txBox="1"/>
          <p:nvPr/>
        </p:nvSpPr>
        <p:spPr>
          <a:xfrm>
            <a:off x="4639391" y="2590562"/>
            <a:ext cx="4413886" cy="491490"/>
          </a:xfrm>
          <a:prstGeom prst="rect">
            <a:avLst/>
          </a:prstGeom>
        </p:spPr>
        <p:txBody>
          <a:bodyPr lIns="0" tIns="0" rIns="0" bIns="0" rtlCol="0" anchor="t">
            <a:spAutoFit/>
          </a:bodyPr>
          <a:lstStyle/>
          <a:p>
            <a:pPr marL="0" lvl="0" indent="0" algn="l">
              <a:lnSpc>
                <a:spcPts val="3479"/>
              </a:lnSpc>
            </a:pPr>
            <a:r>
              <a:rPr lang="en-US" sz="3999">
                <a:solidFill>
                  <a:srgbClr val="FFF2DF"/>
                </a:solidFill>
                <a:latin typeface="Odibee Sans"/>
                <a:ea typeface="Odibee Sans"/>
                <a:cs typeface="Odibee Sans"/>
                <a:sym typeface="Odibee Sans"/>
              </a:rPr>
              <a:t>A. CRUD CATATAN</a:t>
            </a:r>
          </a:p>
        </p:txBody>
      </p:sp>
      <p:sp>
        <p:nvSpPr>
          <p:cNvPr id="12" name="TextBox 12"/>
          <p:cNvSpPr txBox="1"/>
          <p:nvPr/>
        </p:nvSpPr>
        <p:spPr>
          <a:xfrm>
            <a:off x="4639391" y="5221785"/>
            <a:ext cx="4413886" cy="491490"/>
          </a:xfrm>
          <a:prstGeom prst="rect">
            <a:avLst/>
          </a:prstGeom>
        </p:spPr>
        <p:txBody>
          <a:bodyPr lIns="0" tIns="0" rIns="0" bIns="0" rtlCol="0" anchor="t">
            <a:spAutoFit/>
          </a:bodyPr>
          <a:lstStyle/>
          <a:p>
            <a:pPr marL="0" lvl="0" indent="0" algn="l">
              <a:lnSpc>
                <a:spcPts val="3479"/>
              </a:lnSpc>
            </a:pPr>
            <a:r>
              <a:rPr lang="en-US" sz="3999">
                <a:solidFill>
                  <a:srgbClr val="FFF2DF"/>
                </a:solidFill>
                <a:latin typeface="Odibee Sans"/>
                <a:ea typeface="Odibee Sans"/>
                <a:cs typeface="Odibee Sans"/>
                <a:sym typeface="Odibee Sans"/>
              </a:rPr>
              <a:t>C. KEAMANAN DATA</a:t>
            </a:r>
          </a:p>
        </p:txBody>
      </p:sp>
      <p:sp>
        <p:nvSpPr>
          <p:cNvPr id="13" name="TextBox 13"/>
          <p:cNvSpPr txBox="1"/>
          <p:nvPr/>
        </p:nvSpPr>
        <p:spPr>
          <a:xfrm>
            <a:off x="4639391" y="6505121"/>
            <a:ext cx="9009218" cy="491490"/>
          </a:xfrm>
          <a:prstGeom prst="rect">
            <a:avLst/>
          </a:prstGeom>
        </p:spPr>
        <p:txBody>
          <a:bodyPr lIns="0" tIns="0" rIns="0" bIns="0" rtlCol="0" anchor="t">
            <a:spAutoFit/>
          </a:bodyPr>
          <a:lstStyle/>
          <a:p>
            <a:pPr marL="0" lvl="0" indent="0" algn="l">
              <a:lnSpc>
                <a:spcPts val="3479"/>
              </a:lnSpc>
            </a:pPr>
            <a:r>
              <a:rPr lang="en-US" sz="3999">
                <a:solidFill>
                  <a:srgbClr val="FFF2DF"/>
                </a:solidFill>
                <a:latin typeface="Odibee Sans"/>
                <a:ea typeface="Odibee Sans"/>
                <a:cs typeface="Odibee Sans"/>
                <a:sym typeface="Odibee Sans"/>
              </a:rPr>
              <a:t>D. SINKRONISASI DATA CLOUD SECARA REAL TIME</a:t>
            </a:r>
          </a:p>
        </p:txBody>
      </p:sp>
      <p:sp>
        <p:nvSpPr>
          <p:cNvPr id="14" name="TextBox 14"/>
          <p:cNvSpPr txBox="1"/>
          <p:nvPr/>
        </p:nvSpPr>
        <p:spPr>
          <a:xfrm>
            <a:off x="4639391" y="6939461"/>
            <a:ext cx="9009218" cy="639445"/>
          </a:xfrm>
          <a:prstGeom prst="rect">
            <a:avLst/>
          </a:prstGeom>
        </p:spPr>
        <p:txBody>
          <a:bodyPr lIns="0" tIns="0" rIns="0" bIns="0" rtlCol="0" anchor="t">
            <a:spAutoFit/>
          </a:bodyPr>
          <a:lstStyle/>
          <a:p>
            <a:pPr marL="798826" lvl="1" indent="-399413" algn="l">
              <a:lnSpc>
                <a:spcPts val="5179"/>
              </a:lnSpc>
              <a:buFont typeface="Arial"/>
              <a:buChar char="•"/>
            </a:pPr>
            <a:r>
              <a:rPr lang="en-US" sz="3699">
                <a:solidFill>
                  <a:srgbClr val="FFF2DF"/>
                </a:solidFill>
                <a:latin typeface="Archivo Narrow"/>
                <a:ea typeface="Archivo Narrow"/>
                <a:cs typeface="Archivo Narrow"/>
                <a:sym typeface="Archivo Narrow"/>
              </a:rPr>
              <a:t>Operasi CRUD berlangsung secara real time</a:t>
            </a:r>
          </a:p>
        </p:txBody>
      </p:sp>
      <p:sp>
        <p:nvSpPr>
          <p:cNvPr id="15" name="TextBox 15"/>
          <p:cNvSpPr txBox="1"/>
          <p:nvPr/>
        </p:nvSpPr>
        <p:spPr>
          <a:xfrm>
            <a:off x="4639391" y="7788456"/>
            <a:ext cx="9009218" cy="491490"/>
          </a:xfrm>
          <a:prstGeom prst="rect">
            <a:avLst/>
          </a:prstGeom>
        </p:spPr>
        <p:txBody>
          <a:bodyPr lIns="0" tIns="0" rIns="0" bIns="0" rtlCol="0" anchor="t">
            <a:spAutoFit/>
          </a:bodyPr>
          <a:lstStyle/>
          <a:p>
            <a:pPr marL="0" lvl="0" indent="0" algn="l">
              <a:lnSpc>
                <a:spcPts val="3479"/>
              </a:lnSpc>
            </a:pPr>
            <a:r>
              <a:rPr lang="en-US" sz="3999">
                <a:solidFill>
                  <a:srgbClr val="FFF2DF"/>
                </a:solidFill>
                <a:latin typeface="Odibee Sans"/>
                <a:ea typeface="Odibee Sans"/>
                <a:cs typeface="Odibee Sans"/>
                <a:sym typeface="Odibee Sans"/>
              </a:rPr>
              <a:t>E. FRIENDLY USER INTERFACE</a:t>
            </a:r>
          </a:p>
        </p:txBody>
      </p:sp>
      <p:sp>
        <p:nvSpPr>
          <p:cNvPr id="16" name="TextBox 16"/>
          <p:cNvSpPr txBox="1"/>
          <p:nvPr/>
        </p:nvSpPr>
        <p:spPr>
          <a:xfrm>
            <a:off x="4639391" y="8222796"/>
            <a:ext cx="9009218" cy="639445"/>
          </a:xfrm>
          <a:prstGeom prst="rect">
            <a:avLst/>
          </a:prstGeom>
        </p:spPr>
        <p:txBody>
          <a:bodyPr lIns="0" tIns="0" rIns="0" bIns="0" rtlCol="0" anchor="t">
            <a:spAutoFit/>
          </a:bodyPr>
          <a:lstStyle/>
          <a:p>
            <a:pPr marL="798826" lvl="1" indent="-399413" algn="l">
              <a:lnSpc>
                <a:spcPts val="5179"/>
              </a:lnSpc>
              <a:buFont typeface="Arial"/>
              <a:buChar char="•"/>
            </a:pPr>
            <a:r>
              <a:rPr lang="en-US" sz="3699">
                <a:solidFill>
                  <a:srgbClr val="FFF2DF"/>
                </a:solidFill>
                <a:latin typeface="Archivo Narrow"/>
                <a:ea typeface="Archivo Narrow"/>
                <a:cs typeface="Archivo Narrow"/>
                <a:sym typeface="Archivo Narrow"/>
              </a:rPr>
              <a:t>Navigasi yang memudahkan pengguna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A4638"/>
        </a:solidFill>
        <a:effectLst/>
      </p:bgPr>
    </p:bg>
    <p:spTree>
      <p:nvGrpSpPr>
        <p:cNvPr id="1" name=""/>
        <p:cNvGrpSpPr/>
        <p:nvPr/>
      </p:nvGrpSpPr>
      <p:grpSpPr>
        <a:xfrm>
          <a:off x="0" y="0"/>
          <a:ext cx="0" cy="0"/>
          <a:chOff x="0" y="0"/>
          <a:chExt cx="0" cy="0"/>
        </a:xfrm>
      </p:grpSpPr>
      <p:sp>
        <p:nvSpPr>
          <p:cNvPr id="2" name="Freeform 2"/>
          <p:cNvSpPr/>
          <p:nvPr/>
        </p:nvSpPr>
        <p:spPr>
          <a:xfrm>
            <a:off x="-417913" y="69893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V="1">
            <a:off x="-417913" y="-8171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0800000">
            <a:off x="14591113" y="-817123"/>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flipV="1">
            <a:off x="14591113" y="6989323"/>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6070504" y="1903216"/>
            <a:ext cx="6146992" cy="1394460"/>
          </a:xfrm>
          <a:prstGeom prst="rect">
            <a:avLst/>
          </a:prstGeom>
        </p:spPr>
        <p:txBody>
          <a:bodyPr lIns="0" tIns="0" rIns="0" bIns="0" rtlCol="0" anchor="t">
            <a:spAutoFit/>
          </a:bodyPr>
          <a:lstStyle/>
          <a:p>
            <a:pPr marL="0" lvl="0" indent="0" algn="ctr">
              <a:lnSpc>
                <a:spcPts val="5220"/>
              </a:lnSpc>
            </a:pPr>
            <a:r>
              <a:rPr lang="en-US" sz="6000">
                <a:solidFill>
                  <a:srgbClr val="FFF2DF"/>
                </a:solidFill>
                <a:latin typeface="Odibee Sans"/>
                <a:ea typeface="Odibee Sans"/>
                <a:cs typeface="Odibee Sans"/>
                <a:sym typeface="Odibee Sans"/>
              </a:rPr>
              <a:t>ANALISIS KEBUTUHAN APLIKASI</a:t>
            </a:r>
          </a:p>
        </p:txBody>
      </p:sp>
      <p:sp>
        <p:nvSpPr>
          <p:cNvPr id="7" name="TextBox 7"/>
          <p:cNvSpPr txBox="1"/>
          <p:nvPr/>
        </p:nvSpPr>
        <p:spPr>
          <a:xfrm>
            <a:off x="3327807" y="4539491"/>
            <a:ext cx="11632385" cy="715011"/>
          </a:xfrm>
          <a:prstGeom prst="rect">
            <a:avLst/>
          </a:prstGeom>
        </p:spPr>
        <p:txBody>
          <a:bodyPr lIns="0" tIns="0" rIns="0" bIns="0" rtlCol="0" anchor="t">
            <a:spAutoFit/>
          </a:bodyPr>
          <a:lstStyle/>
          <a:p>
            <a:pPr marL="885184" lvl="1" indent="-442592" algn="l">
              <a:lnSpc>
                <a:spcPts val="5739"/>
              </a:lnSpc>
              <a:buFont typeface="Arial"/>
              <a:buChar char="•"/>
            </a:pPr>
            <a:r>
              <a:rPr lang="en-US" sz="4099">
                <a:solidFill>
                  <a:srgbClr val="FFF2DF"/>
                </a:solidFill>
                <a:latin typeface="Archivo Narrow"/>
                <a:ea typeface="Archivo Narrow"/>
                <a:cs typeface="Archivo Narrow"/>
                <a:sym typeface="Archivo Narrow"/>
              </a:rPr>
              <a:t>Pengguna dapat memberikan kemudahan untuk note</a:t>
            </a:r>
          </a:p>
        </p:txBody>
      </p:sp>
      <p:sp>
        <p:nvSpPr>
          <p:cNvPr id="8" name="TextBox 8"/>
          <p:cNvSpPr txBox="1"/>
          <p:nvPr/>
        </p:nvSpPr>
        <p:spPr>
          <a:xfrm>
            <a:off x="3327807" y="5406902"/>
            <a:ext cx="11632385" cy="715011"/>
          </a:xfrm>
          <a:prstGeom prst="rect">
            <a:avLst/>
          </a:prstGeom>
        </p:spPr>
        <p:txBody>
          <a:bodyPr lIns="0" tIns="0" rIns="0" bIns="0" rtlCol="0" anchor="t">
            <a:spAutoFit/>
          </a:bodyPr>
          <a:lstStyle/>
          <a:p>
            <a:pPr marL="885184" lvl="1" indent="-442592" algn="l">
              <a:lnSpc>
                <a:spcPts val="5739"/>
              </a:lnSpc>
              <a:buFont typeface="Arial"/>
              <a:buChar char="•"/>
            </a:pPr>
            <a:r>
              <a:rPr lang="en-US" sz="4099">
                <a:solidFill>
                  <a:srgbClr val="FFF2DF"/>
                </a:solidFill>
                <a:latin typeface="Archivo Narrow"/>
                <a:ea typeface="Archivo Narrow"/>
                <a:cs typeface="Archivo Narrow"/>
                <a:sym typeface="Archivo Narrow"/>
              </a:rPr>
              <a:t>Pengguna dapat membuat catatan yang mudah</a:t>
            </a:r>
          </a:p>
        </p:txBody>
      </p:sp>
      <p:sp>
        <p:nvSpPr>
          <p:cNvPr id="9" name="TextBox 9"/>
          <p:cNvSpPr txBox="1"/>
          <p:nvPr/>
        </p:nvSpPr>
        <p:spPr>
          <a:xfrm>
            <a:off x="3327807" y="6274313"/>
            <a:ext cx="11632385" cy="715011"/>
          </a:xfrm>
          <a:prstGeom prst="rect">
            <a:avLst/>
          </a:prstGeom>
        </p:spPr>
        <p:txBody>
          <a:bodyPr lIns="0" tIns="0" rIns="0" bIns="0" rtlCol="0" anchor="t">
            <a:spAutoFit/>
          </a:bodyPr>
          <a:lstStyle/>
          <a:p>
            <a:pPr marL="885184" lvl="1" indent="-442592" algn="l">
              <a:lnSpc>
                <a:spcPts val="5739"/>
              </a:lnSpc>
              <a:buFont typeface="Arial"/>
              <a:buChar char="•"/>
            </a:pPr>
            <a:r>
              <a:rPr lang="en-US" sz="4099">
                <a:solidFill>
                  <a:srgbClr val="FFF2DF"/>
                </a:solidFill>
                <a:latin typeface="Archivo Narrow"/>
                <a:ea typeface="Archivo Narrow"/>
                <a:cs typeface="Archivo Narrow"/>
                <a:sym typeface="Archivo Narrow"/>
              </a:rPr>
              <a:t>Pengguna dapat mengedit catatan yang sudah dibuat</a:t>
            </a:r>
          </a:p>
        </p:txBody>
      </p:sp>
      <p:sp>
        <p:nvSpPr>
          <p:cNvPr id="10" name="TextBox 10"/>
          <p:cNvSpPr txBox="1"/>
          <p:nvPr/>
        </p:nvSpPr>
        <p:spPr>
          <a:xfrm>
            <a:off x="3327807" y="3803587"/>
            <a:ext cx="11632385" cy="715011"/>
          </a:xfrm>
          <a:prstGeom prst="rect">
            <a:avLst/>
          </a:prstGeom>
        </p:spPr>
        <p:txBody>
          <a:bodyPr lIns="0" tIns="0" rIns="0" bIns="0" rtlCol="0" anchor="t">
            <a:spAutoFit/>
          </a:bodyPr>
          <a:lstStyle/>
          <a:p>
            <a:pPr algn="l">
              <a:lnSpc>
                <a:spcPts val="5739"/>
              </a:lnSpc>
            </a:pPr>
            <a:r>
              <a:rPr lang="en-US" sz="4099">
                <a:solidFill>
                  <a:srgbClr val="FFF2DF"/>
                </a:solidFill>
                <a:latin typeface="Archivo Narrow"/>
                <a:ea typeface="Archivo Narrow"/>
                <a:cs typeface="Archivo Narrow"/>
                <a:sym typeface="Archivo Narrow"/>
              </a:rPr>
              <a:t>Analisis kebutuhan dalam web “Note” adalah sebagai berikut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587</Words>
  <Application>Microsoft Office PowerPoint</Application>
  <PresentationFormat>Custom</PresentationFormat>
  <Paragraphs>72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Archivo Narrow</vt:lpstr>
      <vt:lpstr>Odibee Sans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Pengembangan Aplikasi Note Berbasis Android Menggunakan Flutter</dc:title>
  <cp:lastModifiedBy>Muhammad Hammam Afif</cp:lastModifiedBy>
  <cp:revision>2</cp:revision>
  <dcterms:created xsi:type="dcterms:W3CDTF">2006-08-16T00:00:00Z</dcterms:created>
  <dcterms:modified xsi:type="dcterms:W3CDTF">2025-01-07T09:00:20Z</dcterms:modified>
  <dc:identifier>DAGWgQYz-XY</dc:identifier>
</cp:coreProperties>
</file>