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61" r:id="rId6"/>
    <p:sldId id="267" r:id="rId7"/>
    <p:sldId id="259" r:id="rId8"/>
    <p:sldId id="262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40240" y="-3867699"/>
            <a:ext cx="13386573" cy="9161505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8514314" y="4052934"/>
            <a:ext cx="5227335" cy="42851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462467" y="1088432"/>
            <a:ext cx="92996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462467" y="4608333"/>
            <a:ext cx="6510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413180" y="4823208"/>
            <a:ext cx="1931765" cy="2985072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58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55300"/>
            <a:ext cx="8768000" cy="1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8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950967" y="41578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1186538" y="5444181"/>
            <a:ext cx="5969409" cy="3115248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3484556" y="-3843213"/>
            <a:ext cx="10885891" cy="8457945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960000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5822267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960000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5822267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582226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582226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960000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5822264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960000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5822264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1078563" y="3615287"/>
            <a:ext cx="2797268" cy="4412663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8627833" y="-2313573"/>
            <a:ext cx="5676000" cy="5562209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51850" y="305601"/>
            <a:ext cx="2521857" cy="1788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950967" y="4465667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950967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17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6623567" y="6575617"/>
            <a:ext cx="585600" cy="585467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902140" y="-4927546"/>
            <a:ext cx="9756963" cy="9311063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3232322" y="2765529"/>
            <a:ext cx="8366591" cy="8343671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2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10413690" y="-829510"/>
            <a:ext cx="3450389" cy="3634555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99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902200" y="-150326"/>
            <a:ext cx="6240893" cy="7913593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8856401" y="-554267"/>
            <a:ext cx="6078623" cy="2516100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7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7206633" y="2961491"/>
            <a:ext cx="5684000" cy="48232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900000" y="4016256"/>
            <a:ext cx="4934781" cy="4460229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7905201" y="-332892"/>
            <a:ext cx="7584220" cy="4658435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87083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6508008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960000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128439" y="6518085"/>
            <a:ext cx="2120544" cy="1175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9178268" y="1847634"/>
            <a:ext cx="5370905" cy="704474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6130675" y="-2265383"/>
            <a:ext cx="7439725" cy="4271232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186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960000" y="2087900"/>
            <a:ext cx="37320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960000" y="3102333"/>
            <a:ext cx="3732000" cy="1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2164980" y="3333010"/>
            <a:ext cx="6825607" cy="5831853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9699747" y="-1423266"/>
            <a:ext cx="5227335" cy="42851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90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60000" y="2772433"/>
            <a:ext cx="74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367633"/>
            <a:ext cx="22700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266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960000" y="4336500"/>
            <a:ext cx="7464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718941" y="-2290633"/>
            <a:ext cx="5862924" cy="5562209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715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603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845" name="Google Shape;845;p21"/>
          <p:cNvGrpSpPr/>
          <p:nvPr/>
        </p:nvGrpSpPr>
        <p:grpSpPr>
          <a:xfrm>
            <a:off x="9129325" y="-1842923"/>
            <a:ext cx="5640793" cy="5640793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2642036" y="2566253"/>
            <a:ext cx="8254963" cy="8254963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60129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6110029" y="3244627"/>
            <a:ext cx="6696047" cy="635259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5721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6998700" y="1519400"/>
            <a:ext cx="423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1218438" y="-3113463"/>
            <a:ext cx="6696215" cy="6353085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98998" y="4396121"/>
            <a:ext cx="807739" cy="3223713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4780641" y="-1942413"/>
            <a:ext cx="4908620" cy="3679500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646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950967" y="2722033"/>
            <a:ext cx="743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950967" y="4488867"/>
            <a:ext cx="7438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950967" y="2239200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950967" y="4054067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8318829" y="1377027"/>
            <a:ext cx="6696047" cy="635259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910467" y="1177267"/>
            <a:ext cx="3255933" cy="24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8060934" y="317301"/>
            <a:ext cx="6078623" cy="1788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525000" y="5234517"/>
            <a:ext cx="6078623" cy="2023716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171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9412738" y="-2849077"/>
            <a:ext cx="5590343" cy="6078623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960000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4779312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8598633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960000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4779311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8598629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8090101" y="3728833"/>
            <a:ext cx="5341684" cy="6361536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313821" y="5104739"/>
            <a:ext cx="6999145" cy="3989632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687417" y="-1063994"/>
            <a:ext cx="1911223" cy="3446377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56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960000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4779312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8598633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960000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4779311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8598629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9600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47793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85986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1237387" y="5234517"/>
            <a:ext cx="3777809" cy="2023716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8533501" y="-2339265"/>
            <a:ext cx="5585599" cy="4087832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6661034" y="240835"/>
            <a:ext cx="6078623" cy="1788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2224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2406333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6982869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2406333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6982869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2406333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6982867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2406333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6982867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3869370" y="1695853"/>
            <a:ext cx="8254963" cy="8254963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7533564" y="-1381966"/>
            <a:ext cx="8254963" cy="9153516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5311984" y="6577567"/>
            <a:ext cx="890555" cy="5856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41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960000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4626496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960000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4626496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8293001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8293001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960000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4626497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960000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4626497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8293003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8293003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8137134" y="-2313573"/>
            <a:ext cx="6166700" cy="5562209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452134" y="5600434"/>
            <a:ext cx="7158467" cy="248499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568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3144600" y="88665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3144600" y="17097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3144600" y="270299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3144600" y="352741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3144600" y="4520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3144600" y="5346372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9001600" y="3527400"/>
            <a:ext cx="3900000" cy="39272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11146600" y="-301400"/>
            <a:ext cx="585600" cy="585467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1204333" y="6450801"/>
            <a:ext cx="6078623" cy="1788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190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543000" y="2146100"/>
            <a:ext cx="59308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543069" y="659700"/>
            <a:ext cx="6835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388780" y="-659759"/>
            <a:ext cx="1931765" cy="2985072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3546284" y="5700533"/>
            <a:ext cx="6602745" cy="3989632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543067" y="4635933"/>
            <a:ext cx="709360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60520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830987" y="5234517"/>
            <a:ext cx="3777809" cy="2023716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8431901" y="-2237665"/>
            <a:ext cx="5585599" cy="4087832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90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143" name="Google Shape;143;p4"/>
          <p:cNvGrpSpPr/>
          <p:nvPr/>
        </p:nvGrpSpPr>
        <p:grpSpPr>
          <a:xfrm>
            <a:off x="9820200" y="-1530399"/>
            <a:ext cx="4977499" cy="8716005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40989" y="4906947"/>
            <a:ext cx="788921" cy="3013693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693530" y="-764219"/>
            <a:ext cx="2003055" cy="3742456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753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65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464CE-B14F-182B-B714-88F7B4B1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899B62-B2F3-2F76-FA58-D797BE54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7EFD2D-EA7F-A0A1-AACD-F9825F3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0D4-6E3D-440B-BC20-2AEEA4044B6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6C830B-5B6A-9AD6-8D65-16CF2EA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710B97-6538-42FE-FF07-423E794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24F-704A-4E60-AAC1-F0E4EE8E3E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216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2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4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666653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240506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6666544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2405067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0105485" y="-1187199"/>
            <a:ext cx="3864367" cy="4043933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818560" y="4924808"/>
            <a:ext cx="2730743" cy="2985072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3136700" y="-536091"/>
            <a:ext cx="7076687" cy="325114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9060134" y="4126951"/>
            <a:ext cx="6078623" cy="325114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2173268" y="-1517741"/>
            <a:ext cx="5046919" cy="4057495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10808372" y="-1125883"/>
            <a:ext cx="2388176" cy="3690444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998666" y="4243405"/>
            <a:ext cx="6078623" cy="4475817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950967" y="1547700"/>
            <a:ext cx="10281200" cy="4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1912900" y="5257917"/>
            <a:ext cx="585600" cy="585467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7308792" y="-4156819"/>
            <a:ext cx="7939112" cy="8190345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671354" y="5315905"/>
            <a:ext cx="6999145" cy="3989632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6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950967" y="2830133"/>
            <a:ext cx="97300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8634415" y="-2055497"/>
            <a:ext cx="3444480" cy="3212913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960000" y="639667"/>
            <a:ext cx="4193600" cy="24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960000" y="3145867"/>
            <a:ext cx="4193600" cy="2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5514400" y="719333"/>
            <a:ext cx="5726800" cy="54256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3191286" y="-2180717"/>
            <a:ext cx="6280553" cy="7126207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8959881" y="3864417"/>
            <a:ext cx="5227335" cy="42851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2604233" y="6421935"/>
            <a:ext cx="6078623" cy="1788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18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896000" cy="124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6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623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48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4FB74-5E20-EACE-A486-6D11EFD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692" y="2225763"/>
            <a:ext cx="7238613" cy="1203237"/>
          </a:xfrm>
        </p:spPr>
        <p:txBody>
          <a:bodyPr>
            <a:normAutofit/>
          </a:bodyPr>
          <a:lstStyle/>
          <a:p>
            <a:r>
              <a:rPr lang="cs-CZ" sz="6600" dirty="0"/>
              <a:t>Útoky typu DoS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4A5C7C-9B18-CBD5-BC43-CF6E5DC78C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8187" y="4405147"/>
            <a:ext cx="5635625" cy="1960876"/>
          </a:xfrm>
        </p:spPr>
        <p:txBody>
          <a:bodyPr/>
          <a:lstStyle/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Autor: Martin Smékal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I4B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Vedoucí práce: Ing. David Čepička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24/2025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endParaRPr lang="cs-CZ" sz="2400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7279E56A-3DFA-8192-F362-429CC98B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3" y="132844"/>
            <a:ext cx="2587357" cy="5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C565A-BFDA-A10B-1B0C-095711B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Praktické 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CB16FC-C01D-0208-DE65-A2EF7E4F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7" y="1823733"/>
            <a:ext cx="8173983" cy="4555200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Podklad pro vytváření bezpečnostních strategií a obranných opatření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Zvýšení povědomí o hrozbách a potřebě kybernetické bezpečnosti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Vyzkoušení teoretických pravidel v praxi, které lze dále využít na provedení reálných penetračních testů na fyzickém hw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311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EB3FE-ED04-68EF-E9F7-3DC4DA66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916" y="3047200"/>
            <a:ext cx="5144168" cy="763600"/>
          </a:xfrm>
        </p:spPr>
        <p:txBody>
          <a:bodyPr/>
          <a:lstStyle/>
          <a:p>
            <a:r>
              <a:rPr lang="cs-CZ" sz="3600" dirty="0"/>
              <a:t>Prostor pro dotazy</a:t>
            </a:r>
          </a:p>
        </p:txBody>
      </p:sp>
    </p:spTree>
    <p:extLst>
      <p:ext uri="{BB962C8B-B14F-4D97-AF65-F5344CB8AC3E}">
        <p14:creationId xmlns:p14="http://schemas.microsoft.com/office/powerpoint/2010/main" val="37203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CC74D-B329-63DC-7D57-C48BD7B4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5316D3-E261-994C-47BA-9459A45A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2750" cy="4518025"/>
          </a:xfrm>
        </p:spPr>
        <p:txBody>
          <a:bodyPr>
            <a:normAutofit/>
          </a:bodyPr>
          <a:lstStyle/>
          <a:p>
            <a:r>
              <a:rPr lang="cs-CZ" sz="2400" dirty="0"/>
              <a:t>Analýza principů a metod DoS útoků</a:t>
            </a:r>
          </a:p>
          <a:p>
            <a:endParaRPr lang="cs-CZ" sz="1600" dirty="0"/>
          </a:p>
          <a:p>
            <a:r>
              <a:rPr lang="cs-CZ" sz="2400" dirty="0" err="1"/>
              <a:t>Nadesignovat</a:t>
            </a:r>
            <a:r>
              <a:rPr lang="cs-CZ" sz="2400" dirty="0"/>
              <a:t> síťovou infrastrukturu</a:t>
            </a:r>
          </a:p>
          <a:p>
            <a:endParaRPr lang="cs-CZ" sz="1600" dirty="0"/>
          </a:p>
          <a:p>
            <a:r>
              <a:rPr lang="cs-CZ" sz="2400" dirty="0"/>
              <a:t>Demonstrovat reálný dopad scénářů v simulovaném prostředí</a:t>
            </a:r>
          </a:p>
          <a:p>
            <a:endParaRPr lang="cs-CZ" sz="1600" dirty="0"/>
          </a:p>
          <a:p>
            <a:r>
              <a:rPr lang="cs-CZ" sz="2400" dirty="0"/>
              <a:t>Lépe porozumět dynamice DoS útoků a jejich vlivu na služby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34D014-0E99-ACA8-908A-BF16510D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08" y="365125"/>
            <a:ext cx="3529743" cy="484187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E837A9B-8463-85E7-DF3A-D11964A237D5}"/>
              </a:ext>
            </a:extLst>
          </p:cNvPr>
          <p:cNvSpPr txBox="1"/>
          <p:nvPr/>
        </p:nvSpPr>
        <p:spPr>
          <a:xfrm>
            <a:off x="8359140" y="328090"/>
            <a:ext cx="131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Zjednodušený </a:t>
            </a:r>
            <a:r>
              <a:rPr lang="en-US" dirty="0"/>
              <a:t>DDoS: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0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8E72C-A91A-9A8D-4DAD-AC262AA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8FA3F-189D-E608-347C-0984881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7742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Virtualizované prostředí: VirtualBox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OS: Kali, Ubuntu server, RouterOS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nástroje pro útoky: Python, 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r>
              <a:rPr lang="cs-CZ" sz="2400" dirty="0">
                <a:solidFill>
                  <a:schemeClr val="tx1"/>
                </a:solidFill>
              </a:rPr>
              <a:t>, Hping3</a:t>
            </a:r>
          </a:p>
        </p:txBody>
      </p:sp>
      <p:pic>
        <p:nvPicPr>
          <p:cNvPr id="1026" name="Picture 2" descr="VirtualBox - Wikipedia">
            <a:extLst>
              <a:ext uri="{FF2B5EF4-FFF2-40B4-BE49-F238E27FC236}">
                <a16:creationId xmlns:a16="http://schemas.microsoft.com/office/drawing/2014/main" id="{B385491E-DE17-94B7-380E-830E86FF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798">
            <a:off x="10144832" y="509473"/>
            <a:ext cx="1784858" cy="15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i Linux Logo - PNG Logo Vector Brand Downloads (SVG, EPS)">
            <a:extLst>
              <a:ext uri="{FF2B5EF4-FFF2-40B4-BE49-F238E27FC236}">
                <a16:creationId xmlns:a16="http://schemas.microsoft.com/office/drawing/2014/main" id="{19171D78-DC0C-1D8C-F39B-0BFCDE0A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65">
            <a:off x="8469106" y="2051713"/>
            <a:ext cx="1783322" cy="13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90F5CD-7576-7973-292E-B6EA0B40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9" y="2870273"/>
            <a:ext cx="1566862" cy="15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Официальная русскоязычная MikroTik Wiki">
            <a:extLst>
              <a:ext uri="{FF2B5EF4-FFF2-40B4-BE49-F238E27FC236}">
                <a16:creationId xmlns:a16="http://schemas.microsoft.com/office/drawing/2014/main" id="{DF39F512-2012-90F0-CFD6-B271F172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1602">
            <a:off x="9140479" y="3787432"/>
            <a:ext cx="1181109" cy="11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apy - Wikipedia">
            <a:extLst>
              <a:ext uri="{FF2B5EF4-FFF2-40B4-BE49-F238E27FC236}">
                <a16:creationId xmlns:a16="http://schemas.microsoft.com/office/drawing/2014/main" id="{681558D9-CBC2-A55F-87AA-662159E2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6077">
            <a:off x="8053341" y="4994705"/>
            <a:ext cx="1373537" cy="15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li Linux / Packages / hping3 · GitLab">
            <a:extLst>
              <a:ext uri="{FF2B5EF4-FFF2-40B4-BE49-F238E27FC236}">
                <a16:creationId xmlns:a16="http://schemas.microsoft.com/office/drawing/2014/main" id="{EB123B4A-0471-ACF4-A6E9-E333B0D1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704">
            <a:off x="10448520" y="4945959"/>
            <a:ext cx="1598379" cy="15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D1865-F2D5-6E11-3A15-18C84315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Zapojení topologie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D601F5A-C1D0-611A-FAB4-5C0E05D0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20" y="1454119"/>
            <a:ext cx="6372014" cy="49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EB86-3B91-E66A-DCE7-5E207F6C7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27DA0-2162-AAFC-9F64-CCE461DF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útoku </a:t>
            </a:r>
            <a:r>
              <a:rPr lang="cs-CZ" sz="4400" dirty="0">
                <a:solidFill>
                  <a:schemeClr val="tx1"/>
                </a:solidFill>
              </a:rPr>
              <a:t>HTTP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5CE407-A405-4D13-2E7C-16F911D7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00855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Využité nástroje: python-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Typy: </a:t>
            </a:r>
            <a:r>
              <a:rPr lang="cs-CZ" sz="2400" b="1" dirty="0">
                <a:solidFill>
                  <a:schemeClr val="tx1"/>
                </a:solidFill>
              </a:rPr>
              <a:t>GET</a:t>
            </a:r>
            <a:r>
              <a:rPr lang="cs-CZ" sz="2400" dirty="0">
                <a:solidFill>
                  <a:schemeClr val="tx1"/>
                </a:solidFill>
              </a:rPr>
              <a:t>, POST, </a:t>
            </a:r>
            <a:r>
              <a:rPr lang="cs-CZ" sz="2400" dirty="0" err="1">
                <a:solidFill>
                  <a:schemeClr val="tx1"/>
                </a:solidFill>
              </a:rPr>
              <a:t>Slow</a:t>
            </a:r>
            <a:r>
              <a:rPr lang="cs-CZ" sz="2400" dirty="0">
                <a:solidFill>
                  <a:schemeClr val="tx1"/>
                </a:solidFill>
              </a:rPr>
              <a:t>…</a:t>
            </a: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E6BC2BD-5086-E15B-22FB-D1A1C6BB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2789453"/>
            <a:ext cx="6661445" cy="16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913E54-3275-4144-DC00-5B5056D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útoku </a:t>
            </a:r>
            <a:r>
              <a:rPr lang="cs-CZ" sz="4400" dirty="0">
                <a:solidFill>
                  <a:schemeClr val="tx1"/>
                </a:solidFill>
              </a:rPr>
              <a:t>TCP SYN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8B29C-10E1-276C-5934-B98591EC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Nástroj: hping3</a:t>
            </a:r>
          </a:p>
          <a:p>
            <a:pPr lvl="1"/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Zneužívá - </a:t>
            </a:r>
            <a:r>
              <a:rPr lang="cs-CZ" sz="2400" dirty="0" err="1">
                <a:solidFill>
                  <a:schemeClr val="tx1"/>
                </a:solidFill>
              </a:rPr>
              <a:t>Three-way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handshake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1D36294-F99E-840C-7C61-58A506ED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2531852"/>
            <a:ext cx="6859348" cy="2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16F5CE8F-B09F-9F6C-04AD-16336F7D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240" cy="7629525"/>
          </a:xfrm>
          <a:prstGeom prst="rect">
            <a:avLst/>
          </a:prstGeom>
        </p:spPr>
      </p:pic>
      <p:sp>
        <p:nvSpPr>
          <p:cNvPr id="8" name="Pravá složená závorka 7">
            <a:extLst>
              <a:ext uri="{FF2B5EF4-FFF2-40B4-BE49-F238E27FC236}">
                <a16:creationId xmlns:a16="http://schemas.microsoft.com/office/drawing/2014/main" id="{DD4F9E48-C5B2-4D7F-BCD2-EC3FB43675B0}"/>
              </a:ext>
            </a:extLst>
          </p:cNvPr>
          <p:cNvSpPr/>
          <p:nvPr/>
        </p:nvSpPr>
        <p:spPr>
          <a:xfrm>
            <a:off x="10648950" y="1593850"/>
            <a:ext cx="152400" cy="11112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Pravá složená závorka 8">
            <a:extLst>
              <a:ext uri="{FF2B5EF4-FFF2-40B4-BE49-F238E27FC236}">
                <a16:creationId xmlns:a16="http://schemas.microsoft.com/office/drawing/2014/main" id="{E9D03B12-B118-0427-1A12-735BBCE19C8E}"/>
              </a:ext>
            </a:extLst>
          </p:cNvPr>
          <p:cNvSpPr/>
          <p:nvPr/>
        </p:nvSpPr>
        <p:spPr>
          <a:xfrm>
            <a:off x="10648950" y="2762250"/>
            <a:ext cx="152400" cy="13271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7080FB7-446A-0018-5EEB-367DDD6D5374}"/>
              </a:ext>
            </a:extLst>
          </p:cNvPr>
          <p:cNvSpPr txBox="1"/>
          <p:nvPr/>
        </p:nvSpPr>
        <p:spPr>
          <a:xfrm>
            <a:off x="10801350" y="325654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SYN-ACK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5020C07-855C-B61C-0A2B-8B8B6E671698}"/>
              </a:ext>
            </a:extLst>
          </p:cNvPr>
          <p:cNvSpPr txBox="1"/>
          <p:nvPr/>
        </p:nvSpPr>
        <p:spPr>
          <a:xfrm>
            <a:off x="10961370" y="198019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2AC01F-4FAB-0142-0E69-CD3A001C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122C116-AE22-1FF0-4706-84E174A9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36633"/>
            <a:ext cx="5770730" cy="453753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9C6DF34-C01D-2FEE-9122-679DAC48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86" y="1536633"/>
            <a:ext cx="5698774" cy="46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9275-D3A3-BEE3-48C4-56D463FC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207B05-3098-7B56-A7EE-5A7C1EE3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FF3FCE3-7632-6869-F0C5-938E5998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4" y="1775459"/>
            <a:ext cx="5703509" cy="419947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866FA85-1361-EA1D-D8DD-E0A799FB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146"/>
            <a:ext cx="5928843" cy="58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32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Coding Workshop by Slidesgo</Template>
  <TotalTime>1558</TotalTime>
  <Words>166</Words>
  <Application>Microsoft Office PowerPoint</Application>
  <PresentationFormat>Širokoúhlá obrazovka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21" baseType="lpstr">
      <vt:lpstr>Arial</vt:lpstr>
      <vt:lpstr>IBM Plex Mono</vt:lpstr>
      <vt:lpstr>Open Sans</vt:lpstr>
      <vt:lpstr>Poppins</vt:lpstr>
      <vt:lpstr>Proxima Nova</vt:lpstr>
      <vt:lpstr>PT Sans</vt:lpstr>
      <vt:lpstr>Roboto Condensed Light</vt:lpstr>
      <vt:lpstr>Source Code Pro</vt:lpstr>
      <vt:lpstr>Introduction to Coding Workshop by Slidesgo</vt:lpstr>
      <vt:lpstr>Slidesgo Final Pages</vt:lpstr>
      <vt:lpstr>Útoky typu DoS</vt:lpstr>
      <vt:lpstr>Cíl práce</vt:lpstr>
      <vt:lpstr>Simulace útoků</vt:lpstr>
      <vt:lpstr>Zapojení topologie</vt:lpstr>
      <vt:lpstr>Simulace útoku HTTP flood </vt:lpstr>
      <vt:lpstr>Simulace útoku TCP SYN flood </vt:lpstr>
      <vt:lpstr>Prezentace aplikace PowerPoint</vt:lpstr>
      <vt:lpstr>Pracovní list</vt:lpstr>
      <vt:lpstr>Pracovní list</vt:lpstr>
      <vt:lpstr>Praktické využití</vt:lpstr>
      <vt:lpstr>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Smékal</dc:creator>
  <cp:lastModifiedBy>Martin Smékal</cp:lastModifiedBy>
  <cp:revision>14</cp:revision>
  <dcterms:created xsi:type="dcterms:W3CDTF">2025-03-24T10:20:20Z</dcterms:created>
  <dcterms:modified xsi:type="dcterms:W3CDTF">2025-05-22T10:22:45Z</dcterms:modified>
</cp:coreProperties>
</file>