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</p:sldMasterIdLst>
  <p:sldIdLst>
    <p:sldId id="256" r:id="rId3"/>
    <p:sldId id="257" r:id="rId4"/>
    <p:sldId id="258" r:id="rId5"/>
    <p:sldId id="261" r:id="rId6"/>
    <p:sldId id="267" r:id="rId7"/>
    <p:sldId id="259" r:id="rId8"/>
    <p:sldId id="262" r:id="rId9"/>
    <p:sldId id="264" r:id="rId10"/>
    <p:sldId id="265" r:id="rId11"/>
    <p:sldId id="260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94660"/>
  </p:normalViewPr>
  <p:slideViewPr>
    <p:cSldViewPr snapToGrid="0">
      <p:cViewPr>
        <p:scale>
          <a:sx n="125" d="100"/>
          <a:sy n="125" d="100"/>
        </p:scale>
        <p:origin x="1506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340240" y="-3867699"/>
            <a:ext cx="13386573" cy="9161505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8514314" y="4052934"/>
            <a:ext cx="5227335" cy="42851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462467" y="1088432"/>
            <a:ext cx="9299600" cy="31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462467" y="4608333"/>
            <a:ext cx="6510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413180" y="4823208"/>
            <a:ext cx="1931765" cy="2985072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058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950967" y="2355300"/>
            <a:ext cx="8768000" cy="13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8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950967" y="4157833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1186538" y="5444181"/>
            <a:ext cx="5969409" cy="3115248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3484556" y="-3843213"/>
            <a:ext cx="10885891" cy="8457945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8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81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960000" y="2992967"/>
            <a:ext cx="3548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5822267" y="2992967"/>
            <a:ext cx="3548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960000" y="5254533"/>
            <a:ext cx="3548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5822267" y="5254533"/>
            <a:ext cx="3548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4" y="1793033"/>
            <a:ext cx="14100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960004" y="4054628"/>
            <a:ext cx="14100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5822264" y="1793033"/>
            <a:ext cx="14100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5822264" y="4054628"/>
            <a:ext cx="14100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960000" y="2558233"/>
            <a:ext cx="4311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5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5822264" y="2558233"/>
            <a:ext cx="4311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5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960000" y="4819735"/>
            <a:ext cx="4311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5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5822264" y="4819735"/>
            <a:ext cx="4311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5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1078563" y="3615287"/>
            <a:ext cx="2797268" cy="4412663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8627833" y="-2313573"/>
            <a:ext cx="5676000" cy="5562209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51850" y="305601"/>
            <a:ext cx="2521857" cy="1788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58700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950967" y="4465667"/>
            <a:ext cx="8921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950967" y="2015084"/>
            <a:ext cx="89216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1171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6623567" y="6575617"/>
            <a:ext cx="585600" cy="585467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902140" y="-4927546"/>
            <a:ext cx="9756963" cy="9311063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3232322" y="2765529"/>
            <a:ext cx="8366591" cy="8343671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4523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10413690" y="-829510"/>
            <a:ext cx="3450389" cy="3634555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11110069" y="-9"/>
            <a:ext cx="3181535" cy="4391831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84700" y="228300"/>
            <a:ext cx="585600" cy="585467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683964" y="4215104"/>
            <a:ext cx="6430121" cy="3912667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2998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902200" y="-150326"/>
            <a:ext cx="6240893" cy="7913593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8856401" y="-554267"/>
            <a:ext cx="6078623" cy="2516100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076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7206633" y="2961491"/>
            <a:ext cx="5684000" cy="48232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2900000" y="4016256"/>
            <a:ext cx="4934781" cy="4460229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7905201" y="-332892"/>
            <a:ext cx="7584220" cy="4658435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787083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6508008" y="2382233"/>
            <a:ext cx="47240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960000" y="2382233"/>
            <a:ext cx="47240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128439" y="6518085"/>
            <a:ext cx="2120544" cy="117500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9178268" y="1847634"/>
            <a:ext cx="5370905" cy="7044740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6130675" y="-2265383"/>
            <a:ext cx="7439725" cy="4271232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2186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960000" y="2087900"/>
            <a:ext cx="3732000" cy="10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960000" y="3102333"/>
            <a:ext cx="3732000" cy="15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2164980" y="3333010"/>
            <a:ext cx="6825607" cy="5831853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9699747" y="-1423266"/>
            <a:ext cx="5227335" cy="42851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190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960000" y="2772433"/>
            <a:ext cx="7464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367633"/>
            <a:ext cx="2270000" cy="13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266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960000" y="4336500"/>
            <a:ext cx="7464000" cy="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718941" y="-2290633"/>
            <a:ext cx="5862924" cy="5562209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47154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844" name="Google Shape;844;p21"/>
          <p:cNvSpPr txBox="1">
            <a:spLocks noGrp="1"/>
          </p:cNvSpPr>
          <p:nvPr>
            <p:ph type="body" idx="1"/>
          </p:nvPr>
        </p:nvSpPr>
        <p:spPr>
          <a:xfrm>
            <a:off x="960000" y="1519400"/>
            <a:ext cx="6038000" cy="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grpSp>
        <p:nvGrpSpPr>
          <p:cNvPr id="845" name="Google Shape;845;p21"/>
          <p:cNvGrpSpPr/>
          <p:nvPr/>
        </p:nvGrpSpPr>
        <p:grpSpPr>
          <a:xfrm>
            <a:off x="9129325" y="-1842923"/>
            <a:ext cx="5640793" cy="5640793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2642036" y="2566253"/>
            <a:ext cx="8254963" cy="8254963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460129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6110029" y="3244627"/>
            <a:ext cx="6696047" cy="635259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23" name="Google Shape;923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924" name="Google Shape;924;p22"/>
          <p:cNvSpPr txBox="1">
            <a:spLocks noGrp="1"/>
          </p:cNvSpPr>
          <p:nvPr>
            <p:ph type="body" idx="1"/>
          </p:nvPr>
        </p:nvSpPr>
        <p:spPr>
          <a:xfrm>
            <a:off x="960000" y="1519400"/>
            <a:ext cx="57212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600">
                <a:solidFill>
                  <a:srgbClr val="191919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25" name="Google Shape;925;p22"/>
          <p:cNvSpPr txBox="1">
            <a:spLocks noGrp="1"/>
          </p:cNvSpPr>
          <p:nvPr>
            <p:ph type="body" idx="2"/>
          </p:nvPr>
        </p:nvSpPr>
        <p:spPr>
          <a:xfrm>
            <a:off x="6998700" y="1519400"/>
            <a:ext cx="42332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600">
                <a:solidFill>
                  <a:srgbClr val="191919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grpSp>
        <p:nvGrpSpPr>
          <p:cNvPr id="926" name="Google Shape;926;p22"/>
          <p:cNvGrpSpPr/>
          <p:nvPr/>
        </p:nvGrpSpPr>
        <p:grpSpPr>
          <a:xfrm>
            <a:off x="-1218438" y="-3113463"/>
            <a:ext cx="6696215" cy="6353085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98998" y="4396121"/>
            <a:ext cx="807739" cy="3223713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4780641" y="-1942413"/>
            <a:ext cx="4908620" cy="3679500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1646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950967" y="2722033"/>
            <a:ext cx="74380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950967" y="4488867"/>
            <a:ext cx="74380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950967" y="2239200"/>
            <a:ext cx="74380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950967" y="4054067"/>
            <a:ext cx="74380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8318829" y="1377027"/>
            <a:ext cx="6696047" cy="635259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910467" y="1177267"/>
            <a:ext cx="3255933" cy="2484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8060934" y="317301"/>
            <a:ext cx="6078623" cy="1788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525000" y="5234517"/>
            <a:ext cx="6078623" cy="2023716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51719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9412738" y="-2849077"/>
            <a:ext cx="5590343" cy="6078623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960000" y="3533300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4779312" y="3533300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8598633" y="3533300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960000" y="3098500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4779311" y="3098500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8598629" y="3098500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8090101" y="3728833"/>
            <a:ext cx="5341684" cy="6361536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313821" y="5104739"/>
            <a:ext cx="6999145" cy="3989632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687417" y="-1063994"/>
            <a:ext cx="1911223" cy="3446377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564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960000" y="4693967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4779312" y="4693967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8598633" y="4693967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960000" y="4259167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4779311" y="4259167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8598629" y="4259167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960000" y="1649067"/>
            <a:ext cx="2642400" cy="22164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4779300" y="1649067"/>
            <a:ext cx="2642400" cy="22164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8598600" y="1649067"/>
            <a:ext cx="2642400" cy="22164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1237387" y="5234517"/>
            <a:ext cx="3777809" cy="2023716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8533501" y="-2339265"/>
            <a:ext cx="5585599" cy="4087832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11927096" y="3136236"/>
            <a:ext cx="585595" cy="585461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6661034" y="240835"/>
            <a:ext cx="6078623" cy="1788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122243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2406333" y="2580291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6982869" y="2580291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2406333" y="4748499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6982869" y="4748499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2406333" y="2141033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6982867" y="2141033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2406333" y="4309308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6982867" y="4309308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3869370" y="1695853"/>
            <a:ext cx="8254963" cy="8254963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7533564" y="-1381966"/>
            <a:ext cx="8254963" cy="9153516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5311984" y="6577567"/>
            <a:ext cx="890555" cy="5856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8413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960000" y="281837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4626496" y="281837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960000" y="514562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4626496" y="514562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8293001" y="281837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8293001" y="514562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960000" y="2383567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4626497" y="2383567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960000" y="4710831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4626497" y="4710831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8293003" y="2383567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8293003" y="4710831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8137134" y="-2313573"/>
            <a:ext cx="6166700" cy="5562209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452134" y="5600434"/>
            <a:ext cx="7158467" cy="248499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55680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>
            <a:spLocks noGrp="1"/>
          </p:cNvSpPr>
          <p:nvPr>
            <p:ph type="title" hasCustomPrompt="1"/>
          </p:nvPr>
        </p:nvSpPr>
        <p:spPr>
          <a:xfrm>
            <a:off x="3144600" y="886651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>
            <a:spLocks noGrp="1"/>
          </p:cNvSpPr>
          <p:nvPr>
            <p:ph type="subTitle" idx="1"/>
          </p:nvPr>
        </p:nvSpPr>
        <p:spPr>
          <a:xfrm>
            <a:off x="3144600" y="1709751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68" name="Google Shape;1268;p28"/>
          <p:cNvSpPr txBox="1">
            <a:spLocks noGrp="1"/>
          </p:cNvSpPr>
          <p:nvPr>
            <p:ph type="title" idx="2" hasCustomPrompt="1"/>
          </p:nvPr>
        </p:nvSpPr>
        <p:spPr>
          <a:xfrm>
            <a:off x="3144600" y="2702992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>
            <a:spLocks noGrp="1"/>
          </p:cNvSpPr>
          <p:nvPr>
            <p:ph type="subTitle" idx="3"/>
          </p:nvPr>
        </p:nvSpPr>
        <p:spPr>
          <a:xfrm>
            <a:off x="3144600" y="3527411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70" name="Google Shape;1270;p28"/>
          <p:cNvSpPr txBox="1">
            <a:spLocks noGrp="1"/>
          </p:cNvSpPr>
          <p:nvPr>
            <p:ph type="title" idx="4" hasCustomPrompt="1"/>
          </p:nvPr>
        </p:nvSpPr>
        <p:spPr>
          <a:xfrm>
            <a:off x="3144600" y="4520633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>
            <a:spLocks noGrp="1"/>
          </p:cNvSpPr>
          <p:nvPr>
            <p:ph type="subTitle" idx="5"/>
          </p:nvPr>
        </p:nvSpPr>
        <p:spPr>
          <a:xfrm>
            <a:off x="3144600" y="5346372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72" name="Google Shape;1272;p28"/>
          <p:cNvSpPr/>
          <p:nvPr/>
        </p:nvSpPr>
        <p:spPr>
          <a:xfrm>
            <a:off x="9001600" y="3527400"/>
            <a:ext cx="3900000" cy="39272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11146600" y="-301400"/>
            <a:ext cx="585600" cy="585467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1204333" y="6450801"/>
            <a:ext cx="6078623" cy="1788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661901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subTitle" idx="1"/>
          </p:nvPr>
        </p:nvSpPr>
        <p:spPr>
          <a:xfrm>
            <a:off x="1543000" y="2146100"/>
            <a:ext cx="5930800" cy="1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title"/>
          </p:nvPr>
        </p:nvSpPr>
        <p:spPr>
          <a:xfrm>
            <a:off x="1543069" y="659700"/>
            <a:ext cx="68356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666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1283" name="Google Shape;1283;p29"/>
          <p:cNvGrpSpPr/>
          <p:nvPr/>
        </p:nvGrpSpPr>
        <p:grpSpPr>
          <a:xfrm>
            <a:off x="-388780" y="-659759"/>
            <a:ext cx="1931765" cy="2985072"/>
            <a:chOff x="-308635" y="-494819"/>
            <a:chExt cx="1448824" cy="2238804"/>
          </a:xfrm>
        </p:grpSpPr>
        <p:grpSp>
          <p:nvGrpSpPr>
            <p:cNvPr id="1284" name="Google Shape;1284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5" name="Google Shape;1285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88" name="Google Shape;1288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9" name="Google Shape;1289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290" name="Google Shape;1290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1" name="Google Shape;1291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92" name="Google Shape;1292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296" name="Google Shape;1296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97" name="Google Shape;1297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298" name="Google Shape;1298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02" name="Google Shape;1302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3" name="Google Shape;130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4" name="Google Shape;130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311" name="Google Shape;131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12" name="Google Shape;1312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315" name="Google Shape;131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321" name="Google Shape;132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22" name="Google Shape;1322;p29"/>
          <p:cNvGrpSpPr/>
          <p:nvPr/>
        </p:nvGrpSpPr>
        <p:grpSpPr>
          <a:xfrm>
            <a:off x="3546284" y="5700533"/>
            <a:ext cx="6602745" cy="3989632"/>
            <a:chOff x="2659712" y="4275400"/>
            <a:chExt cx="4952059" cy="2992224"/>
          </a:xfrm>
        </p:grpSpPr>
        <p:pic>
          <p:nvPicPr>
            <p:cNvPr id="1323" name="Google Shape;1323;p2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5" name="Google Shape;1325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0" name="Google Shape;1330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331" name="Google Shape;1331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2" name="Google Shape;1332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3" name="Google Shape;1333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334" name="Google Shape;1334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5" name="Google Shape;1335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6" name="Google Shape;1336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1337" name="Google Shape;1337;p29"/>
          <p:cNvSpPr txBox="1"/>
          <p:nvPr/>
        </p:nvSpPr>
        <p:spPr>
          <a:xfrm>
            <a:off x="1543067" y="4635933"/>
            <a:ext cx="7093600" cy="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icons, infographics &amp; images by</a:t>
            </a:r>
            <a:r>
              <a:rPr lang="en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6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6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5605204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830987" y="5234517"/>
            <a:ext cx="3777809" cy="2023716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8431901" y="-2237665"/>
            <a:ext cx="5585599" cy="4087832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11927096" y="3136236"/>
            <a:ext cx="585595" cy="585461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2904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960000" y="1519401"/>
            <a:ext cx="102720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grpSp>
        <p:nvGrpSpPr>
          <p:cNvPr id="143" name="Google Shape;143;p4"/>
          <p:cNvGrpSpPr/>
          <p:nvPr/>
        </p:nvGrpSpPr>
        <p:grpSpPr>
          <a:xfrm>
            <a:off x="9820200" y="-1530399"/>
            <a:ext cx="4977499" cy="8716005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40989" y="4906947"/>
            <a:ext cx="788921" cy="3013693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693530" y="-764219"/>
            <a:ext cx="2003055" cy="3742456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3753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11110069" y="-9"/>
            <a:ext cx="3181535" cy="4391831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84700" y="228300"/>
            <a:ext cx="585600" cy="585467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683964" y="4215104"/>
            <a:ext cx="6430121" cy="3912667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2659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E464CE-B14F-182B-B714-88F7B4B1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C899B62-B2F3-2F76-FA58-D797BE54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A7EFD2D-EA7F-A0A1-AACD-F9825F38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0D4-6E3D-440B-BC20-2AEEA4044B62}" type="datetimeFigureOut">
              <a:rPr lang="cs-CZ" smtClean="0"/>
              <a:t>18.05.2025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06C830B-5B6A-9AD6-8D65-16CF2EA0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3710B97-6538-42FE-FF07-423E7948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724F-704A-4E60-AAC1-F0E4EE8E3E0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42167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223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4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641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6666537" y="3163333"/>
            <a:ext cx="3120400" cy="1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2405067" y="3163333"/>
            <a:ext cx="3120400" cy="1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6666544" y="2731317"/>
            <a:ext cx="3120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2405067" y="2731317"/>
            <a:ext cx="3120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10105485" y="-1187199"/>
            <a:ext cx="3864367" cy="4043933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818560" y="4924808"/>
            <a:ext cx="2730743" cy="2985072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3136700" y="-536091"/>
            <a:ext cx="7076687" cy="3251140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9060134" y="4126951"/>
            <a:ext cx="6078623" cy="3251140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595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2173268" y="-1517741"/>
            <a:ext cx="5046919" cy="4057495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10808372" y="-1125883"/>
            <a:ext cx="2388176" cy="3690444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998666" y="4243405"/>
            <a:ext cx="6078623" cy="4475817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607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950967" y="1547700"/>
            <a:ext cx="10281200" cy="46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11912900" y="5257917"/>
            <a:ext cx="585600" cy="585467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7308792" y="-4156819"/>
            <a:ext cx="7939112" cy="8190345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671354" y="5315905"/>
            <a:ext cx="6999145" cy="3989632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664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950967" y="2830133"/>
            <a:ext cx="9730000" cy="12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8634415" y="-2055497"/>
            <a:ext cx="3444480" cy="3212913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49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960000" y="639667"/>
            <a:ext cx="4193600" cy="24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960000" y="3145867"/>
            <a:ext cx="4193600" cy="29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5514400" y="719333"/>
            <a:ext cx="5726800" cy="54256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3191286" y="-2180717"/>
            <a:ext cx="6280553" cy="7126207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8959881" y="3864417"/>
            <a:ext cx="5227335" cy="42851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2604233" y="6421935"/>
            <a:ext cx="6078623" cy="1788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8188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4896000" cy="124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160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42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26238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22" name="Google Shape;1422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948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A4FB74-5E20-EACE-A486-6D11EFD2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638" y="2046463"/>
            <a:ext cx="7371821" cy="1203237"/>
          </a:xfrm>
        </p:spPr>
        <p:txBody>
          <a:bodyPr>
            <a:normAutofit/>
          </a:bodyPr>
          <a:lstStyle/>
          <a:p>
            <a:r>
              <a:rPr lang="cs-CZ" sz="6600" dirty="0"/>
              <a:t>Útoky typu DoS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A4A5C7C-9B18-CBD5-BC43-CF6E5DC78C9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78187" y="4405147"/>
            <a:ext cx="5635625" cy="1960876"/>
          </a:xfrm>
        </p:spPr>
        <p:txBody>
          <a:bodyPr/>
          <a:lstStyle/>
          <a:p>
            <a:pPr marL="139700" indent="0" algn="ctr">
              <a:buNone/>
            </a:pPr>
            <a:r>
              <a:rPr lang="cs-CZ" sz="2400" dirty="0">
                <a:solidFill>
                  <a:schemeClr val="tx1"/>
                </a:solidFill>
              </a:rPr>
              <a:t>Autor: Martin Smékal</a:t>
            </a:r>
          </a:p>
          <a:p>
            <a:pPr marL="139700" indent="0" algn="ctr">
              <a:buNone/>
            </a:pPr>
            <a:r>
              <a:rPr lang="cs-CZ" sz="2400" dirty="0">
                <a:solidFill>
                  <a:schemeClr val="tx1"/>
                </a:solidFill>
              </a:rPr>
              <a:t>I4B</a:t>
            </a:r>
          </a:p>
          <a:p>
            <a:pPr marL="139700" indent="0" algn="ctr">
              <a:buNone/>
            </a:pPr>
            <a:r>
              <a:rPr lang="cs-CZ" sz="2400" dirty="0">
                <a:solidFill>
                  <a:schemeClr val="tx1"/>
                </a:solidFill>
              </a:rPr>
              <a:t>Vedoucí práce: Ing. David Čepička</a:t>
            </a:r>
          </a:p>
          <a:p>
            <a:pPr marL="139700" indent="0" algn="ctr">
              <a:buNone/>
            </a:pPr>
            <a:r>
              <a:rPr lang="cs-CZ" sz="2400" dirty="0">
                <a:solidFill>
                  <a:schemeClr val="tx1"/>
                </a:solidFill>
              </a:rPr>
              <a:t>20</a:t>
            </a:r>
            <a:r>
              <a:rPr lang="en-US" sz="2400" dirty="0">
                <a:solidFill>
                  <a:schemeClr val="tx1"/>
                </a:solidFill>
              </a:rPr>
              <a:t>24/2025</a:t>
            </a:r>
            <a:endParaRPr lang="cs-CZ" sz="2400" dirty="0">
              <a:solidFill>
                <a:schemeClr val="tx1"/>
              </a:solidFill>
            </a:endParaRPr>
          </a:p>
          <a:p>
            <a:pPr algn="ctr"/>
            <a:endParaRPr lang="cs-CZ" sz="2400" dirty="0"/>
          </a:p>
        </p:txBody>
      </p:sp>
      <p:pic>
        <p:nvPicPr>
          <p:cNvPr id="7" name="Grafický objekt 6">
            <a:extLst>
              <a:ext uri="{FF2B5EF4-FFF2-40B4-BE49-F238E27FC236}">
                <a16:creationId xmlns:a16="http://schemas.microsoft.com/office/drawing/2014/main" id="{7279E56A-3DFA-8192-F362-429CC98B6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403" y="132844"/>
            <a:ext cx="2587357" cy="53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2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0C565A-BFDA-A10B-1B0C-095711BA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Praktické využití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CB16FC-C01D-0208-DE65-A2EF7E4F4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417" y="1823733"/>
            <a:ext cx="8173983" cy="4555200"/>
          </a:xfrm>
        </p:spPr>
        <p:txBody>
          <a:bodyPr/>
          <a:lstStyle/>
          <a:p>
            <a:r>
              <a:rPr lang="cs-CZ" sz="2400" dirty="0">
                <a:solidFill>
                  <a:schemeClr val="tx1"/>
                </a:solidFill>
              </a:rPr>
              <a:t>Podklad pro vytváření bezpečnostních strategií a obranných opatření</a:t>
            </a: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Zvýšení povědomí o hrozbách a potřebě kybernetické bezpečnosti</a:t>
            </a: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Vyzkoušení teoretických pravidel v praxi, které lze dále využít na provedení reálných penetračních testů na fyzickém hw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2311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6EB3FE-ED04-68EF-E9F7-3DC4DA66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193" y="2665400"/>
            <a:ext cx="5213613" cy="763600"/>
          </a:xfrm>
        </p:spPr>
        <p:txBody>
          <a:bodyPr/>
          <a:lstStyle/>
          <a:p>
            <a:r>
              <a:rPr lang="cs-CZ" sz="3600" dirty="0"/>
              <a:t>Prostor pro dotazy</a:t>
            </a:r>
          </a:p>
        </p:txBody>
      </p:sp>
    </p:spTree>
    <p:extLst>
      <p:ext uri="{BB962C8B-B14F-4D97-AF65-F5344CB8AC3E}">
        <p14:creationId xmlns:p14="http://schemas.microsoft.com/office/powerpoint/2010/main" val="372031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9CC74D-B329-63DC-7D57-C48BD7B4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Cíl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5316D3-E261-994C-47BA-9459A45AD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2750" cy="4518025"/>
          </a:xfrm>
        </p:spPr>
        <p:txBody>
          <a:bodyPr>
            <a:normAutofit/>
          </a:bodyPr>
          <a:lstStyle/>
          <a:p>
            <a:r>
              <a:rPr lang="cs-CZ" sz="2400" dirty="0"/>
              <a:t>Analýza principů a metod DoS útoků</a:t>
            </a:r>
          </a:p>
          <a:p>
            <a:endParaRPr lang="cs-CZ" sz="1600" dirty="0"/>
          </a:p>
          <a:p>
            <a:r>
              <a:rPr lang="cs-CZ" sz="2400" dirty="0" err="1"/>
              <a:t>Nadesignovat</a:t>
            </a:r>
            <a:r>
              <a:rPr lang="cs-CZ" sz="2400" dirty="0"/>
              <a:t> síťovou infrastrukturu</a:t>
            </a:r>
          </a:p>
          <a:p>
            <a:endParaRPr lang="cs-CZ" sz="1600" dirty="0"/>
          </a:p>
          <a:p>
            <a:r>
              <a:rPr lang="cs-CZ" sz="2400" dirty="0"/>
              <a:t>Demonstrovat reálný dopad scénářů v simulovaném prostředí</a:t>
            </a:r>
          </a:p>
          <a:p>
            <a:endParaRPr lang="cs-CZ" sz="1600" dirty="0"/>
          </a:p>
          <a:p>
            <a:r>
              <a:rPr lang="cs-CZ" sz="2400" dirty="0"/>
              <a:t>Lépe porozumět dynamice DoS útoků a jejich vlivu na online služby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F34D014-0E99-ACA8-908A-BF16510DE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108" y="365125"/>
            <a:ext cx="3529743" cy="4841875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E837A9B-8463-85E7-DF3A-D11964A237D5}"/>
              </a:ext>
            </a:extLst>
          </p:cNvPr>
          <p:cNvSpPr txBox="1"/>
          <p:nvPr/>
        </p:nvSpPr>
        <p:spPr>
          <a:xfrm>
            <a:off x="8359140" y="328090"/>
            <a:ext cx="1310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Zjednodušený </a:t>
            </a:r>
            <a:r>
              <a:rPr lang="en-US" dirty="0"/>
              <a:t>DDoS: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5090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8E72C-A91A-9A8D-4DAD-AC262AA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Simulace útoků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C8FA3F-189D-E608-347C-09848817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7742" cy="4351338"/>
          </a:xfrm>
        </p:spPr>
        <p:txBody>
          <a:bodyPr/>
          <a:lstStyle/>
          <a:p>
            <a:r>
              <a:rPr lang="cs-CZ" sz="2400" dirty="0">
                <a:solidFill>
                  <a:schemeClr val="tx1"/>
                </a:solidFill>
              </a:rPr>
              <a:t>Virtualizované prostředí: VirtualBox</a:t>
            </a: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Použité OS: Kali, Ubuntu server, RouterOS</a:t>
            </a: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Použité nástroje pro útoky: Python, </a:t>
            </a:r>
            <a:r>
              <a:rPr lang="cs-CZ" sz="2400" dirty="0" err="1">
                <a:solidFill>
                  <a:schemeClr val="tx1"/>
                </a:solidFill>
              </a:rPr>
              <a:t>Scapy</a:t>
            </a:r>
            <a:r>
              <a:rPr lang="cs-CZ" sz="2400" dirty="0">
                <a:solidFill>
                  <a:schemeClr val="tx1"/>
                </a:solidFill>
              </a:rPr>
              <a:t>, Hping3</a:t>
            </a:r>
          </a:p>
        </p:txBody>
      </p:sp>
      <p:pic>
        <p:nvPicPr>
          <p:cNvPr id="1026" name="Picture 2" descr="VirtualBox - Wikipedia">
            <a:extLst>
              <a:ext uri="{FF2B5EF4-FFF2-40B4-BE49-F238E27FC236}">
                <a16:creationId xmlns:a16="http://schemas.microsoft.com/office/drawing/2014/main" id="{B385491E-DE17-94B7-380E-830E86FF5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9798">
            <a:off x="10144832" y="509473"/>
            <a:ext cx="1784858" cy="152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li Linux Logo - PNG Logo Vector Brand Downloads (SVG, EPS)">
            <a:extLst>
              <a:ext uri="{FF2B5EF4-FFF2-40B4-BE49-F238E27FC236}">
                <a16:creationId xmlns:a16="http://schemas.microsoft.com/office/drawing/2014/main" id="{19171D78-DC0C-1D8C-F39B-0BFCDE0A8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65">
            <a:off x="8469106" y="2051713"/>
            <a:ext cx="1783322" cy="132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590F5CD-7576-7973-292E-B6EA0B40D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279" y="2870273"/>
            <a:ext cx="1566862" cy="157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Официальная русскоязычная MikroTik Wiki">
            <a:extLst>
              <a:ext uri="{FF2B5EF4-FFF2-40B4-BE49-F238E27FC236}">
                <a16:creationId xmlns:a16="http://schemas.microsoft.com/office/drawing/2014/main" id="{DF39F512-2012-90F0-CFD6-B271F172A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61602">
            <a:off x="9140479" y="3787432"/>
            <a:ext cx="1181109" cy="118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capy - Wikipedia">
            <a:extLst>
              <a:ext uri="{FF2B5EF4-FFF2-40B4-BE49-F238E27FC236}">
                <a16:creationId xmlns:a16="http://schemas.microsoft.com/office/drawing/2014/main" id="{681558D9-CBC2-A55F-87AA-662159E29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6077">
            <a:off x="8053341" y="4994705"/>
            <a:ext cx="1373537" cy="150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ali Linux / Packages / hping3 · GitLab">
            <a:extLst>
              <a:ext uri="{FF2B5EF4-FFF2-40B4-BE49-F238E27FC236}">
                <a16:creationId xmlns:a16="http://schemas.microsoft.com/office/drawing/2014/main" id="{EB123B4A-0471-ACF4-A6E9-E333B0D1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0704">
            <a:off x="10448520" y="4945959"/>
            <a:ext cx="1598379" cy="159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14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CD1865-F2D5-6E11-3A15-18C84315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Zapojení topologie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CD601F5A-C1D0-611A-FAB4-5C0E05D0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720" y="1454119"/>
            <a:ext cx="6372014" cy="493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6EB86-3B91-E66A-DCE7-5E207F6C7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E27DA0-2162-AAFC-9F64-CCE461DF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Simulace útoku </a:t>
            </a:r>
            <a:r>
              <a:rPr lang="cs-CZ" sz="4400" dirty="0">
                <a:solidFill>
                  <a:schemeClr val="tx1"/>
                </a:solidFill>
              </a:rPr>
              <a:t>HTTP </a:t>
            </a:r>
            <a:r>
              <a:rPr lang="cs-CZ" sz="4400" dirty="0" err="1">
                <a:solidFill>
                  <a:schemeClr val="tx1"/>
                </a:solidFill>
              </a:rPr>
              <a:t>flood</a:t>
            </a:r>
            <a:br>
              <a:rPr lang="cs-CZ" sz="4400" dirty="0">
                <a:solidFill>
                  <a:schemeClr val="tx1"/>
                </a:solidFill>
              </a:rPr>
            </a:br>
            <a:endParaRPr lang="cs-CZ" sz="44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5CE407-A405-4D13-2E7C-16F911D7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1" y="1825625"/>
            <a:ext cx="5497829" cy="4300855"/>
          </a:xfrm>
        </p:spPr>
        <p:txBody>
          <a:bodyPr/>
          <a:lstStyle/>
          <a:p>
            <a:r>
              <a:rPr lang="cs-CZ" sz="2400" dirty="0">
                <a:solidFill>
                  <a:schemeClr val="tx1"/>
                </a:solidFill>
              </a:rPr>
              <a:t>Využité nástroje: python-</a:t>
            </a:r>
            <a:r>
              <a:rPr lang="cs-CZ" sz="2400" dirty="0" err="1">
                <a:solidFill>
                  <a:schemeClr val="tx1"/>
                </a:solidFill>
              </a:rPr>
              <a:t>scapy</a:t>
            </a:r>
            <a:endParaRPr lang="cs-CZ" sz="2400" dirty="0">
              <a:solidFill>
                <a:schemeClr val="tx1"/>
              </a:solidFill>
            </a:endParaRP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Typy: </a:t>
            </a:r>
            <a:r>
              <a:rPr lang="cs-CZ" sz="2400" u="sng" dirty="0">
                <a:solidFill>
                  <a:schemeClr val="tx1"/>
                </a:solidFill>
              </a:rPr>
              <a:t>GET</a:t>
            </a:r>
            <a:r>
              <a:rPr lang="cs-CZ" sz="2400" dirty="0">
                <a:solidFill>
                  <a:schemeClr val="tx1"/>
                </a:solidFill>
              </a:rPr>
              <a:t>, POST, </a:t>
            </a:r>
            <a:r>
              <a:rPr lang="cs-CZ" sz="2400" dirty="0" err="1">
                <a:solidFill>
                  <a:schemeClr val="tx1"/>
                </a:solidFill>
              </a:rPr>
              <a:t>Slow</a:t>
            </a:r>
            <a:r>
              <a:rPr lang="cs-CZ" sz="2400" dirty="0">
                <a:solidFill>
                  <a:schemeClr val="tx1"/>
                </a:solidFill>
              </a:rPr>
              <a:t>…</a:t>
            </a:r>
          </a:p>
          <a:p>
            <a:pPr marL="139700" indent="0">
              <a:buNone/>
            </a:pPr>
            <a:endParaRPr lang="cs-CZ" sz="2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cs-CZ" sz="2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cs-CZ" sz="24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Výsledky:</a:t>
            </a:r>
          </a:p>
          <a:p>
            <a:pPr lvl="1"/>
            <a:r>
              <a:rPr lang="cs-CZ" sz="2400" dirty="0">
                <a:solidFill>
                  <a:schemeClr val="tx1"/>
                </a:solidFill>
              </a:rPr>
              <a:t>Zvýšená odezva serverů</a:t>
            </a:r>
          </a:p>
          <a:p>
            <a:pPr lvl="1"/>
            <a:r>
              <a:rPr lang="cs-CZ" sz="2400" dirty="0">
                <a:solidFill>
                  <a:schemeClr val="tx1"/>
                </a:solidFill>
              </a:rPr>
              <a:t>Omezená dostupnost služeb</a:t>
            </a:r>
          </a:p>
          <a:p>
            <a:endParaRPr lang="cs-CZ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E6BC2BD-5086-E15B-22FB-D1A1C6BB2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420" y="2789453"/>
            <a:ext cx="6661445" cy="160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8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913E54-3275-4144-DC00-5B5056D0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Simulace útoků </a:t>
            </a:r>
            <a:r>
              <a:rPr lang="cs-CZ" sz="4400" dirty="0">
                <a:solidFill>
                  <a:schemeClr val="tx1"/>
                </a:solidFill>
              </a:rPr>
              <a:t>TCP SYN </a:t>
            </a:r>
            <a:r>
              <a:rPr lang="cs-CZ" sz="4400" dirty="0" err="1">
                <a:solidFill>
                  <a:schemeClr val="tx1"/>
                </a:solidFill>
              </a:rPr>
              <a:t>flood</a:t>
            </a:r>
            <a:br>
              <a:rPr lang="cs-CZ" sz="4400" dirty="0">
                <a:solidFill>
                  <a:schemeClr val="tx1"/>
                </a:solidFill>
              </a:rPr>
            </a:br>
            <a:endParaRPr lang="cs-CZ" sz="44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B8B29C-10E1-276C-5934-B98591ECC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1" y="1825625"/>
            <a:ext cx="5497829" cy="4351338"/>
          </a:xfrm>
        </p:spPr>
        <p:txBody>
          <a:bodyPr/>
          <a:lstStyle/>
          <a:p>
            <a:r>
              <a:rPr lang="cs-CZ" sz="2400" dirty="0">
                <a:solidFill>
                  <a:schemeClr val="tx1"/>
                </a:solidFill>
              </a:rPr>
              <a:t>Nástroj: hping3</a:t>
            </a:r>
          </a:p>
          <a:p>
            <a:pPr lvl="1"/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Zneužívá - </a:t>
            </a:r>
            <a:r>
              <a:rPr lang="cs-CZ" sz="2400" dirty="0" err="1">
                <a:solidFill>
                  <a:schemeClr val="tx1"/>
                </a:solidFill>
              </a:rPr>
              <a:t>Three-way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handshake</a:t>
            </a:r>
            <a:endParaRPr lang="cs-CZ" sz="2400" dirty="0">
              <a:solidFill>
                <a:schemeClr val="tx1"/>
              </a:solidFill>
            </a:endParaRPr>
          </a:p>
          <a:p>
            <a:endParaRPr lang="cs-CZ" sz="2400" dirty="0">
              <a:solidFill>
                <a:schemeClr val="tx1"/>
              </a:solidFill>
            </a:endParaRPr>
          </a:p>
          <a:p>
            <a:endParaRPr lang="cs-CZ" sz="24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Výsledky:</a:t>
            </a:r>
          </a:p>
          <a:p>
            <a:pPr lvl="1"/>
            <a:r>
              <a:rPr lang="cs-CZ" sz="2400" dirty="0">
                <a:solidFill>
                  <a:schemeClr val="tx1"/>
                </a:solidFill>
              </a:rPr>
              <a:t>Zvýšená odezva serverů</a:t>
            </a:r>
          </a:p>
          <a:p>
            <a:pPr lvl="1"/>
            <a:r>
              <a:rPr lang="cs-CZ" sz="2400" dirty="0">
                <a:solidFill>
                  <a:schemeClr val="tx1"/>
                </a:solidFill>
              </a:rPr>
              <a:t>Omezená dostupnost služeb</a:t>
            </a:r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81D36294-F99E-840C-7C61-58A506ED8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460" y="2531852"/>
            <a:ext cx="6859348" cy="23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8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16F5CE8F-B09F-9F6C-04AD-16336F7DD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07240" cy="7629525"/>
          </a:xfrm>
          <a:prstGeom prst="rect">
            <a:avLst/>
          </a:prstGeom>
        </p:spPr>
      </p:pic>
      <p:sp>
        <p:nvSpPr>
          <p:cNvPr id="8" name="Pravá složená závorka 7">
            <a:extLst>
              <a:ext uri="{FF2B5EF4-FFF2-40B4-BE49-F238E27FC236}">
                <a16:creationId xmlns:a16="http://schemas.microsoft.com/office/drawing/2014/main" id="{DD4F9E48-C5B2-4D7F-BCD2-EC3FB43675B0}"/>
              </a:ext>
            </a:extLst>
          </p:cNvPr>
          <p:cNvSpPr/>
          <p:nvPr/>
        </p:nvSpPr>
        <p:spPr>
          <a:xfrm>
            <a:off x="10648950" y="1593850"/>
            <a:ext cx="152400" cy="1111250"/>
          </a:xfrm>
          <a:prstGeom prst="rightBrac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9" name="Pravá složená závorka 8">
            <a:extLst>
              <a:ext uri="{FF2B5EF4-FFF2-40B4-BE49-F238E27FC236}">
                <a16:creationId xmlns:a16="http://schemas.microsoft.com/office/drawing/2014/main" id="{E9D03B12-B118-0427-1A12-735BBCE19C8E}"/>
              </a:ext>
            </a:extLst>
          </p:cNvPr>
          <p:cNvSpPr/>
          <p:nvPr/>
        </p:nvSpPr>
        <p:spPr>
          <a:xfrm>
            <a:off x="10648950" y="2762250"/>
            <a:ext cx="152400" cy="1327150"/>
          </a:xfrm>
          <a:prstGeom prst="rightBrac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37080FB7-446A-0018-5EEB-367DDD6D5374}"/>
              </a:ext>
            </a:extLst>
          </p:cNvPr>
          <p:cNvSpPr txBox="1"/>
          <p:nvPr/>
        </p:nvSpPr>
        <p:spPr>
          <a:xfrm>
            <a:off x="10801350" y="3256548"/>
            <a:ext cx="108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solidFill>
                  <a:schemeClr val="bg1"/>
                </a:solidFill>
              </a:rPr>
              <a:t>SYN-ACK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45020C07-855C-B61C-0A2B-8B8B6E671698}"/>
              </a:ext>
            </a:extLst>
          </p:cNvPr>
          <p:cNvSpPr txBox="1"/>
          <p:nvPr/>
        </p:nvSpPr>
        <p:spPr>
          <a:xfrm>
            <a:off x="10961370" y="1980198"/>
            <a:ext cx="108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solidFill>
                  <a:schemeClr val="bg1"/>
                </a:solidFill>
              </a:rPr>
              <a:t>SYN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37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2AC01F-4FAB-0142-0E69-CD3A001C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Pracovní list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122C116-AE22-1FF0-4706-84E174A99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36633"/>
            <a:ext cx="5770730" cy="4537533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D9C6DF34-C01D-2FEE-9122-679DAC487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586" y="1536633"/>
            <a:ext cx="5698774" cy="469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5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F9275-D3A3-BEE3-48C4-56D463FC4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207B05-3098-7B56-A7EE-5A7C1EE3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Pracovní list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FF3FCE3-7632-6869-F0C5-938E59982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24" y="1775459"/>
            <a:ext cx="5703509" cy="4199473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9866FA85-1361-EA1D-D8DD-E0A799FBA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61146"/>
            <a:ext cx="5928843" cy="585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0324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Coding Workshop by Slidesgo</Template>
  <TotalTime>1379</TotalTime>
  <Words>167</Words>
  <Application>Microsoft Office PowerPoint</Application>
  <PresentationFormat>Širokoúhlá obrazovka</PresentationFormat>
  <Paragraphs>51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11</vt:i4>
      </vt:variant>
    </vt:vector>
  </HeadingPairs>
  <TitlesOfParts>
    <vt:vector size="21" baseType="lpstr">
      <vt:lpstr>Arial</vt:lpstr>
      <vt:lpstr>IBM Plex Mono</vt:lpstr>
      <vt:lpstr>Open Sans</vt:lpstr>
      <vt:lpstr>Poppins</vt:lpstr>
      <vt:lpstr>Proxima Nova</vt:lpstr>
      <vt:lpstr>PT Sans</vt:lpstr>
      <vt:lpstr>Roboto Condensed Light</vt:lpstr>
      <vt:lpstr>Source Code Pro</vt:lpstr>
      <vt:lpstr>Introduction to Coding Workshop by Slidesgo</vt:lpstr>
      <vt:lpstr>Slidesgo Final Pages</vt:lpstr>
      <vt:lpstr>Útoky typu DoS</vt:lpstr>
      <vt:lpstr>Cíl práce</vt:lpstr>
      <vt:lpstr>Simulace útoků</vt:lpstr>
      <vt:lpstr>Zapojení topologie</vt:lpstr>
      <vt:lpstr>Simulace útoku HTTP flood </vt:lpstr>
      <vt:lpstr>Simulace útoků TCP SYN flood </vt:lpstr>
      <vt:lpstr>Prezentace aplikace PowerPoint</vt:lpstr>
      <vt:lpstr>Pracovní list</vt:lpstr>
      <vt:lpstr>Pracovní list</vt:lpstr>
      <vt:lpstr>Praktické využití</vt:lpstr>
      <vt:lpstr>Prostor pro dotazy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Smékal</dc:creator>
  <cp:lastModifiedBy>Martin Smékal</cp:lastModifiedBy>
  <cp:revision>11</cp:revision>
  <dcterms:created xsi:type="dcterms:W3CDTF">2025-03-24T10:20:20Z</dcterms:created>
  <dcterms:modified xsi:type="dcterms:W3CDTF">2025-05-18T21:47:54Z</dcterms:modified>
</cp:coreProperties>
</file>