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710"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1807704-35B1-4C61-8B7D-28A79A7E6C82}"/>
              </a:ext>
            </a:extLst>
          </p:cNvPr>
          <p:cNvSpPr txBox="1"/>
          <p:nvPr/>
        </p:nvSpPr>
        <p:spPr>
          <a:xfrm>
            <a:off x="6165908" y="3136612"/>
            <a:ext cx="6962862" cy="707886"/>
          </a:xfrm>
          <a:prstGeom prst="rect">
            <a:avLst/>
          </a:prstGeom>
          <a:noFill/>
        </p:spPr>
        <p:txBody>
          <a:bodyPr wrap="square" rtlCol="0">
            <a:spAutoFit/>
          </a:bodyPr>
          <a:lstStyle/>
          <a:p>
            <a:r>
              <a:rPr lang="zh-CN" altLang="en-US" sz="4000" b="1" dirty="0"/>
              <a:t>页面置换竞争挑战性任务</a:t>
            </a:r>
          </a:p>
        </p:txBody>
      </p:sp>
      <p:cxnSp>
        <p:nvCxnSpPr>
          <p:cNvPr id="6" name="直接连接符 5">
            <a:extLst>
              <a:ext uri="{FF2B5EF4-FFF2-40B4-BE49-F238E27FC236}">
                <a16:creationId xmlns:a16="http://schemas.microsoft.com/office/drawing/2014/main" id="{B4547FDE-CA17-49B4-8F86-A3002187A464}"/>
              </a:ext>
            </a:extLst>
          </p:cNvPr>
          <p:cNvCxnSpPr>
            <a:cxnSpLocks/>
          </p:cNvCxnSpPr>
          <p:nvPr/>
        </p:nvCxnSpPr>
        <p:spPr>
          <a:xfrm>
            <a:off x="4915949" y="3878054"/>
            <a:ext cx="73907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834BA6C-237D-4F58-B856-9C418C06D116}"/>
              </a:ext>
            </a:extLst>
          </p:cNvPr>
          <p:cNvSpPr txBox="1"/>
          <p:nvPr/>
        </p:nvSpPr>
        <p:spPr>
          <a:xfrm>
            <a:off x="8205936" y="4093829"/>
            <a:ext cx="3711744" cy="1200329"/>
          </a:xfrm>
          <a:prstGeom prst="rect">
            <a:avLst/>
          </a:prstGeom>
          <a:noFill/>
        </p:spPr>
        <p:txBody>
          <a:bodyPr wrap="square" rtlCol="0">
            <a:spAutoFit/>
          </a:bodyPr>
          <a:lstStyle/>
          <a:p>
            <a:r>
              <a:rPr lang="en-US" altLang="zh-CN" sz="2400" dirty="0"/>
              <a:t>17373492 170615</a:t>
            </a:r>
            <a:r>
              <a:rPr lang="zh-CN" altLang="en-US" sz="2400" dirty="0"/>
              <a:t>班 刘取齐</a:t>
            </a:r>
            <a:endParaRPr lang="en-US" altLang="zh-CN" sz="2400" dirty="0"/>
          </a:p>
          <a:p>
            <a:endParaRPr lang="en-US" altLang="zh-CN" sz="2400" dirty="0"/>
          </a:p>
          <a:p>
            <a:r>
              <a:rPr lang="en-US" altLang="zh-CN" sz="2400" dirty="0"/>
              <a:t>2019-06-24</a:t>
            </a:r>
            <a:endParaRPr lang="zh-CN" altLang="en-US" sz="2400" dirty="0"/>
          </a:p>
        </p:txBody>
      </p:sp>
      <p:sp>
        <p:nvSpPr>
          <p:cNvPr id="9" name="矩形 8">
            <a:extLst>
              <a:ext uri="{FF2B5EF4-FFF2-40B4-BE49-F238E27FC236}">
                <a16:creationId xmlns:a16="http://schemas.microsoft.com/office/drawing/2014/main" id="{3D311C1B-D2D8-4105-A162-E68919EE92F3}"/>
              </a:ext>
            </a:extLst>
          </p:cNvPr>
          <p:cNvSpPr/>
          <p:nvPr/>
        </p:nvSpPr>
        <p:spPr>
          <a:xfrm>
            <a:off x="948906" y="448574"/>
            <a:ext cx="2777705" cy="332116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A0E18DFD-B332-4F32-9E9A-3D77F25C9ED6}"/>
              </a:ext>
            </a:extLst>
          </p:cNvPr>
          <p:cNvCxnSpPr/>
          <p:nvPr/>
        </p:nvCxnSpPr>
        <p:spPr>
          <a:xfrm>
            <a:off x="2156604" y="802257"/>
            <a:ext cx="1397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118D055-7ADD-480A-B22F-36BECDD303CE}"/>
              </a:ext>
            </a:extLst>
          </p:cNvPr>
          <p:cNvCxnSpPr/>
          <p:nvPr/>
        </p:nvCxnSpPr>
        <p:spPr>
          <a:xfrm>
            <a:off x="2156604" y="954657"/>
            <a:ext cx="1397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8ABE875-D23E-43EB-B77E-4A69C721F357}"/>
              </a:ext>
            </a:extLst>
          </p:cNvPr>
          <p:cNvCxnSpPr/>
          <p:nvPr/>
        </p:nvCxnSpPr>
        <p:spPr>
          <a:xfrm>
            <a:off x="2156604" y="1118559"/>
            <a:ext cx="1397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999EA15-4742-468B-8F48-DAAA2288355B}"/>
              </a:ext>
            </a:extLst>
          </p:cNvPr>
          <p:cNvCxnSpPr/>
          <p:nvPr/>
        </p:nvCxnSpPr>
        <p:spPr>
          <a:xfrm>
            <a:off x="2156604" y="1270959"/>
            <a:ext cx="1397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FF172EB-CCFF-4B42-86B3-80D6435C3F28}"/>
              </a:ext>
            </a:extLst>
          </p:cNvPr>
          <p:cNvCxnSpPr/>
          <p:nvPr/>
        </p:nvCxnSpPr>
        <p:spPr>
          <a:xfrm>
            <a:off x="2156604" y="1411857"/>
            <a:ext cx="1397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D2AB2A9D-4479-4F27-94F4-C20327238B83}"/>
              </a:ext>
            </a:extLst>
          </p:cNvPr>
          <p:cNvCxnSpPr/>
          <p:nvPr/>
        </p:nvCxnSpPr>
        <p:spPr>
          <a:xfrm>
            <a:off x="2156604" y="1564257"/>
            <a:ext cx="1397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7F6630D-C926-4784-BF26-1820644EBBBE}"/>
              </a:ext>
            </a:extLst>
          </p:cNvPr>
          <p:cNvCxnSpPr/>
          <p:nvPr/>
        </p:nvCxnSpPr>
        <p:spPr>
          <a:xfrm>
            <a:off x="2156604" y="1728159"/>
            <a:ext cx="1397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05AC9B6-C509-450D-8CB0-1F02BFFD6E77}"/>
              </a:ext>
            </a:extLst>
          </p:cNvPr>
          <p:cNvCxnSpPr/>
          <p:nvPr/>
        </p:nvCxnSpPr>
        <p:spPr>
          <a:xfrm>
            <a:off x="2156604" y="1880559"/>
            <a:ext cx="13974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F15D838-E876-42E3-948C-B58C7502F67A}"/>
              </a:ext>
            </a:extLst>
          </p:cNvPr>
          <p:cNvCxnSpPr>
            <a:cxnSpLocks/>
          </p:cNvCxnSpPr>
          <p:nvPr/>
        </p:nvCxnSpPr>
        <p:spPr>
          <a:xfrm>
            <a:off x="1268083" y="2020929"/>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592E7E4-1C5C-42FE-9E3F-369F7CDCC706}"/>
              </a:ext>
            </a:extLst>
          </p:cNvPr>
          <p:cNvCxnSpPr>
            <a:cxnSpLocks/>
          </p:cNvCxnSpPr>
          <p:nvPr/>
        </p:nvCxnSpPr>
        <p:spPr>
          <a:xfrm>
            <a:off x="1268083" y="2173329"/>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EBCB6D1-DCB3-497A-8B87-482877B31529}"/>
              </a:ext>
            </a:extLst>
          </p:cNvPr>
          <p:cNvCxnSpPr>
            <a:cxnSpLocks/>
          </p:cNvCxnSpPr>
          <p:nvPr/>
        </p:nvCxnSpPr>
        <p:spPr>
          <a:xfrm>
            <a:off x="1268083" y="2337231"/>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D546A28-8076-49A8-8269-659537EC2AC9}"/>
              </a:ext>
            </a:extLst>
          </p:cNvPr>
          <p:cNvCxnSpPr>
            <a:cxnSpLocks/>
          </p:cNvCxnSpPr>
          <p:nvPr/>
        </p:nvCxnSpPr>
        <p:spPr>
          <a:xfrm>
            <a:off x="1268083" y="2489631"/>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91CC115-F7DA-4B19-B69C-676696FF447B}"/>
              </a:ext>
            </a:extLst>
          </p:cNvPr>
          <p:cNvCxnSpPr>
            <a:cxnSpLocks/>
          </p:cNvCxnSpPr>
          <p:nvPr/>
        </p:nvCxnSpPr>
        <p:spPr>
          <a:xfrm>
            <a:off x="1268083" y="2630529"/>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362E4A2-14FF-4B24-B4AD-3B806778BBD1}"/>
              </a:ext>
            </a:extLst>
          </p:cNvPr>
          <p:cNvCxnSpPr>
            <a:cxnSpLocks/>
          </p:cNvCxnSpPr>
          <p:nvPr/>
        </p:nvCxnSpPr>
        <p:spPr>
          <a:xfrm>
            <a:off x="1268083" y="2782929"/>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D06E30F-DB02-4415-9934-A973CFC1BF6B}"/>
              </a:ext>
            </a:extLst>
          </p:cNvPr>
          <p:cNvCxnSpPr>
            <a:cxnSpLocks/>
          </p:cNvCxnSpPr>
          <p:nvPr/>
        </p:nvCxnSpPr>
        <p:spPr>
          <a:xfrm>
            <a:off x="1268083" y="2946831"/>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981DA241-BF08-454D-AD2B-7DD680DEDA97}"/>
              </a:ext>
            </a:extLst>
          </p:cNvPr>
          <p:cNvCxnSpPr>
            <a:cxnSpLocks/>
          </p:cNvCxnSpPr>
          <p:nvPr/>
        </p:nvCxnSpPr>
        <p:spPr>
          <a:xfrm>
            <a:off x="1268083" y="3099231"/>
            <a:ext cx="228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矩形 98">
            <a:extLst>
              <a:ext uri="{FF2B5EF4-FFF2-40B4-BE49-F238E27FC236}">
                <a16:creationId xmlns:a16="http://schemas.microsoft.com/office/drawing/2014/main" id="{A09797A6-6D5B-4843-9667-9362CF2A8725}"/>
              </a:ext>
            </a:extLst>
          </p:cNvPr>
          <p:cNvSpPr/>
          <p:nvPr/>
        </p:nvSpPr>
        <p:spPr>
          <a:xfrm>
            <a:off x="1268083" y="719545"/>
            <a:ext cx="675185" cy="1107996"/>
          </a:xfrm>
          <a:prstGeom prst="rect">
            <a:avLst/>
          </a:prstGeom>
          <a:noFill/>
        </p:spPr>
        <p:txBody>
          <a:bodyPr wrap="none" lIns="91440" tIns="45720" rIns="91440" bIns="45720">
            <a:spAutoFit/>
          </a:bodyPr>
          <a:lstStyle/>
          <a:p>
            <a:pPr algn="ctr"/>
            <a:r>
              <a:rPr lang="en-US" altLang="zh-CN" sz="6600" b="0" cap="none" spc="0" dirty="0">
                <a:ln w="0"/>
                <a:solidFill>
                  <a:schemeClr val="tx1"/>
                </a:solidFill>
                <a:effectLst>
                  <a:outerShdw blurRad="38100" dist="19050" dir="2700000" algn="tl" rotWithShape="0">
                    <a:schemeClr val="dk1">
                      <a:alpha val="40000"/>
                    </a:schemeClr>
                  </a:outerShdw>
                </a:effectLst>
              </a:rPr>
              <a:t>A</a:t>
            </a:r>
            <a:endParaRPr lang="zh-CN" altLang="en-US" sz="6600" b="0" cap="none" spc="0" dirty="0">
              <a:ln w="0"/>
              <a:solidFill>
                <a:schemeClr val="tx1"/>
              </a:solidFill>
              <a:effectLst>
                <a:outerShdw blurRad="38100" dist="19050" dir="2700000" algn="tl" rotWithShape="0">
                  <a:schemeClr val="dk1">
                    <a:alpha val="40000"/>
                  </a:schemeClr>
                </a:outerShdw>
              </a:effectLst>
            </a:endParaRPr>
          </a:p>
        </p:txBody>
      </p:sp>
      <p:cxnSp>
        <p:nvCxnSpPr>
          <p:cNvPr id="100" name="直接连接符 99">
            <a:extLst>
              <a:ext uri="{FF2B5EF4-FFF2-40B4-BE49-F238E27FC236}">
                <a16:creationId xmlns:a16="http://schemas.microsoft.com/office/drawing/2014/main" id="{9FC651C9-B542-4339-B624-F18A1B2D3F89}"/>
              </a:ext>
            </a:extLst>
          </p:cNvPr>
          <p:cNvCxnSpPr>
            <a:cxnSpLocks/>
          </p:cNvCxnSpPr>
          <p:nvPr/>
        </p:nvCxnSpPr>
        <p:spPr>
          <a:xfrm>
            <a:off x="1268083" y="3276600"/>
            <a:ext cx="228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2865FFE1-3D68-45CE-8DDA-BBA8921F2210}"/>
              </a:ext>
            </a:extLst>
          </p:cNvPr>
          <p:cNvCxnSpPr>
            <a:cxnSpLocks/>
          </p:cNvCxnSpPr>
          <p:nvPr/>
        </p:nvCxnSpPr>
        <p:spPr>
          <a:xfrm>
            <a:off x="1268083" y="3429000"/>
            <a:ext cx="2286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738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1F5413-DE25-4639-9508-0665A3B19F05}"/>
              </a:ext>
            </a:extLst>
          </p:cNvPr>
          <p:cNvSpPr txBox="1"/>
          <p:nvPr/>
        </p:nvSpPr>
        <p:spPr>
          <a:xfrm>
            <a:off x="0" y="226503"/>
            <a:ext cx="6560191" cy="400110"/>
          </a:xfrm>
          <a:prstGeom prst="rect">
            <a:avLst/>
          </a:prstGeom>
          <a:noFill/>
        </p:spPr>
        <p:txBody>
          <a:bodyPr wrap="square" rtlCol="0">
            <a:spAutoFit/>
          </a:bodyPr>
          <a:lstStyle/>
          <a:p>
            <a:r>
              <a:rPr lang="zh-CN" altLang="en-US" sz="2000" dirty="0"/>
              <a:t>页面置换竞争挑战性任务</a:t>
            </a:r>
          </a:p>
        </p:txBody>
      </p:sp>
      <p:cxnSp>
        <p:nvCxnSpPr>
          <p:cNvPr id="6" name="直接连接符 5">
            <a:extLst>
              <a:ext uri="{FF2B5EF4-FFF2-40B4-BE49-F238E27FC236}">
                <a16:creationId xmlns:a16="http://schemas.microsoft.com/office/drawing/2014/main" id="{25046367-6056-45CA-BF12-88489D55C633}"/>
              </a:ext>
            </a:extLst>
          </p:cNvPr>
          <p:cNvCxnSpPr/>
          <p:nvPr/>
        </p:nvCxnSpPr>
        <p:spPr>
          <a:xfrm flipH="1">
            <a:off x="-285226" y="626613"/>
            <a:ext cx="33304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4DEE6F9-660A-4315-B3A8-978818E47BB5}"/>
              </a:ext>
            </a:extLst>
          </p:cNvPr>
          <p:cNvSpPr txBox="1"/>
          <p:nvPr/>
        </p:nvSpPr>
        <p:spPr>
          <a:xfrm>
            <a:off x="0" y="738231"/>
            <a:ext cx="2491530" cy="369332"/>
          </a:xfrm>
          <a:prstGeom prst="rect">
            <a:avLst/>
          </a:prstGeom>
          <a:noFill/>
        </p:spPr>
        <p:txBody>
          <a:bodyPr wrap="square" rtlCol="0">
            <a:spAutoFit/>
          </a:bodyPr>
          <a:lstStyle/>
          <a:p>
            <a:r>
              <a:rPr lang="zh-CN" altLang="en-US" dirty="0"/>
              <a:t>算法实现</a:t>
            </a:r>
          </a:p>
        </p:txBody>
      </p:sp>
      <p:pic>
        <p:nvPicPr>
          <p:cNvPr id="2" name="图片 1">
            <a:extLst>
              <a:ext uri="{FF2B5EF4-FFF2-40B4-BE49-F238E27FC236}">
                <a16:creationId xmlns:a16="http://schemas.microsoft.com/office/drawing/2014/main" id="{E405F63A-7132-4BE0-A371-0BA38E68A424}"/>
              </a:ext>
            </a:extLst>
          </p:cNvPr>
          <p:cNvPicPr>
            <a:picLocks noChangeAspect="1"/>
          </p:cNvPicPr>
          <p:nvPr/>
        </p:nvPicPr>
        <p:blipFill>
          <a:blip r:embed="rId2"/>
          <a:stretch>
            <a:fillRect/>
          </a:stretch>
        </p:blipFill>
        <p:spPr>
          <a:xfrm>
            <a:off x="321840" y="1219180"/>
            <a:ext cx="9467850" cy="2667000"/>
          </a:xfrm>
          <a:prstGeom prst="rect">
            <a:avLst/>
          </a:prstGeom>
        </p:spPr>
      </p:pic>
      <p:pic>
        <p:nvPicPr>
          <p:cNvPr id="9" name="图片 8">
            <a:extLst>
              <a:ext uri="{FF2B5EF4-FFF2-40B4-BE49-F238E27FC236}">
                <a16:creationId xmlns:a16="http://schemas.microsoft.com/office/drawing/2014/main" id="{723C9251-D07A-443E-8674-C0B16B586587}"/>
              </a:ext>
            </a:extLst>
          </p:cNvPr>
          <p:cNvPicPr>
            <a:picLocks noChangeAspect="1"/>
          </p:cNvPicPr>
          <p:nvPr/>
        </p:nvPicPr>
        <p:blipFill>
          <a:blip r:embed="rId3"/>
          <a:stretch>
            <a:fillRect/>
          </a:stretch>
        </p:blipFill>
        <p:spPr>
          <a:xfrm>
            <a:off x="321840" y="4662444"/>
            <a:ext cx="6991350" cy="1457325"/>
          </a:xfrm>
          <a:prstGeom prst="rect">
            <a:avLst/>
          </a:prstGeom>
        </p:spPr>
      </p:pic>
      <p:sp>
        <p:nvSpPr>
          <p:cNvPr id="3" name="文本框 2">
            <a:extLst>
              <a:ext uri="{FF2B5EF4-FFF2-40B4-BE49-F238E27FC236}">
                <a16:creationId xmlns:a16="http://schemas.microsoft.com/office/drawing/2014/main" id="{DE39BCA0-2898-49CC-895A-AE34547A6A9E}"/>
              </a:ext>
            </a:extLst>
          </p:cNvPr>
          <p:cNvSpPr txBox="1"/>
          <p:nvPr/>
        </p:nvSpPr>
        <p:spPr>
          <a:xfrm>
            <a:off x="321840" y="4202884"/>
            <a:ext cx="3416320" cy="369332"/>
          </a:xfrm>
          <a:prstGeom prst="rect">
            <a:avLst/>
          </a:prstGeom>
          <a:noFill/>
        </p:spPr>
        <p:txBody>
          <a:bodyPr wrap="none" rtlCol="0">
            <a:spAutoFit/>
          </a:bodyPr>
          <a:lstStyle/>
          <a:p>
            <a:r>
              <a:rPr lang="zh-CN" altLang="en-US" dirty="0"/>
              <a:t>找到淘汰的页面，开始进行置换</a:t>
            </a:r>
          </a:p>
        </p:txBody>
      </p:sp>
    </p:spTree>
    <p:extLst>
      <p:ext uri="{BB962C8B-B14F-4D97-AF65-F5344CB8AC3E}">
        <p14:creationId xmlns:p14="http://schemas.microsoft.com/office/powerpoint/2010/main" val="123684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1F5413-DE25-4639-9508-0665A3B19F05}"/>
              </a:ext>
            </a:extLst>
          </p:cNvPr>
          <p:cNvSpPr txBox="1"/>
          <p:nvPr/>
        </p:nvSpPr>
        <p:spPr>
          <a:xfrm>
            <a:off x="0" y="226503"/>
            <a:ext cx="6560191" cy="400110"/>
          </a:xfrm>
          <a:prstGeom prst="rect">
            <a:avLst/>
          </a:prstGeom>
          <a:noFill/>
        </p:spPr>
        <p:txBody>
          <a:bodyPr wrap="square" rtlCol="0">
            <a:spAutoFit/>
          </a:bodyPr>
          <a:lstStyle/>
          <a:p>
            <a:r>
              <a:rPr lang="zh-CN" altLang="en-US" sz="2000" dirty="0"/>
              <a:t>页面置换竞争挑战性任务</a:t>
            </a:r>
          </a:p>
        </p:txBody>
      </p:sp>
      <p:cxnSp>
        <p:nvCxnSpPr>
          <p:cNvPr id="6" name="直接连接符 5">
            <a:extLst>
              <a:ext uri="{FF2B5EF4-FFF2-40B4-BE49-F238E27FC236}">
                <a16:creationId xmlns:a16="http://schemas.microsoft.com/office/drawing/2014/main" id="{25046367-6056-45CA-BF12-88489D55C633}"/>
              </a:ext>
            </a:extLst>
          </p:cNvPr>
          <p:cNvCxnSpPr/>
          <p:nvPr/>
        </p:nvCxnSpPr>
        <p:spPr>
          <a:xfrm flipH="1">
            <a:off x="-285226" y="626613"/>
            <a:ext cx="33304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4DEE6F9-660A-4315-B3A8-978818E47BB5}"/>
              </a:ext>
            </a:extLst>
          </p:cNvPr>
          <p:cNvSpPr txBox="1"/>
          <p:nvPr/>
        </p:nvSpPr>
        <p:spPr>
          <a:xfrm>
            <a:off x="0" y="738231"/>
            <a:ext cx="2491530" cy="369332"/>
          </a:xfrm>
          <a:prstGeom prst="rect">
            <a:avLst/>
          </a:prstGeom>
          <a:noFill/>
        </p:spPr>
        <p:txBody>
          <a:bodyPr wrap="square" rtlCol="0">
            <a:spAutoFit/>
          </a:bodyPr>
          <a:lstStyle/>
          <a:p>
            <a:r>
              <a:rPr lang="zh-CN" altLang="en-US" dirty="0"/>
              <a:t>算法实现</a:t>
            </a:r>
          </a:p>
        </p:txBody>
      </p:sp>
      <p:pic>
        <p:nvPicPr>
          <p:cNvPr id="3" name="图片 2">
            <a:extLst>
              <a:ext uri="{FF2B5EF4-FFF2-40B4-BE49-F238E27FC236}">
                <a16:creationId xmlns:a16="http://schemas.microsoft.com/office/drawing/2014/main" id="{A8C8EC03-3585-414E-A88B-0F4AC0D16E52}"/>
              </a:ext>
            </a:extLst>
          </p:cNvPr>
          <p:cNvPicPr>
            <a:picLocks noChangeAspect="1"/>
          </p:cNvPicPr>
          <p:nvPr/>
        </p:nvPicPr>
        <p:blipFill>
          <a:blip r:embed="rId2"/>
          <a:stretch>
            <a:fillRect/>
          </a:stretch>
        </p:blipFill>
        <p:spPr>
          <a:xfrm>
            <a:off x="384102" y="1392573"/>
            <a:ext cx="5791986" cy="4439543"/>
          </a:xfrm>
          <a:prstGeom prst="rect">
            <a:avLst/>
          </a:prstGeom>
        </p:spPr>
      </p:pic>
      <p:pic>
        <p:nvPicPr>
          <p:cNvPr id="5" name="图片 4">
            <a:extLst>
              <a:ext uri="{FF2B5EF4-FFF2-40B4-BE49-F238E27FC236}">
                <a16:creationId xmlns:a16="http://schemas.microsoft.com/office/drawing/2014/main" id="{E198AA25-90F2-48B1-B545-99F6BB626775}"/>
              </a:ext>
            </a:extLst>
          </p:cNvPr>
          <p:cNvPicPr>
            <a:picLocks noChangeAspect="1"/>
          </p:cNvPicPr>
          <p:nvPr/>
        </p:nvPicPr>
        <p:blipFill>
          <a:blip r:embed="rId3"/>
          <a:stretch>
            <a:fillRect/>
          </a:stretch>
        </p:blipFill>
        <p:spPr>
          <a:xfrm>
            <a:off x="5857706" y="1392573"/>
            <a:ext cx="6030280" cy="5129868"/>
          </a:xfrm>
          <a:prstGeom prst="rect">
            <a:avLst/>
          </a:prstGeom>
        </p:spPr>
      </p:pic>
    </p:spTree>
    <p:extLst>
      <p:ext uri="{BB962C8B-B14F-4D97-AF65-F5344CB8AC3E}">
        <p14:creationId xmlns:p14="http://schemas.microsoft.com/office/powerpoint/2010/main" val="3007479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1F5413-DE25-4639-9508-0665A3B19F05}"/>
              </a:ext>
            </a:extLst>
          </p:cNvPr>
          <p:cNvSpPr txBox="1"/>
          <p:nvPr/>
        </p:nvSpPr>
        <p:spPr>
          <a:xfrm>
            <a:off x="0" y="226503"/>
            <a:ext cx="6560191" cy="400110"/>
          </a:xfrm>
          <a:prstGeom prst="rect">
            <a:avLst/>
          </a:prstGeom>
          <a:noFill/>
        </p:spPr>
        <p:txBody>
          <a:bodyPr wrap="square" rtlCol="0">
            <a:spAutoFit/>
          </a:bodyPr>
          <a:lstStyle/>
          <a:p>
            <a:r>
              <a:rPr lang="zh-CN" altLang="en-US" sz="2000" dirty="0"/>
              <a:t>页面置换竞争挑战性任务</a:t>
            </a:r>
          </a:p>
        </p:txBody>
      </p:sp>
      <p:cxnSp>
        <p:nvCxnSpPr>
          <p:cNvPr id="6" name="直接连接符 5">
            <a:extLst>
              <a:ext uri="{FF2B5EF4-FFF2-40B4-BE49-F238E27FC236}">
                <a16:creationId xmlns:a16="http://schemas.microsoft.com/office/drawing/2014/main" id="{25046367-6056-45CA-BF12-88489D55C633}"/>
              </a:ext>
            </a:extLst>
          </p:cNvPr>
          <p:cNvCxnSpPr/>
          <p:nvPr/>
        </p:nvCxnSpPr>
        <p:spPr>
          <a:xfrm flipH="1">
            <a:off x="-285226" y="626613"/>
            <a:ext cx="33304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4DEE6F9-660A-4315-B3A8-978818E47BB5}"/>
              </a:ext>
            </a:extLst>
          </p:cNvPr>
          <p:cNvSpPr txBox="1"/>
          <p:nvPr/>
        </p:nvSpPr>
        <p:spPr>
          <a:xfrm>
            <a:off x="0" y="738231"/>
            <a:ext cx="2491530" cy="369332"/>
          </a:xfrm>
          <a:prstGeom prst="rect">
            <a:avLst/>
          </a:prstGeom>
          <a:noFill/>
        </p:spPr>
        <p:txBody>
          <a:bodyPr wrap="square" rtlCol="0">
            <a:spAutoFit/>
          </a:bodyPr>
          <a:lstStyle/>
          <a:p>
            <a:r>
              <a:rPr lang="zh-CN" altLang="en-US" dirty="0"/>
              <a:t>实验结果</a:t>
            </a:r>
          </a:p>
        </p:txBody>
      </p:sp>
      <p:sp>
        <p:nvSpPr>
          <p:cNvPr id="2" name="文本框 1">
            <a:extLst>
              <a:ext uri="{FF2B5EF4-FFF2-40B4-BE49-F238E27FC236}">
                <a16:creationId xmlns:a16="http://schemas.microsoft.com/office/drawing/2014/main" id="{3FDAEB2A-44AC-4F90-AFBE-AEFFBD0AC27F}"/>
              </a:ext>
            </a:extLst>
          </p:cNvPr>
          <p:cNvSpPr txBox="1"/>
          <p:nvPr/>
        </p:nvSpPr>
        <p:spPr>
          <a:xfrm>
            <a:off x="360728" y="1568741"/>
            <a:ext cx="5107809" cy="3139321"/>
          </a:xfrm>
          <a:prstGeom prst="rect">
            <a:avLst/>
          </a:prstGeom>
          <a:noFill/>
        </p:spPr>
        <p:txBody>
          <a:bodyPr wrap="none" rtlCol="0">
            <a:spAutoFit/>
          </a:bodyPr>
          <a:lstStyle/>
          <a:p>
            <a:r>
              <a:rPr lang="zh-CN" altLang="en-US" dirty="0"/>
              <a:t>结果较为理想，测评机环境下</a:t>
            </a:r>
            <a:endParaRPr lang="en-US" altLang="zh-CN" dirty="0"/>
          </a:p>
          <a:p>
            <a:r>
              <a:rPr lang="en-US" altLang="zh-CN" dirty="0"/>
              <a:t>16w</a:t>
            </a:r>
            <a:r>
              <a:rPr lang="zh-CN" altLang="en-US" dirty="0"/>
              <a:t>余条数据发生缺页中断的次数是</a:t>
            </a:r>
            <a:r>
              <a:rPr lang="en-US" altLang="zh-CN" dirty="0"/>
              <a:t>84831</a:t>
            </a:r>
          </a:p>
          <a:p>
            <a:r>
              <a:rPr lang="zh-CN" altLang="en-US" dirty="0"/>
              <a:t>运行时间是</a:t>
            </a:r>
            <a:r>
              <a:rPr lang="en-US" altLang="zh-CN" dirty="0"/>
              <a:t>0.818036</a:t>
            </a:r>
          </a:p>
          <a:p>
            <a:endParaRPr lang="en-US" altLang="zh-CN" dirty="0"/>
          </a:p>
          <a:p>
            <a:endParaRPr lang="en-US" altLang="zh-CN" dirty="0"/>
          </a:p>
          <a:p>
            <a:endParaRPr lang="en-US" altLang="zh-CN" dirty="0"/>
          </a:p>
          <a:p>
            <a:endParaRPr lang="en-US" altLang="zh-CN" dirty="0"/>
          </a:p>
          <a:p>
            <a:r>
              <a:rPr lang="zh-CN" altLang="en-US" dirty="0"/>
              <a:t>本地测评环境下：</a:t>
            </a:r>
            <a:endParaRPr lang="en-US" altLang="zh-CN" dirty="0"/>
          </a:p>
          <a:p>
            <a:pPr marL="342900" indent="-342900">
              <a:buAutoNum type="arabicPeriod"/>
            </a:pPr>
            <a:r>
              <a:rPr lang="zh-CN" altLang="en-US" dirty="0"/>
              <a:t>随机数据访问 </a:t>
            </a:r>
            <a:r>
              <a:rPr lang="en-US" altLang="zh-CN" dirty="0"/>
              <a:t>17w</a:t>
            </a:r>
            <a:r>
              <a:rPr lang="zh-CN" altLang="en-US" dirty="0"/>
              <a:t>次查询 </a:t>
            </a:r>
            <a:r>
              <a:rPr lang="en-US" altLang="zh-CN" dirty="0"/>
              <a:t>cost</a:t>
            </a:r>
            <a:r>
              <a:rPr lang="zh-CN" altLang="en-US" dirty="0"/>
              <a:t>稳定在</a:t>
            </a:r>
            <a:r>
              <a:rPr lang="en-US" altLang="zh-CN" dirty="0"/>
              <a:t>25w</a:t>
            </a:r>
          </a:p>
          <a:p>
            <a:pPr marL="342900" indent="-342900">
              <a:buAutoNum type="arabicPeriod"/>
            </a:pPr>
            <a:r>
              <a:rPr lang="zh-CN" altLang="en-US" dirty="0"/>
              <a:t>真实数据访问，采用</a:t>
            </a:r>
            <a:r>
              <a:rPr lang="en-US" altLang="zh-CN" dirty="0"/>
              <a:t>17</a:t>
            </a:r>
            <a:r>
              <a:rPr lang="zh-CN" altLang="en-US" dirty="0"/>
              <a:t>级数据结构大作业</a:t>
            </a:r>
            <a:endParaRPr lang="en-US" altLang="zh-CN" dirty="0"/>
          </a:p>
          <a:p>
            <a:r>
              <a:rPr lang="zh-CN" altLang="en-US" dirty="0"/>
              <a:t>“马尔科夫链”生成文本，</a:t>
            </a:r>
            <a:r>
              <a:rPr lang="en-US" altLang="zh-CN" dirty="0"/>
              <a:t>564w</a:t>
            </a:r>
            <a:r>
              <a:rPr lang="zh-CN" altLang="en-US" dirty="0"/>
              <a:t>次查询，</a:t>
            </a:r>
            <a:r>
              <a:rPr lang="en-US" altLang="zh-CN" dirty="0"/>
              <a:t>cost</a:t>
            </a:r>
            <a:r>
              <a:rPr lang="zh-CN" altLang="en-US" dirty="0"/>
              <a:t>在</a:t>
            </a:r>
            <a:r>
              <a:rPr lang="en-US" altLang="zh-CN" dirty="0"/>
              <a:t>90w</a:t>
            </a:r>
            <a:endParaRPr lang="zh-CN" altLang="en-US" dirty="0"/>
          </a:p>
        </p:txBody>
      </p:sp>
      <p:pic>
        <p:nvPicPr>
          <p:cNvPr id="5" name="图片 4">
            <a:extLst>
              <a:ext uri="{FF2B5EF4-FFF2-40B4-BE49-F238E27FC236}">
                <a16:creationId xmlns:a16="http://schemas.microsoft.com/office/drawing/2014/main" id="{30C6C935-7C2B-45C7-B8B5-FC43957ED79E}"/>
              </a:ext>
            </a:extLst>
          </p:cNvPr>
          <p:cNvPicPr>
            <a:picLocks noChangeAspect="1"/>
          </p:cNvPicPr>
          <p:nvPr/>
        </p:nvPicPr>
        <p:blipFill>
          <a:blip r:embed="rId2"/>
          <a:stretch>
            <a:fillRect/>
          </a:stretch>
        </p:blipFill>
        <p:spPr>
          <a:xfrm>
            <a:off x="5605207" y="651780"/>
            <a:ext cx="4595806" cy="1201317"/>
          </a:xfrm>
          <a:prstGeom prst="rect">
            <a:avLst/>
          </a:prstGeom>
        </p:spPr>
      </p:pic>
      <p:pic>
        <p:nvPicPr>
          <p:cNvPr id="13" name="图片 12">
            <a:extLst>
              <a:ext uri="{FF2B5EF4-FFF2-40B4-BE49-F238E27FC236}">
                <a16:creationId xmlns:a16="http://schemas.microsoft.com/office/drawing/2014/main" id="{771E642A-E337-469A-B534-289247ACE9EA}"/>
              </a:ext>
            </a:extLst>
          </p:cNvPr>
          <p:cNvPicPr>
            <a:picLocks noChangeAspect="1"/>
          </p:cNvPicPr>
          <p:nvPr/>
        </p:nvPicPr>
        <p:blipFill>
          <a:blip r:embed="rId3"/>
          <a:stretch>
            <a:fillRect/>
          </a:stretch>
        </p:blipFill>
        <p:spPr>
          <a:xfrm>
            <a:off x="5605207" y="2021746"/>
            <a:ext cx="4243468" cy="4773902"/>
          </a:xfrm>
          <a:prstGeom prst="rect">
            <a:avLst/>
          </a:prstGeom>
        </p:spPr>
      </p:pic>
      <p:pic>
        <p:nvPicPr>
          <p:cNvPr id="15" name="图片 14">
            <a:extLst>
              <a:ext uri="{FF2B5EF4-FFF2-40B4-BE49-F238E27FC236}">
                <a16:creationId xmlns:a16="http://schemas.microsoft.com/office/drawing/2014/main" id="{1164E331-0588-4B6F-AF66-E6FE21D9112D}"/>
              </a:ext>
            </a:extLst>
          </p:cNvPr>
          <p:cNvPicPr>
            <a:picLocks noChangeAspect="1"/>
          </p:cNvPicPr>
          <p:nvPr/>
        </p:nvPicPr>
        <p:blipFill>
          <a:blip r:embed="rId4"/>
          <a:stretch>
            <a:fillRect/>
          </a:stretch>
        </p:blipFill>
        <p:spPr>
          <a:xfrm>
            <a:off x="497594" y="5278341"/>
            <a:ext cx="4686954" cy="933580"/>
          </a:xfrm>
          <a:prstGeom prst="rect">
            <a:avLst/>
          </a:prstGeom>
        </p:spPr>
      </p:pic>
    </p:spTree>
    <p:extLst>
      <p:ext uri="{BB962C8B-B14F-4D97-AF65-F5344CB8AC3E}">
        <p14:creationId xmlns:p14="http://schemas.microsoft.com/office/powerpoint/2010/main" val="420849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1F5413-DE25-4639-9508-0665A3B19F05}"/>
              </a:ext>
            </a:extLst>
          </p:cNvPr>
          <p:cNvSpPr txBox="1"/>
          <p:nvPr/>
        </p:nvSpPr>
        <p:spPr>
          <a:xfrm>
            <a:off x="0" y="226503"/>
            <a:ext cx="6560191" cy="400110"/>
          </a:xfrm>
          <a:prstGeom prst="rect">
            <a:avLst/>
          </a:prstGeom>
          <a:noFill/>
        </p:spPr>
        <p:txBody>
          <a:bodyPr wrap="square" rtlCol="0">
            <a:spAutoFit/>
          </a:bodyPr>
          <a:lstStyle/>
          <a:p>
            <a:r>
              <a:rPr lang="zh-CN" altLang="en-US" sz="2000" dirty="0"/>
              <a:t>页面置换竞争挑战性任务</a:t>
            </a:r>
          </a:p>
        </p:txBody>
      </p:sp>
      <p:cxnSp>
        <p:nvCxnSpPr>
          <p:cNvPr id="6" name="直接连接符 5">
            <a:extLst>
              <a:ext uri="{FF2B5EF4-FFF2-40B4-BE49-F238E27FC236}">
                <a16:creationId xmlns:a16="http://schemas.microsoft.com/office/drawing/2014/main" id="{25046367-6056-45CA-BF12-88489D55C633}"/>
              </a:ext>
            </a:extLst>
          </p:cNvPr>
          <p:cNvCxnSpPr/>
          <p:nvPr/>
        </p:nvCxnSpPr>
        <p:spPr>
          <a:xfrm flipH="1">
            <a:off x="-285226" y="626613"/>
            <a:ext cx="33304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4DEE6F9-660A-4315-B3A8-978818E47BB5}"/>
              </a:ext>
            </a:extLst>
          </p:cNvPr>
          <p:cNvSpPr txBox="1"/>
          <p:nvPr/>
        </p:nvSpPr>
        <p:spPr>
          <a:xfrm>
            <a:off x="0" y="738231"/>
            <a:ext cx="2491530" cy="369332"/>
          </a:xfrm>
          <a:prstGeom prst="rect">
            <a:avLst/>
          </a:prstGeom>
          <a:noFill/>
        </p:spPr>
        <p:txBody>
          <a:bodyPr wrap="square" rtlCol="0">
            <a:spAutoFit/>
          </a:bodyPr>
          <a:lstStyle/>
          <a:p>
            <a:r>
              <a:rPr lang="zh-CN" altLang="en-US" dirty="0"/>
              <a:t>总结与展望</a:t>
            </a:r>
          </a:p>
        </p:txBody>
      </p:sp>
      <p:sp>
        <p:nvSpPr>
          <p:cNvPr id="3" name="文本框 2">
            <a:extLst>
              <a:ext uri="{FF2B5EF4-FFF2-40B4-BE49-F238E27FC236}">
                <a16:creationId xmlns:a16="http://schemas.microsoft.com/office/drawing/2014/main" id="{6B078C58-AD38-4D74-9F6A-70D6F83481C8}"/>
              </a:ext>
            </a:extLst>
          </p:cNvPr>
          <p:cNvSpPr txBox="1"/>
          <p:nvPr/>
        </p:nvSpPr>
        <p:spPr>
          <a:xfrm>
            <a:off x="939567" y="1669409"/>
            <a:ext cx="7441035" cy="3139321"/>
          </a:xfrm>
          <a:prstGeom prst="rect">
            <a:avLst/>
          </a:prstGeom>
          <a:noFill/>
        </p:spPr>
        <p:txBody>
          <a:bodyPr wrap="square" rtlCol="0">
            <a:spAutoFit/>
          </a:bodyPr>
          <a:lstStyle/>
          <a:p>
            <a:r>
              <a:rPr lang="en-US" altLang="zh-CN" dirty="0"/>
              <a:t>Clock With Adaptive Replacement</a:t>
            </a:r>
          </a:p>
          <a:p>
            <a:r>
              <a:rPr lang="zh-CN" altLang="en-US" dirty="0"/>
              <a:t>其实是一个非常粗略地估计的算法，所以其精度不能很好的保证</a:t>
            </a:r>
            <a:endParaRPr lang="en-US" altLang="zh-CN" dirty="0"/>
          </a:p>
          <a:p>
            <a:endParaRPr lang="en-US" altLang="zh-CN" dirty="0"/>
          </a:p>
          <a:p>
            <a:r>
              <a:rPr lang="zh-CN" altLang="en-US" dirty="0"/>
              <a:t>未来的改进可以有如下几点：</a:t>
            </a:r>
            <a:endParaRPr lang="en-US" altLang="zh-CN" dirty="0"/>
          </a:p>
          <a:p>
            <a:pPr marL="342900" indent="-342900">
              <a:buAutoNum type="arabicPeriod"/>
            </a:pPr>
            <a:r>
              <a:rPr lang="zh-CN" altLang="en-US" dirty="0"/>
              <a:t>使用更加方便的数据结构，如小顶堆，来存储被</a:t>
            </a:r>
            <a:r>
              <a:rPr lang="en-US" altLang="zh-CN" dirty="0"/>
              <a:t>T1</a:t>
            </a:r>
            <a:r>
              <a:rPr lang="zh-CN" altLang="en-US" dirty="0"/>
              <a:t>和</a:t>
            </a:r>
            <a:r>
              <a:rPr lang="en-US" altLang="zh-CN" dirty="0"/>
              <a:t>T2</a:t>
            </a:r>
            <a:r>
              <a:rPr lang="zh-CN" altLang="en-US" dirty="0"/>
              <a:t>中淘汰的页面，这样删除并添加到</a:t>
            </a:r>
            <a:r>
              <a:rPr lang="en-US" altLang="zh-CN" dirty="0"/>
              <a:t>T12</a:t>
            </a:r>
            <a:r>
              <a:rPr lang="zh-CN" altLang="en-US" dirty="0"/>
              <a:t>中会比较方便</a:t>
            </a:r>
            <a:endParaRPr lang="en-US" altLang="zh-CN" dirty="0"/>
          </a:p>
          <a:p>
            <a:pPr marL="342900" indent="-342900">
              <a:buAutoNum type="arabicPeriod"/>
            </a:pPr>
            <a:r>
              <a:rPr lang="zh-CN" altLang="en-US" dirty="0"/>
              <a:t>我们只粗略地将页面被访问两次视为常访问页面，这可能会导致精度不够，因为可能最近访问的语句里面，存取的过程就有两次访问页面，所以会很容易被添加到</a:t>
            </a:r>
            <a:r>
              <a:rPr lang="en-US" altLang="zh-CN" dirty="0"/>
              <a:t>T2</a:t>
            </a:r>
            <a:r>
              <a:rPr lang="zh-CN" altLang="en-US" dirty="0"/>
              <a:t>中，下次就是面向工作集的改进，如何动态平衡一个衡量经常访问的阈值来限制加入到</a:t>
            </a:r>
            <a:r>
              <a:rPr lang="en-US" altLang="zh-CN" dirty="0"/>
              <a:t>T2</a:t>
            </a:r>
            <a:r>
              <a:rPr lang="zh-CN" altLang="en-US" dirty="0"/>
              <a:t>中的页面的数量</a:t>
            </a:r>
            <a:endParaRPr lang="en-US" altLang="zh-CN" dirty="0"/>
          </a:p>
          <a:p>
            <a:pPr marL="342900" indent="-342900">
              <a:buAutoNum type="arabicPeriod"/>
            </a:pPr>
            <a:endParaRPr lang="zh-CN" altLang="en-US" dirty="0"/>
          </a:p>
        </p:txBody>
      </p:sp>
    </p:spTree>
    <p:extLst>
      <p:ext uri="{BB962C8B-B14F-4D97-AF65-F5344CB8AC3E}">
        <p14:creationId xmlns:p14="http://schemas.microsoft.com/office/powerpoint/2010/main" val="12917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623D3D5-B7F3-4318-BAFD-3311CECF91CE}"/>
              </a:ext>
            </a:extLst>
          </p:cNvPr>
          <p:cNvSpPr txBox="1"/>
          <p:nvPr/>
        </p:nvSpPr>
        <p:spPr>
          <a:xfrm>
            <a:off x="5311170" y="3105834"/>
            <a:ext cx="1569660" cy="646331"/>
          </a:xfrm>
          <a:prstGeom prst="rect">
            <a:avLst/>
          </a:prstGeom>
          <a:noFill/>
        </p:spPr>
        <p:txBody>
          <a:bodyPr wrap="none" rtlCol="0">
            <a:spAutoFit/>
          </a:bodyPr>
          <a:lstStyle/>
          <a:p>
            <a:r>
              <a:rPr lang="zh-CN" altLang="en-US" sz="3600" dirty="0"/>
              <a:t>致谢！</a:t>
            </a:r>
          </a:p>
        </p:txBody>
      </p:sp>
    </p:spTree>
    <p:extLst>
      <p:ext uri="{BB962C8B-B14F-4D97-AF65-F5344CB8AC3E}">
        <p14:creationId xmlns:p14="http://schemas.microsoft.com/office/powerpoint/2010/main" val="94569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1F5413-DE25-4639-9508-0665A3B19F05}"/>
              </a:ext>
            </a:extLst>
          </p:cNvPr>
          <p:cNvSpPr txBox="1"/>
          <p:nvPr/>
        </p:nvSpPr>
        <p:spPr>
          <a:xfrm>
            <a:off x="0" y="226503"/>
            <a:ext cx="6560191" cy="400110"/>
          </a:xfrm>
          <a:prstGeom prst="rect">
            <a:avLst/>
          </a:prstGeom>
          <a:noFill/>
        </p:spPr>
        <p:txBody>
          <a:bodyPr wrap="square" rtlCol="0">
            <a:spAutoFit/>
          </a:bodyPr>
          <a:lstStyle/>
          <a:p>
            <a:r>
              <a:rPr lang="zh-CN" altLang="en-US" sz="2000" dirty="0"/>
              <a:t>页面置换竞争挑战性任务</a:t>
            </a:r>
          </a:p>
        </p:txBody>
      </p:sp>
      <p:cxnSp>
        <p:nvCxnSpPr>
          <p:cNvPr id="6" name="直接连接符 5">
            <a:extLst>
              <a:ext uri="{FF2B5EF4-FFF2-40B4-BE49-F238E27FC236}">
                <a16:creationId xmlns:a16="http://schemas.microsoft.com/office/drawing/2014/main" id="{25046367-6056-45CA-BF12-88489D55C633}"/>
              </a:ext>
            </a:extLst>
          </p:cNvPr>
          <p:cNvCxnSpPr/>
          <p:nvPr/>
        </p:nvCxnSpPr>
        <p:spPr>
          <a:xfrm flipH="1">
            <a:off x="-285226" y="626613"/>
            <a:ext cx="33304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F1D1907-8387-4C4C-81EC-1314BE80CCD9}"/>
              </a:ext>
            </a:extLst>
          </p:cNvPr>
          <p:cNvSpPr txBox="1"/>
          <p:nvPr/>
        </p:nvSpPr>
        <p:spPr>
          <a:xfrm>
            <a:off x="1379989" y="1535185"/>
            <a:ext cx="4379053" cy="923330"/>
          </a:xfrm>
          <a:prstGeom prst="rect">
            <a:avLst/>
          </a:prstGeom>
          <a:noFill/>
        </p:spPr>
        <p:txBody>
          <a:bodyPr wrap="square" rtlCol="0">
            <a:spAutoFit/>
          </a:bodyPr>
          <a:lstStyle/>
          <a:p>
            <a:r>
              <a:rPr lang="zh-CN" altLang="en-US" dirty="0"/>
              <a:t>什么是内存？</a:t>
            </a:r>
            <a:endParaRPr lang="en-US" altLang="zh-CN" dirty="0"/>
          </a:p>
          <a:p>
            <a:r>
              <a:rPr lang="en-US" altLang="zh-CN" b="1" dirty="0"/>
              <a:t>CPU</a:t>
            </a:r>
            <a:r>
              <a:rPr lang="zh-CN" altLang="en-US" b="1" dirty="0"/>
              <a:t>和外部存储器之间的桥梁，所有的程序的计算在内存中计算，依赖程度之高。</a:t>
            </a:r>
          </a:p>
        </p:txBody>
      </p:sp>
      <p:sp>
        <p:nvSpPr>
          <p:cNvPr id="8" name="文本框 7">
            <a:extLst>
              <a:ext uri="{FF2B5EF4-FFF2-40B4-BE49-F238E27FC236}">
                <a16:creationId xmlns:a16="http://schemas.microsoft.com/office/drawing/2014/main" id="{8CD47C45-485B-471F-9FC2-28465EA3B0A2}"/>
              </a:ext>
            </a:extLst>
          </p:cNvPr>
          <p:cNvSpPr txBox="1"/>
          <p:nvPr/>
        </p:nvSpPr>
        <p:spPr>
          <a:xfrm>
            <a:off x="1325461" y="2797404"/>
            <a:ext cx="4169328" cy="2031325"/>
          </a:xfrm>
          <a:prstGeom prst="rect">
            <a:avLst/>
          </a:prstGeom>
          <a:noFill/>
        </p:spPr>
        <p:txBody>
          <a:bodyPr wrap="square" rtlCol="0">
            <a:spAutoFit/>
          </a:bodyPr>
          <a:lstStyle/>
          <a:p>
            <a:r>
              <a:rPr lang="zh-CN" altLang="en-US" dirty="0"/>
              <a:t>什么是缺页中断？</a:t>
            </a:r>
            <a:endParaRPr lang="en-US" altLang="zh-CN" dirty="0"/>
          </a:p>
          <a:p>
            <a:r>
              <a:rPr lang="zh-CN" altLang="en-US" b="1" dirty="0"/>
              <a:t>每个程序的数据段和代码段等以页为单位进行存储，当我们需要使用的代码或者数据所在的页不在内存中时，我们需要中断程序然后从外存中将未找到的页面替换进内存中，这个过程称之为缺页中断。</a:t>
            </a:r>
          </a:p>
        </p:txBody>
      </p:sp>
      <p:sp>
        <p:nvSpPr>
          <p:cNvPr id="9" name="文本框 8">
            <a:extLst>
              <a:ext uri="{FF2B5EF4-FFF2-40B4-BE49-F238E27FC236}">
                <a16:creationId xmlns:a16="http://schemas.microsoft.com/office/drawing/2014/main" id="{A5CE4F07-16C6-4B42-87A6-6C345E70B338}"/>
              </a:ext>
            </a:extLst>
          </p:cNvPr>
          <p:cNvSpPr txBox="1"/>
          <p:nvPr/>
        </p:nvSpPr>
        <p:spPr>
          <a:xfrm>
            <a:off x="1321265" y="5167618"/>
            <a:ext cx="3917659" cy="1200329"/>
          </a:xfrm>
          <a:prstGeom prst="rect">
            <a:avLst/>
          </a:prstGeom>
          <a:noFill/>
        </p:spPr>
        <p:txBody>
          <a:bodyPr wrap="square" rtlCol="0">
            <a:spAutoFit/>
          </a:bodyPr>
          <a:lstStyle/>
          <a:p>
            <a:r>
              <a:rPr lang="zh-CN" altLang="en-US" dirty="0"/>
              <a:t>什么是页面置换算法？</a:t>
            </a:r>
            <a:endParaRPr lang="en-US" altLang="zh-CN" dirty="0"/>
          </a:p>
          <a:p>
            <a:r>
              <a:rPr lang="zh-CN" altLang="en-US" b="1" dirty="0"/>
              <a:t>是计算机内部的一种当发生缺页中断时选择淘汰当前内存中的哪一页的算法。</a:t>
            </a:r>
          </a:p>
        </p:txBody>
      </p:sp>
      <p:sp>
        <p:nvSpPr>
          <p:cNvPr id="11" name="文本框 10">
            <a:extLst>
              <a:ext uri="{FF2B5EF4-FFF2-40B4-BE49-F238E27FC236}">
                <a16:creationId xmlns:a16="http://schemas.microsoft.com/office/drawing/2014/main" id="{AC9B36C1-1E20-47FA-8775-E1BFC0F56C69}"/>
              </a:ext>
            </a:extLst>
          </p:cNvPr>
          <p:cNvSpPr txBox="1"/>
          <p:nvPr/>
        </p:nvSpPr>
        <p:spPr>
          <a:xfrm>
            <a:off x="0" y="680788"/>
            <a:ext cx="1392572" cy="400110"/>
          </a:xfrm>
          <a:prstGeom prst="rect">
            <a:avLst/>
          </a:prstGeom>
          <a:noFill/>
        </p:spPr>
        <p:txBody>
          <a:bodyPr wrap="square" rtlCol="0">
            <a:spAutoFit/>
          </a:bodyPr>
          <a:lstStyle/>
          <a:p>
            <a:r>
              <a:rPr lang="zh-CN" altLang="en-US" sz="2000" dirty="0"/>
              <a:t>前言</a:t>
            </a:r>
          </a:p>
        </p:txBody>
      </p:sp>
    </p:spTree>
    <p:extLst>
      <p:ext uri="{BB962C8B-B14F-4D97-AF65-F5344CB8AC3E}">
        <p14:creationId xmlns:p14="http://schemas.microsoft.com/office/powerpoint/2010/main" val="198861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1F5413-DE25-4639-9508-0665A3B19F05}"/>
              </a:ext>
            </a:extLst>
          </p:cNvPr>
          <p:cNvSpPr txBox="1"/>
          <p:nvPr/>
        </p:nvSpPr>
        <p:spPr>
          <a:xfrm>
            <a:off x="0" y="226503"/>
            <a:ext cx="6560191" cy="400110"/>
          </a:xfrm>
          <a:prstGeom prst="rect">
            <a:avLst/>
          </a:prstGeom>
          <a:noFill/>
        </p:spPr>
        <p:txBody>
          <a:bodyPr wrap="square" rtlCol="0">
            <a:spAutoFit/>
          </a:bodyPr>
          <a:lstStyle/>
          <a:p>
            <a:r>
              <a:rPr lang="zh-CN" altLang="en-US" sz="2000" dirty="0"/>
              <a:t>页面置换竞争挑战性任务</a:t>
            </a:r>
          </a:p>
        </p:txBody>
      </p:sp>
      <p:cxnSp>
        <p:nvCxnSpPr>
          <p:cNvPr id="6" name="直接连接符 5">
            <a:extLst>
              <a:ext uri="{FF2B5EF4-FFF2-40B4-BE49-F238E27FC236}">
                <a16:creationId xmlns:a16="http://schemas.microsoft.com/office/drawing/2014/main" id="{25046367-6056-45CA-BF12-88489D55C633}"/>
              </a:ext>
            </a:extLst>
          </p:cNvPr>
          <p:cNvCxnSpPr/>
          <p:nvPr/>
        </p:nvCxnSpPr>
        <p:spPr>
          <a:xfrm flipH="1">
            <a:off x="-285226" y="626613"/>
            <a:ext cx="33304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705C223-AC64-426D-9348-1FB13E7FFC65}"/>
              </a:ext>
            </a:extLst>
          </p:cNvPr>
          <p:cNvSpPr txBox="1"/>
          <p:nvPr/>
        </p:nvSpPr>
        <p:spPr>
          <a:xfrm>
            <a:off x="0" y="703557"/>
            <a:ext cx="1870745" cy="646331"/>
          </a:xfrm>
          <a:prstGeom prst="rect">
            <a:avLst/>
          </a:prstGeom>
          <a:noFill/>
        </p:spPr>
        <p:txBody>
          <a:bodyPr wrap="square" rtlCol="0">
            <a:spAutoFit/>
          </a:bodyPr>
          <a:lstStyle/>
          <a:p>
            <a:r>
              <a:rPr lang="zh-CN" altLang="en-US" dirty="0"/>
              <a:t>页面置换算法</a:t>
            </a:r>
            <a:endParaRPr lang="en-US" altLang="zh-CN" dirty="0"/>
          </a:p>
          <a:p>
            <a:r>
              <a:rPr lang="zh-CN" altLang="en-US" dirty="0"/>
              <a:t>所考虑的问题</a:t>
            </a:r>
          </a:p>
        </p:txBody>
      </p:sp>
      <p:sp>
        <p:nvSpPr>
          <p:cNvPr id="3" name="文本框 2">
            <a:extLst>
              <a:ext uri="{FF2B5EF4-FFF2-40B4-BE49-F238E27FC236}">
                <a16:creationId xmlns:a16="http://schemas.microsoft.com/office/drawing/2014/main" id="{58043B43-B74F-4F6F-B8C2-581F4375BB7B}"/>
              </a:ext>
            </a:extLst>
          </p:cNvPr>
          <p:cNvSpPr txBox="1"/>
          <p:nvPr/>
        </p:nvSpPr>
        <p:spPr>
          <a:xfrm>
            <a:off x="830510" y="2256639"/>
            <a:ext cx="7315200" cy="2585323"/>
          </a:xfrm>
          <a:prstGeom prst="rect">
            <a:avLst/>
          </a:prstGeom>
          <a:noFill/>
        </p:spPr>
        <p:txBody>
          <a:bodyPr wrap="square" rtlCol="0">
            <a:spAutoFit/>
          </a:bodyPr>
          <a:lstStyle/>
          <a:p>
            <a:r>
              <a:rPr lang="zh-CN" altLang="en-US" dirty="0"/>
              <a:t>既然需要淘汰某一页，若该页被淘汰后再出现又要进行一次置换，会需要更大的成本，考虑的因素：</a:t>
            </a:r>
            <a:endParaRPr lang="en-US" altLang="zh-CN" dirty="0"/>
          </a:p>
          <a:p>
            <a:endParaRPr lang="en-US" altLang="zh-CN" dirty="0"/>
          </a:p>
          <a:p>
            <a:pPr marL="342900" indent="-342900">
              <a:buAutoNum type="arabicPeriod"/>
            </a:pPr>
            <a:r>
              <a:rPr lang="zh-CN" altLang="en-US" dirty="0"/>
              <a:t>若被替换的页很快又要被使用</a:t>
            </a:r>
            <a:r>
              <a:rPr lang="en-US" altLang="zh-CN" dirty="0"/>
              <a:t>——</a:t>
            </a:r>
            <a:r>
              <a:rPr lang="en-US" altLang="zh-CN" b="1" dirty="0"/>
              <a:t>Recency</a:t>
            </a:r>
          </a:p>
          <a:p>
            <a:pPr marL="800100" lvl="1" indent="-342900">
              <a:buAutoNum type="arabicPeriod"/>
            </a:pPr>
            <a:r>
              <a:rPr lang="zh-CN" altLang="en-US" dirty="0"/>
              <a:t>如循环语句内访问的地址空间需要被往复访问，很快就会再次访问，若被淘汰又要再调入</a:t>
            </a:r>
            <a:endParaRPr lang="en-US" altLang="zh-CN" dirty="0"/>
          </a:p>
          <a:p>
            <a:pPr marL="342900" indent="-342900">
              <a:buAutoNum type="arabicPeriod"/>
            </a:pPr>
            <a:r>
              <a:rPr lang="zh-CN" altLang="en-US" dirty="0"/>
              <a:t>若被替换的页在最近很短时间内不会被使用但是在整个程序运行期间会被经常使用</a:t>
            </a:r>
            <a:r>
              <a:rPr lang="en-US" altLang="zh-CN" dirty="0"/>
              <a:t>——</a:t>
            </a:r>
            <a:r>
              <a:rPr lang="en-US" altLang="zh-CN" b="1" dirty="0"/>
              <a:t>Frequency</a:t>
            </a:r>
          </a:p>
          <a:p>
            <a:pPr marL="800100" lvl="1" indent="-342900">
              <a:buAutoNum type="arabicPeriod"/>
            </a:pPr>
            <a:r>
              <a:rPr lang="zh-CN" altLang="en-US" dirty="0"/>
              <a:t>如全局变量，所有的函数都可能需要访问</a:t>
            </a:r>
          </a:p>
        </p:txBody>
      </p:sp>
    </p:spTree>
    <p:extLst>
      <p:ext uri="{BB962C8B-B14F-4D97-AF65-F5344CB8AC3E}">
        <p14:creationId xmlns:p14="http://schemas.microsoft.com/office/powerpoint/2010/main" val="305157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1F5413-DE25-4639-9508-0665A3B19F05}"/>
              </a:ext>
            </a:extLst>
          </p:cNvPr>
          <p:cNvSpPr txBox="1"/>
          <p:nvPr/>
        </p:nvSpPr>
        <p:spPr>
          <a:xfrm>
            <a:off x="0" y="226503"/>
            <a:ext cx="6560191" cy="400110"/>
          </a:xfrm>
          <a:prstGeom prst="rect">
            <a:avLst/>
          </a:prstGeom>
          <a:noFill/>
        </p:spPr>
        <p:txBody>
          <a:bodyPr wrap="square" rtlCol="0">
            <a:spAutoFit/>
          </a:bodyPr>
          <a:lstStyle/>
          <a:p>
            <a:r>
              <a:rPr lang="zh-CN" altLang="en-US" sz="2000" dirty="0"/>
              <a:t>页面置换竞争挑战性任务</a:t>
            </a:r>
          </a:p>
        </p:txBody>
      </p:sp>
      <p:cxnSp>
        <p:nvCxnSpPr>
          <p:cNvPr id="6" name="直接连接符 5">
            <a:extLst>
              <a:ext uri="{FF2B5EF4-FFF2-40B4-BE49-F238E27FC236}">
                <a16:creationId xmlns:a16="http://schemas.microsoft.com/office/drawing/2014/main" id="{25046367-6056-45CA-BF12-88489D55C633}"/>
              </a:ext>
            </a:extLst>
          </p:cNvPr>
          <p:cNvCxnSpPr/>
          <p:nvPr/>
        </p:nvCxnSpPr>
        <p:spPr>
          <a:xfrm flipH="1">
            <a:off x="-285226" y="626613"/>
            <a:ext cx="33304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6723337-B1F8-4EB6-916D-94975BDBEA68}"/>
              </a:ext>
            </a:extLst>
          </p:cNvPr>
          <p:cNvSpPr txBox="1"/>
          <p:nvPr/>
        </p:nvSpPr>
        <p:spPr>
          <a:xfrm>
            <a:off x="0" y="738231"/>
            <a:ext cx="2491530" cy="369332"/>
          </a:xfrm>
          <a:prstGeom prst="rect">
            <a:avLst/>
          </a:prstGeom>
          <a:noFill/>
        </p:spPr>
        <p:txBody>
          <a:bodyPr wrap="square" rtlCol="0">
            <a:spAutoFit/>
          </a:bodyPr>
          <a:lstStyle/>
          <a:p>
            <a:r>
              <a:rPr lang="zh-CN" altLang="en-US" dirty="0"/>
              <a:t>现有的页面置换算法</a:t>
            </a:r>
          </a:p>
        </p:txBody>
      </p:sp>
      <p:sp>
        <p:nvSpPr>
          <p:cNvPr id="3" name="矩形 2">
            <a:extLst>
              <a:ext uri="{FF2B5EF4-FFF2-40B4-BE49-F238E27FC236}">
                <a16:creationId xmlns:a16="http://schemas.microsoft.com/office/drawing/2014/main" id="{5255BD94-F809-4094-8B34-6E0CA473F0FB}"/>
              </a:ext>
            </a:extLst>
          </p:cNvPr>
          <p:cNvSpPr/>
          <p:nvPr/>
        </p:nvSpPr>
        <p:spPr>
          <a:xfrm>
            <a:off x="821165" y="2667699"/>
            <a:ext cx="7164198" cy="15016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803A742-89A3-4E38-A3E8-C7AF03E4CB24}"/>
              </a:ext>
            </a:extLst>
          </p:cNvPr>
          <p:cNvSpPr txBox="1"/>
          <p:nvPr/>
        </p:nvSpPr>
        <p:spPr>
          <a:xfrm>
            <a:off x="922789" y="2835371"/>
            <a:ext cx="7062574" cy="1200329"/>
          </a:xfrm>
          <a:prstGeom prst="rect">
            <a:avLst/>
          </a:prstGeom>
          <a:noFill/>
        </p:spPr>
        <p:txBody>
          <a:bodyPr wrap="none" rtlCol="0">
            <a:spAutoFit/>
          </a:bodyPr>
          <a:lstStyle/>
          <a:p>
            <a:r>
              <a:rPr lang="en-US" altLang="zh-CN" sz="2400" dirty="0"/>
              <a:t>LRU </a:t>
            </a:r>
            <a:r>
              <a:rPr lang="zh-CN" altLang="en-US" sz="2400" dirty="0"/>
              <a:t>最近最少使用</a:t>
            </a:r>
            <a:endParaRPr lang="en-US" altLang="zh-CN" sz="2400" dirty="0"/>
          </a:p>
          <a:p>
            <a:r>
              <a:rPr lang="zh-CN" altLang="en-US" sz="2400" dirty="0"/>
              <a:t>单纯地考虑</a:t>
            </a:r>
            <a:r>
              <a:rPr lang="en-US" altLang="zh-CN" sz="2400" dirty="0"/>
              <a:t>Recency</a:t>
            </a:r>
            <a:r>
              <a:rPr lang="zh-CN" altLang="en-US" sz="2400" dirty="0"/>
              <a:t>的方面，最近使用的页面被保存</a:t>
            </a:r>
            <a:endParaRPr lang="en-US" altLang="zh-CN" sz="2400" dirty="0"/>
          </a:p>
          <a:p>
            <a:r>
              <a:rPr lang="zh-CN" altLang="en-US" sz="2400" dirty="0"/>
              <a:t>而不看在整个运行期间调用的次数</a:t>
            </a:r>
          </a:p>
        </p:txBody>
      </p:sp>
      <p:sp>
        <p:nvSpPr>
          <p:cNvPr id="7" name="矩形 6">
            <a:extLst>
              <a:ext uri="{FF2B5EF4-FFF2-40B4-BE49-F238E27FC236}">
                <a16:creationId xmlns:a16="http://schemas.microsoft.com/office/drawing/2014/main" id="{E7797C03-E9A6-4508-A526-811F89C3C6B2}"/>
              </a:ext>
            </a:extLst>
          </p:cNvPr>
          <p:cNvSpPr/>
          <p:nvPr/>
        </p:nvSpPr>
        <p:spPr>
          <a:xfrm>
            <a:off x="821165" y="4521668"/>
            <a:ext cx="7164198" cy="15016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8F4D4FA-E26B-42BA-82A1-645376F865ED}"/>
              </a:ext>
            </a:extLst>
          </p:cNvPr>
          <p:cNvSpPr txBox="1"/>
          <p:nvPr/>
        </p:nvSpPr>
        <p:spPr>
          <a:xfrm>
            <a:off x="922789" y="4689340"/>
            <a:ext cx="7263527" cy="1200329"/>
          </a:xfrm>
          <a:prstGeom prst="rect">
            <a:avLst/>
          </a:prstGeom>
          <a:noFill/>
        </p:spPr>
        <p:txBody>
          <a:bodyPr wrap="none" rtlCol="0">
            <a:spAutoFit/>
          </a:bodyPr>
          <a:lstStyle/>
          <a:p>
            <a:r>
              <a:rPr lang="en-US" altLang="zh-CN" sz="2400" dirty="0"/>
              <a:t>LFU </a:t>
            </a:r>
            <a:r>
              <a:rPr lang="zh-CN" altLang="en-US" sz="2400" dirty="0"/>
              <a:t>最不经常使用</a:t>
            </a:r>
            <a:endParaRPr lang="en-US" altLang="zh-CN" sz="2400" dirty="0"/>
          </a:p>
          <a:p>
            <a:r>
              <a:rPr lang="zh-CN" altLang="en-US" sz="2400" dirty="0"/>
              <a:t>单纯地考虑</a:t>
            </a:r>
            <a:r>
              <a:rPr lang="en-US" altLang="zh-CN" sz="2400" dirty="0"/>
              <a:t>Frequency</a:t>
            </a:r>
            <a:r>
              <a:rPr lang="zh-CN" altLang="en-US" sz="2400" dirty="0"/>
              <a:t>的方面，最多使用的页面被保</a:t>
            </a:r>
            <a:endParaRPr lang="en-US" altLang="zh-CN" sz="2400" dirty="0"/>
          </a:p>
          <a:p>
            <a:r>
              <a:rPr lang="zh-CN" altLang="en-US" sz="2400" dirty="0"/>
              <a:t>存而不看在当前代码执行的附近可能多次调用的页</a:t>
            </a:r>
          </a:p>
        </p:txBody>
      </p:sp>
      <p:sp>
        <p:nvSpPr>
          <p:cNvPr id="9" name="文本框 8">
            <a:extLst>
              <a:ext uri="{FF2B5EF4-FFF2-40B4-BE49-F238E27FC236}">
                <a16:creationId xmlns:a16="http://schemas.microsoft.com/office/drawing/2014/main" id="{603ACAFA-3ECD-4DED-BABD-3C11FEB61AB9}"/>
              </a:ext>
            </a:extLst>
          </p:cNvPr>
          <p:cNvSpPr txBox="1"/>
          <p:nvPr/>
        </p:nvSpPr>
        <p:spPr>
          <a:xfrm>
            <a:off x="755008" y="2005845"/>
            <a:ext cx="2031325" cy="461665"/>
          </a:xfrm>
          <a:prstGeom prst="rect">
            <a:avLst/>
          </a:prstGeom>
          <a:noFill/>
        </p:spPr>
        <p:txBody>
          <a:bodyPr wrap="none" rtlCol="0">
            <a:spAutoFit/>
          </a:bodyPr>
          <a:lstStyle/>
          <a:p>
            <a:r>
              <a:rPr lang="zh-CN" altLang="en-US" sz="2400" dirty="0"/>
              <a:t>两个极端情况</a:t>
            </a:r>
          </a:p>
        </p:txBody>
      </p:sp>
      <p:sp>
        <p:nvSpPr>
          <p:cNvPr id="10" name="文本框 9">
            <a:extLst>
              <a:ext uri="{FF2B5EF4-FFF2-40B4-BE49-F238E27FC236}">
                <a16:creationId xmlns:a16="http://schemas.microsoft.com/office/drawing/2014/main" id="{0DF59C73-086D-4C34-B125-FB2DEF8BFBBC}"/>
              </a:ext>
            </a:extLst>
          </p:cNvPr>
          <p:cNvSpPr txBox="1"/>
          <p:nvPr/>
        </p:nvSpPr>
        <p:spPr>
          <a:xfrm>
            <a:off x="8422547" y="3499340"/>
            <a:ext cx="3185487" cy="646331"/>
          </a:xfrm>
          <a:prstGeom prst="rect">
            <a:avLst/>
          </a:prstGeom>
          <a:noFill/>
        </p:spPr>
        <p:txBody>
          <a:bodyPr wrap="none" rtlCol="0">
            <a:spAutoFit/>
          </a:bodyPr>
          <a:lstStyle/>
          <a:p>
            <a:r>
              <a:rPr lang="zh-CN" altLang="en-US" dirty="0"/>
              <a:t>举例：代码执行到中间可能会</a:t>
            </a:r>
            <a:endParaRPr lang="en-US" altLang="zh-CN" dirty="0"/>
          </a:p>
          <a:p>
            <a:r>
              <a:rPr lang="zh-CN" altLang="en-US" dirty="0"/>
              <a:t>舍弃全局变量等所在的页</a:t>
            </a:r>
          </a:p>
        </p:txBody>
      </p:sp>
      <p:sp>
        <p:nvSpPr>
          <p:cNvPr id="11" name="文本框 10">
            <a:extLst>
              <a:ext uri="{FF2B5EF4-FFF2-40B4-BE49-F238E27FC236}">
                <a16:creationId xmlns:a16="http://schemas.microsoft.com/office/drawing/2014/main" id="{5C6D2B21-A61C-46DA-AA2E-F2472BA37B93}"/>
              </a:ext>
            </a:extLst>
          </p:cNvPr>
          <p:cNvSpPr txBox="1"/>
          <p:nvPr/>
        </p:nvSpPr>
        <p:spPr>
          <a:xfrm>
            <a:off x="8422547" y="4833502"/>
            <a:ext cx="3185487" cy="1477328"/>
          </a:xfrm>
          <a:prstGeom prst="rect">
            <a:avLst/>
          </a:prstGeom>
          <a:noFill/>
        </p:spPr>
        <p:txBody>
          <a:bodyPr wrap="none" rtlCol="0">
            <a:spAutoFit/>
          </a:bodyPr>
          <a:lstStyle/>
          <a:p>
            <a:r>
              <a:rPr lang="zh-CN" altLang="en-US" dirty="0"/>
              <a:t>举例：数据初始化可能只执行</a:t>
            </a:r>
            <a:endParaRPr lang="en-US" altLang="zh-CN" dirty="0"/>
          </a:p>
          <a:p>
            <a:r>
              <a:rPr lang="zh-CN" altLang="en-US" dirty="0"/>
              <a:t>一次但是页面使用次数被持续</a:t>
            </a:r>
            <a:endParaRPr lang="en-US" altLang="zh-CN" dirty="0"/>
          </a:p>
          <a:p>
            <a:r>
              <a:rPr lang="zh-CN" altLang="en-US" dirty="0"/>
              <a:t>累积导致在整个程序运行过程</a:t>
            </a:r>
            <a:endParaRPr lang="en-US" altLang="zh-CN" dirty="0"/>
          </a:p>
          <a:p>
            <a:r>
              <a:rPr lang="zh-CN" altLang="en-US" dirty="0"/>
              <a:t>中都占用页资源</a:t>
            </a:r>
            <a:endParaRPr lang="en-US" altLang="zh-CN" dirty="0"/>
          </a:p>
          <a:p>
            <a:endParaRPr lang="en-US" altLang="zh-CN" dirty="0"/>
          </a:p>
        </p:txBody>
      </p:sp>
    </p:spTree>
    <p:extLst>
      <p:ext uri="{BB962C8B-B14F-4D97-AF65-F5344CB8AC3E}">
        <p14:creationId xmlns:p14="http://schemas.microsoft.com/office/powerpoint/2010/main" val="399975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1F5413-DE25-4639-9508-0665A3B19F05}"/>
              </a:ext>
            </a:extLst>
          </p:cNvPr>
          <p:cNvSpPr txBox="1"/>
          <p:nvPr/>
        </p:nvSpPr>
        <p:spPr>
          <a:xfrm>
            <a:off x="0" y="226503"/>
            <a:ext cx="6560191" cy="400110"/>
          </a:xfrm>
          <a:prstGeom prst="rect">
            <a:avLst/>
          </a:prstGeom>
          <a:noFill/>
        </p:spPr>
        <p:txBody>
          <a:bodyPr wrap="square" rtlCol="0">
            <a:spAutoFit/>
          </a:bodyPr>
          <a:lstStyle/>
          <a:p>
            <a:r>
              <a:rPr lang="zh-CN" altLang="en-US" sz="2000" dirty="0"/>
              <a:t>页面置换竞争挑战性任务</a:t>
            </a:r>
          </a:p>
        </p:txBody>
      </p:sp>
      <p:cxnSp>
        <p:nvCxnSpPr>
          <p:cNvPr id="6" name="直接连接符 5">
            <a:extLst>
              <a:ext uri="{FF2B5EF4-FFF2-40B4-BE49-F238E27FC236}">
                <a16:creationId xmlns:a16="http://schemas.microsoft.com/office/drawing/2014/main" id="{25046367-6056-45CA-BF12-88489D55C633}"/>
              </a:ext>
            </a:extLst>
          </p:cNvPr>
          <p:cNvCxnSpPr/>
          <p:nvPr/>
        </p:nvCxnSpPr>
        <p:spPr>
          <a:xfrm flipH="1">
            <a:off x="-285226" y="626613"/>
            <a:ext cx="33304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87D0D1E-1713-4665-B026-600E272747AC}"/>
              </a:ext>
            </a:extLst>
          </p:cNvPr>
          <p:cNvSpPr txBox="1"/>
          <p:nvPr/>
        </p:nvSpPr>
        <p:spPr>
          <a:xfrm>
            <a:off x="353683" y="892865"/>
            <a:ext cx="10956846" cy="4524315"/>
          </a:xfrm>
          <a:prstGeom prst="rect">
            <a:avLst/>
          </a:prstGeom>
          <a:noFill/>
        </p:spPr>
        <p:txBody>
          <a:bodyPr wrap="none" rtlCol="0">
            <a:spAutoFit/>
          </a:bodyPr>
          <a:lstStyle/>
          <a:p>
            <a:r>
              <a:rPr lang="zh-CN" altLang="en-US" sz="2400" dirty="0"/>
              <a:t>第一次实现算法：</a:t>
            </a:r>
            <a:r>
              <a:rPr lang="en-US" altLang="zh-CN" sz="2400" dirty="0"/>
              <a:t>LRFU</a:t>
            </a:r>
          </a:p>
          <a:p>
            <a:endParaRPr lang="en-US" altLang="zh-CN" sz="2400" dirty="0"/>
          </a:p>
          <a:p>
            <a:r>
              <a:rPr lang="zh-CN" altLang="en-US" sz="2400" dirty="0"/>
              <a:t>思路：将两者结合起来均衡考量</a:t>
            </a:r>
            <a:endParaRPr lang="en-US" altLang="zh-CN" sz="2400" dirty="0"/>
          </a:p>
          <a:p>
            <a:r>
              <a:rPr lang="zh-CN" altLang="en-US" sz="2400" dirty="0"/>
              <a:t>通过每个页面维护一个加权值来比较其重要程度，每次发生缺页中断的时候选择</a:t>
            </a:r>
            <a:endParaRPr lang="en-US" altLang="zh-CN" sz="2400" dirty="0"/>
          </a:p>
          <a:p>
            <a:r>
              <a:rPr lang="zh-CN" altLang="en-US" sz="2400" dirty="0"/>
              <a:t>权重最小的页面进行置换</a:t>
            </a:r>
            <a:endParaRPr lang="en-US" altLang="zh-CN" sz="2400" dirty="0"/>
          </a:p>
          <a:p>
            <a:endParaRPr lang="en-US" altLang="zh-CN" sz="2400" dirty="0"/>
          </a:p>
          <a:p>
            <a:r>
              <a:rPr lang="zh-CN" altLang="en-US" sz="2400" dirty="0"/>
              <a:t>算法实现：创建一个</a:t>
            </a:r>
            <a:r>
              <a:rPr lang="en-US" altLang="zh-CN" sz="2400" dirty="0"/>
              <a:t>2^19</a:t>
            </a:r>
            <a:r>
              <a:rPr lang="zh-CN" altLang="en-US" sz="2400" dirty="0"/>
              <a:t>大的浮点型数组用来记录他们的权重</a:t>
            </a:r>
            <a:endParaRPr lang="en-US" altLang="zh-CN" sz="2400" dirty="0"/>
          </a:p>
          <a:p>
            <a:r>
              <a:rPr lang="en-US" altLang="zh-CN" sz="2400" dirty="0"/>
              <a:t>			  </a:t>
            </a:r>
            <a:r>
              <a:rPr lang="zh-CN" altLang="en-US" sz="2400" dirty="0"/>
              <a:t>创建一个</a:t>
            </a:r>
            <a:r>
              <a:rPr lang="en-US" altLang="zh-CN" sz="2400" dirty="0"/>
              <a:t>2^19</a:t>
            </a:r>
            <a:r>
              <a:rPr lang="zh-CN" altLang="en-US" sz="2400" dirty="0"/>
              <a:t>大的整数型数组用来记录他们上次使用的时间</a:t>
            </a:r>
            <a:endParaRPr lang="en-US" altLang="zh-CN" sz="2400" dirty="0"/>
          </a:p>
          <a:p>
            <a:r>
              <a:rPr lang="en-US" altLang="zh-CN" sz="2400" dirty="0"/>
              <a:t>		         </a:t>
            </a:r>
            <a:r>
              <a:rPr lang="zh-CN" altLang="en-US" sz="2400" dirty="0"/>
              <a:t>每次调用</a:t>
            </a:r>
            <a:r>
              <a:rPr lang="en-US" altLang="zh-CN" sz="2400" dirty="0" err="1"/>
              <a:t>pageReplace</a:t>
            </a:r>
            <a:r>
              <a:rPr lang="zh-CN" altLang="en-US" sz="2400" dirty="0"/>
              <a:t>时更新所有页面的权重，其中：</a:t>
            </a:r>
            <a:endParaRPr lang="en-US" altLang="zh-CN" sz="2400" dirty="0"/>
          </a:p>
          <a:p>
            <a:r>
              <a:rPr lang="en-US" altLang="zh-CN" sz="2400" dirty="0"/>
              <a:t>					1. </a:t>
            </a:r>
            <a:r>
              <a:rPr lang="zh-CN" altLang="en-US" sz="2400" dirty="0"/>
              <a:t>所有内存中的页的权重指数衰减</a:t>
            </a:r>
            <a:endParaRPr lang="en-US" altLang="zh-CN" sz="2400" dirty="0"/>
          </a:p>
          <a:p>
            <a:r>
              <a:rPr lang="en-US" altLang="zh-CN" sz="2400" dirty="0"/>
              <a:t>					2. </a:t>
            </a:r>
            <a:r>
              <a:rPr lang="zh-CN" altLang="en-US" sz="2400" dirty="0"/>
              <a:t>被调用的页权重加</a:t>
            </a:r>
            <a:r>
              <a:rPr lang="en-US" altLang="zh-CN" sz="2400" dirty="0"/>
              <a:t>w0</a:t>
            </a:r>
            <a:r>
              <a:rPr lang="zh-CN" altLang="en-US" sz="2400" dirty="0"/>
              <a:t>基准值</a:t>
            </a:r>
            <a:endParaRPr lang="en-US" altLang="zh-CN" sz="2400" dirty="0"/>
          </a:p>
          <a:p>
            <a:r>
              <a:rPr lang="en-US" altLang="zh-CN" sz="2400" dirty="0"/>
              <a:t>					</a:t>
            </a:r>
            <a:endParaRPr lang="zh-CN" altLang="en-US" sz="2400" dirty="0"/>
          </a:p>
        </p:txBody>
      </p:sp>
      <p:pic>
        <p:nvPicPr>
          <p:cNvPr id="3" name="图片 2">
            <a:extLst>
              <a:ext uri="{FF2B5EF4-FFF2-40B4-BE49-F238E27FC236}">
                <a16:creationId xmlns:a16="http://schemas.microsoft.com/office/drawing/2014/main" id="{27FDFD71-0781-45B4-BEEB-770A739A93DD}"/>
              </a:ext>
            </a:extLst>
          </p:cNvPr>
          <p:cNvPicPr>
            <a:picLocks noChangeAspect="1"/>
          </p:cNvPicPr>
          <p:nvPr/>
        </p:nvPicPr>
        <p:blipFill>
          <a:blip r:embed="rId2"/>
          <a:stretch>
            <a:fillRect/>
          </a:stretch>
        </p:blipFill>
        <p:spPr>
          <a:xfrm>
            <a:off x="4870690" y="626613"/>
            <a:ext cx="6591300" cy="1228725"/>
          </a:xfrm>
          <a:prstGeom prst="rect">
            <a:avLst/>
          </a:prstGeom>
        </p:spPr>
      </p:pic>
      <p:sp>
        <p:nvSpPr>
          <p:cNvPr id="7" name="文本框 6">
            <a:extLst>
              <a:ext uri="{FF2B5EF4-FFF2-40B4-BE49-F238E27FC236}">
                <a16:creationId xmlns:a16="http://schemas.microsoft.com/office/drawing/2014/main" id="{4219FD49-0AAD-4374-B333-3645AA97A0CC}"/>
              </a:ext>
            </a:extLst>
          </p:cNvPr>
          <p:cNvSpPr txBox="1"/>
          <p:nvPr/>
        </p:nvSpPr>
        <p:spPr>
          <a:xfrm>
            <a:off x="453870" y="5417180"/>
            <a:ext cx="10756471" cy="1200329"/>
          </a:xfrm>
          <a:prstGeom prst="rect">
            <a:avLst/>
          </a:prstGeom>
          <a:noFill/>
        </p:spPr>
        <p:txBody>
          <a:bodyPr wrap="none" rtlCol="0">
            <a:spAutoFit/>
          </a:bodyPr>
          <a:lstStyle/>
          <a:p>
            <a:r>
              <a:rPr lang="en-US" altLang="zh-CN" sz="2400" b="1" dirty="0"/>
              <a:t>LRFU</a:t>
            </a:r>
            <a:r>
              <a:rPr lang="zh-CN" altLang="en-US" sz="2400" b="1" dirty="0"/>
              <a:t>结果并不理想：</a:t>
            </a:r>
            <a:endParaRPr lang="en-US" altLang="zh-CN" sz="2400" b="1" dirty="0"/>
          </a:p>
          <a:p>
            <a:pPr marL="342900" indent="-342900">
              <a:buAutoNum type="arabicPeriod"/>
            </a:pPr>
            <a:r>
              <a:rPr lang="zh-CN" altLang="en-US" sz="2400" b="1" dirty="0"/>
              <a:t>实现繁琐，消耗空间大，每次需要遍历所有的页，导致运行时间非常大 </a:t>
            </a:r>
            <a:r>
              <a:rPr lang="en-US" altLang="zh-CN" sz="2400" b="1" dirty="0"/>
              <a:t>6s</a:t>
            </a:r>
          </a:p>
          <a:p>
            <a:pPr marL="342900" indent="-342900">
              <a:buAutoNum type="arabicPeriod"/>
            </a:pPr>
            <a:r>
              <a:rPr lang="en-US" altLang="zh-CN" sz="2400" b="1" dirty="0"/>
              <a:t>16w</a:t>
            </a:r>
            <a:r>
              <a:rPr lang="zh-CN" altLang="en-US" sz="2400" b="1" dirty="0"/>
              <a:t>次调用数据</a:t>
            </a:r>
            <a:r>
              <a:rPr lang="en-US" altLang="zh-CN" sz="2400" b="1" dirty="0"/>
              <a:t>+</a:t>
            </a:r>
            <a:r>
              <a:rPr lang="zh-CN" altLang="en-US" sz="2400" b="1" dirty="0"/>
              <a:t>指数衰减导致浮点的精度不够，到后期出现彩票调度的情况</a:t>
            </a:r>
            <a:endParaRPr lang="en-US" altLang="zh-CN" sz="2400" b="1" dirty="0"/>
          </a:p>
        </p:txBody>
      </p:sp>
    </p:spTree>
    <p:extLst>
      <p:ext uri="{BB962C8B-B14F-4D97-AF65-F5344CB8AC3E}">
        <p14:creationId xmlns:p14="http://schemas.microsoft.com/office/powerpoint/2010/main" val="124977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1F5413-DE25-4639-9508-0665A3B19F05}"/>
              </a:ext>
            </a:extLst>
          </p:cNvPr>
          <p:cNvSpPr txBox="1"/>
          <p:nvPr/>
        </p:nvSpPr>
        <p:spPr>
          <a:xfrm>
            <a:off x="0" y="226503"/>
            <a:ext cx="6560191" cy="400110"/>
          </a:xfrm>
          <a:prstGeom prst="rect">
            <a:avLst/>
          </a:prstGeom>
          <a:noFill/>
        </p:spPr>
        <p:txBody>
          <a:bodyPr wrap="square" rtlCol="0">
            <a:spAutoFit/>
          </a:bodyPr>
          <a:lstStyle/>
          <a:p>
            <a:r>
              <a:rPr lang="zh-CN" altLang="en-US" sz="2000" dirty="0"/>
              <a:t>页面置换竞争挑战性任务</a:t>
            </a:r>
          </a:p>
        </p:txBody>
      </p:sp>
      <p:cxnSp>
        <p:nvCxnSpPr>
          <p:cNvPr id="6" name="直接连接符 5">
            <a:extLst>
              <a:ext uri="{FF2B5EF4-FFF2-40B4-BE49-F238E27FC236}">
                <a16:creationId xmlns:a16="http://schemas.microsoft.com/office/drawing/2014/main" id="{25046367-6056-45CA-BF12-88489D55C633}"/>
              </a:ext>
            </a:extLst>
          </p:cNvPr>
          <p:cNvCxnSpPr/>
          <p:nvPr/>
        </p:nvCxnSpPr>
        <p:spPr>
          <a:xfrm flipH="1">
            <a:off x="-285226" y="626613"/>
            <a:ext cx="33304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4DEE6F9-660A-4315-B3A8-978818E47BB5}"/>
              </a:ext>
            </a:extLst>
          </p:cNvPr>
          <p:cNvSpPr txBox="1"/>
          <p:nvPr/>
        </p:nvSpPr>
        <p:spPr>
          <a:xfrm>
            <a:off x="0" y="738231"/>
            <a:ext cx="2491530" cy="369332"/>
          </a:xfrm>
          <a:prstGeom prst="rect">
            <a:avLst/>
          </a:prstGeom>
          <a:noFill/>
        </p:spPr>
        <p:txBody>
          <a:bodyPr wrap="square" rtlCol="0">
            <a:spAutoFit/>
          </a:bodyPr>
          <a:lstStyle/>
          <a:p>
            <a:r>
              <a:rPr lang="zh-CN" altLang="en-US" dirty="0"/>
              <a:t>现有的页面置换算法</a:t>
            </a:r>
          </a:p>
        </p:txBody>
      </p:sp>
      <p:sp>
        <p:nvSpPr>
          <p:cNvPr id="8" name="矩形 7">
            <a:extLst>
              <a:ext uri="{FF2B5EF4-FFF2-40B4-BE49-F238E27FC236}">
                <a16:creationId xmlns:a16="http://schemas.microsoft.com/office/drawing/2014/main" id="{D2110C66-F717-4DAF-A5CB-43B0C20F3498}"/>
              </a:ext>
            </a:extLst>
          </p:cNvPr>
          <p:cNvSpPr/>
          <p:nvPr/>
        </p:nvSpPr>
        <p:spPr>
          <a:xfrm>
            <a:off x="821165" y="2267589"/>
            <a:ext cx="7164198" cy="150162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440FFFA-4EA6-44BA-8B29-19061AFF05E2}"/>
              </a:ext>
            </a:extLst>
          </p:cNvPr>
          <p:cNvSpPr txBox="1"/>
          <p:nvPr/>
        </p:nvSpPr>
        <p:spPr>
          <a:xfrm>
            <a:off x="922789" y="2435261"/>
            <a:ext cx="6830909" cy="1200329"/>
          </a:xfrm>
          <a:prstGeom prst="rect">
            <a:avLst/>
          </a:prstGeom>
          <a:noFill/>
        </p:spPr>
        <p:txBody>
          <a:bodyPr wrap="none" rtlCol="0">
            <a:spAutoFit/>
          </a:bodyPr>
          <a:lstStyle/>
          <a:p>
            <a:r>
              <a:rPr lang="en-US" altLang="zh-CN" sz="2400" dirty="0"/>
              <a:t>FIFO </a:t>
            </a:r>
            <a:r>
              <a:rPr lang="zh-CN" altLang="en-US" sz="2400" dirty="0"/>
              <a:t>先进先出算法</a:t>
            </a:r>
            <a:endParaRPr lang="en-US" altLang="zh-CN" sz="2400" dirty="0"/>
          </a:p>
          <a:p>
            <a:r>
              <a:rPr lang="zh-CN" altLang="en-US" sz="2400" dirty="0"/>
              <a:t>完全不考虑页面的</a:t>
            </a:r>
            <a:r>
              <a:rPr lang="en-US" altLang="zh-CN" sz="2400" dirty="0"/>
              <a:t>Recency</a:t>
            </a:r>
            <a:r>
              <a:rPr lang="zh-CN" altLang="en-US" sz="2400" dirty="0"/>
              <a:t>和</a:t>
            </a:r>
            <a:r>
              <a:rPr lang="en-US" altLang="zh-CN" sz="2400" dirty="0"/>
              <a:t>Frequency</a:t>
            </a:r>
            <a:r>
              <a:rPr lang="zh-CN" altLang="en-US" sz="2400" dirty="0"/>
              <a:t>性质，但是</a:t>
            </a:r>
            <a:endParaRPr lang="en-US" altLang="zh-CN" sz="2400" dirty="0"/>
          </a:p>
          <a:p>
            <a:r>
              <a:rPr lang="zh-CN" altLang="en-US" sz="2400" dirty="0"/>
              <a:t>实现非常简单，一个队列就可以，时间成本最低</a:t>
            </a:r>
          </a:p>
        </p:txBody>
      </p:sp>
      <p:sp>
        <p:nvSpPr>
          <p:cNvPr id="10" name="矩形 9">
            <a:extLst>
              <a:ext uri="{FF2B5EF4-FFF2-40B4-BE49-F238E27FC236}">
                <a16:creationId xmlns:a16="http://schemas.microsoft.com/office/drawing/2014/main" id="{519C3323-BCE3-4BD2-A32C-774B777AEF37}"/>
              </a:ext>
            </a:extLst>
          </p:cNvPr>
          <p:cNvSpPr/>
          <p:nvPr/>
        </p:nvSpPr>
        <p:spPr>
          <a:xfrm>
            <a:off x="821165" y="4121558"/>
            <a:ext cx="7164198" cy="210666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C6C4490-3E54-46D0-80E9-B46ED2A86E78}"/>
              </a:ext>
            </a:extLst>
          </p:cNvPr>
          <p:cNvSpPr txBox="1"/>
          <p:nvPr/>
        </p:nvSpPr>
        <p:spPr>
          <a:xfrm>
            <a:off x="922789" y="4289230"/>
            <a:ext cx="7111242" cy="1938992"/>
          </a:xfrm>
          <a:prstGeom prst="rect">
            <a:avLst/>
          </a:prstGeom>
          <a:noFill/>
        </p:spPr>
        <p:txBody>
          <a:bodyPr wrap="none" rtlCol="0">
            <a:spAutoFit/>
          </a:bodyPr>
          <a:lstStyle/>
          <a:p>
            <a:r>
              <a:rPr lang="en-US" altLang="zh-CN" sz="2400" dirty="0"/>
              <a:t>CLK </a:t>
            </a:r>
            <a:r>
              <a:rPr lang="zh-CN" altLang="en-US" sz="2400" dirty="0"/>
              <a:t>时钟算法</a:t>
            </a:r>
            <a:endParaRPr lang="en-US" altLang="zh-CN" sz="2400" dirty="0"/>
          </a:p>
          <a:p>
            <a:r>
              <a:rPr lang="zh-CN" altLang="en-US" sz="2400" dirty="0"/>
              <a:t>对</a:t>
            </a:r>
            <a:r>
              <a:rPr lang="en-US" altLang="zh-CN" sz="2400" dirty="0"/>
              <a:t>FIFO</a:t>
            </a:r>
            <a:r>
              <a:rPr lang="zh-CN" altLang="en-US" sz="2400" dirty="0"/>
              <a:t>和</a:t>
            </a:r>
            <a:r>
              <a:rPr lang="en-US" altLang="zh-CN" sz="2400" dirty="0"/>
              <a:t>LRU</a:t>
            </a:r>
            <a:r>
              <a:rPr lang="zh-CN" altLang="en-US" sz="2400" dirty="0"/>
              <a:t>算法的结合，对当前内存中的页面添加</a:t>
            </a:r>
            <a:endParaRPr lang="en-US" altLang="zh-CN" sz="2400" dirty="0"/>
          </a:p>
          <a:p>
            <a:r>
              <a:rPr lang="zh-CN" altLang="en-US" sz="2400" dirty="0"/>
              <a:t>标记位，当被二次访问时置标志位为</a:t>
            </a:r>
            <a:r>
              <a:rPr lang="en-US" altLang="zh-CN" sz="2400" dirty="0"/>
              <a:t>1</a:t>
            </a:r>
            <a:r>
              <a:rPr lang="zh-CN" altLang="en-US" sz="2400" dirty="0"/>
              <a:t>，被淘汰时若</a:t>
            </a:r>
            <a:endParaRPr lang="en-US" altLang="zh-CN" sz="2400" dirty="0"/>
          </a:p>
          <a:p>
            <a:r>
              <a:rPr lang="zh-CN" altLang="en-US" sz="2400" dirty="0"/>
              <a:t>标志位为</a:t>
            </a:r>
            <a:r>
              <a:rPr lang="en-US" altLang="zh-CN" sz="2400" dirty="0"/>
              <a:t>1</a:t>
            </a:r>
            <a:r>
              <a:rPr lang="zh-CN" altLang="en-US" sz="2400" dirty="0"/>
              <a:t>，将其标志位清</a:t>
            </a:r>
            <a:r>
              <a:rPr lang="en-US" altLang="zh-CN" sz="2400" dirty="0"/>
              <a:t>0</a:t>
            </a:r>
            <a:r>
              <a:rPr lang="zh-CN" altLang="en-US" sz="2400" dirty="0"/>
              <a:t>并保留。实现简单，只</a:t>
            </a:r>
            <a:endParaRPr lang="en-US" altLang="zh-CN" sz="2400" dirty="0"/>
          </a:p>
          <a:p>
            <a:r>
              <a:rPr lang="zh-CN" altLang="en-US" sz="2400" dirty="0"/>
              <a:t>需要一个循环的指针。</a:t>
            </a:r>
          </a:p>
        </p:txBody>
      </p:sp>
    </p:spTree>
    <p:extLst>
      <p:ext uri="{BB962C8B-B14F-4D97-AF65-F5344CB8AC3E}">
        <p14:creationId xmlns:p14="http://schemas.microsoft.com/office/powerpoint/2010/main" val="81917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1F5413-DE25-4639-9508-0665A3B19F05}"/>
              </a:ext>
            </a:extLst>
          </p:cNvPr>
          <p:cNvSpPr txBox="1"/>
          <p:nvPr/>
        </p:nvSpPr>
        <p:spPr>
          <a:xfrm>
            <a:off x="0" y="226503"/>
            <a:ext cx="6560191" cy="400110"/>
          </a:xfrm>
          <a:prstGeom prst="rect">
            <a:avLst/>
          </a:prstGeom>
          <a:noFill/>
        </p:spPr>
        <p:txBody>
          <a:bodyPr wrap="square" rtlCol="0">
            <a:spAutoFit/>
          </a:bodyPr>
          <a:lstStyle/>
          <a:p>
            <a:r>
              <a:rPr lang="zh-CN" altLang="en-US" sz="2000" dirty="0"/>
              <a:t>页面置换竞争挑战性任务</a:t>
            </a:r>
          </a:p>
        </p:txBody>
      </p:sp>
      <p:cxnSp>
        <p:nvCxnSpPr>
          <p:cNvPr id="6" name="直接连接符 5">
            <a:extLst>
              <a:ext uri="{FF2B5EF4-FFF2-40B4-BE49-F238E27FC236}">
                <a16:creationId xmlns:a16="http://schemas.microsoft.com/office/drawing/2014/main" id="{25046367-6056-45CA-BF12-88489D55C633}"/>
              </a:ext>
            </a:extLst>
          </p:cNvPr>
          <p:cNvCxnSpPr/>
          <p:nvPr/>
        </p:nvCxnSpPr>
        <p:spPr>
          <a:xfrm flipH="1">
            <a:off x="-285226" y="626613"/>
            <a:ext cx="33304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587D0D1E-1713-4665-B026-600E272747AC}"/>
              </a:ext>
            </a:extLst>
          </p:cNvPr>
          <p:cNvSpPr txBox="1"/>
          <p:nvPr/>
        </p:nvSpPr>
        <p:spPr>
          <a:xfrm>
            <a:off x="387239" y="1446538"/>
            <a:ext cx="8533105" cy="4154984"/>
          </a:xfrm>
          <a:prstGeom prst="rect">
            <a:avLst/>
          </a:prstGeom>
          <a:noFill/>
        </p:spPr>
        <p:txBody>
          <a:bodyPr wrap="none" rtlCol="0">
            <a:spAutoFit/>
          </a:bodyPr>
          <a:lstStyle/>
          <a:p>
            <a:r>
              <a:rPr lang="zh-CN" altLang="en-US" sz="2400" dirty="0"/>
              <a:t>第二次实现算法：</a:t>
            </a:r>
            <a:r>
              <a:rPr lang="en-US" altLang="zh-CN" sz="2400" dirty="0"/>
              <a:t>CAR</a:t>
            </a:r>
          </a:p>
          <a:p>
            <a:endParaRPr lang="en-US" altLang="zh-CN" sz="2400" dirty="0"/>
          </a:p>
          <a:p>
            <a:r>
              <a:rPr lang="zh-CN" altLang="en-US" sz="2400" dirty="0"/>
              <a:t>思路：将</a:t>
            </a:r>
            <a:r>
              <a:rPr lang="en-US" altLang="zh-CN" sz="2400" dirty="0"/>
              <a:t>LRU</a:t>
            </a:r>
            <a:r>
              <a:rPr lang="zh-CN" altLang="en-US" sz="2400" dirty="0"/>
              <a:t>和</a:t>
            </a:r>
            <a:r>
              <a:rPr lang="en-US" altLang="zh-CN" sz="2400" dirty="0"/>
              <a:t>LFU</a:t>
            </a:r>
            <a:r>
              <a:rPr lang="zh-CN" altLang="en-US" sz="2400" dirty="0"/>
              <a:t>结合并考虑自适应动态调整两个队列的长度</a:t>
            </a:r>
            <a:endParaRPr lang="en-US" altLang="zh-CN" sz="2400" dirty="0"/>
          </a:p>
          <a:p>
            <a:endParaRPr lang="en-US" altLang="zh-CN" sz="2400" dirty="0"/>
          </a:p>
          <a:p>
            <a:r>
              <a:rPr lang="zh-CN" altLang="en-US" sz="2400" dirty="0"/>
              <a:t>算法实现：</a:t>
            </a:r>
            <a:endParaRPr lang="en-US" altLang="zh-CN" sz="2400" dirty="0"/>
          </a:p>
          <a:p>
            <a:r>
              <a:rPr lang="zh-CN" altLang="en-US" sz="2400" dirty="0"/>
              <a:t>该算法包含四个队列：</a:t>
            </a:r>
            <a:endParaRPr lang="en-US" altLang="zh-CN" sz="2400" dirty="0"/>
          </a:p>
          <a:p>
            <a:r>
              <a:rPr lang="en-US" altLang="zh-CN" sz="2400" b="1" u="sng" dirty="0"/>
              <a:t>1.</a:t>
            </a:r>
            <a:r>
              <a:rPr lang="zh-CN" altLang="en-US" sz="2400" b="1" u="sng" dirty="0"/>
              <a:t> </a:t>
            </a:r>
            <a:r>
              <a:rPr lang="en-US" altLang="zh-CN" sz="2400" b="1" u="sng" dirty="0"/>
              <a:t>LRU</a:t>
            </a:r>
            <a:r>
              <a:rPr lang="zh-CN" altLang="en-US" sz="2400" b="1" u="sng" dirty="0"/>
              <a:t>的时钟队列</a:t>
            </a:r>
            <a:r>
              <a:rPr lang="en-US" altLang="zh-CN" sz="2400" b="1" u="sng" dirty="0"/>
              <a:t>T1</a:t>
            </a:r>
          </a:p>
          <a:p>
            <a:r>
              <a:rPr lang="en-US" altLang="zh-CN" sz="2400" b="1" u="sng" dirty="0"/>
              <a:t>2.</a:t>
            </a:r>
            <a:r>
              <a:rPr lang="zh-CN" altLang="en-US" sz="2400" b="1" u="sng" dirty="0"/>
              <a:t> 从</a:t>
            </a:r>
            <a:r>
              <a:rPr lang="en-US" altLang="zh-CN" sz="2400" b="1" u="sng" dirty="0"/>
              <a:t>LRU</a:t>
            </a:r>
            <a:r>
              <a:rPr lang="zh-CN" altLang="en-US" sz="2400" b="1" u="sng" dirty="0"/>
              <a:t>淘汰的队列</a:t>
            </a:r>
            <a:r>
              <a:rPr lang="en-US" altLang="zh-CN" sz="2400" b="1" u="sng" dirty="0"/>
              <a:t>B1</a:t>
            </a:r>
          </a:p>
          <a:p>
            <a:r>
              <a:rPr lang="en-US" altLang="zh-CN" sz="2400" b="1" u="sng" dirty="0"/>
              <a:t>3.</a:t>
            </a:r>
            <a:r>
              <a:rPr lang="zh-CN" altLang="en-US" sz="2400" b="1" u="sng" dirty="0"/>
              <a:t> </a:t>
            </a:r>
            <a:r>
              <a:rPr lang="en-US" altLang="zh-CN" sz="2400" b="1" u="sng" dirty="0"/>
              <a:t>LFU</a:t>
            </a:r>
            <a:r>
              <a:rPr lang="zh-CN" altLang="en-US" sz="2400" b="1" u="sng" dirty="0"/>
              <a:t>的时钟队列</a:t>
            </a:r>
            <a:r>
              <a:rPr lang="en-US" altLang="zh-CN" sz="2400" b="1" u="sng" dirty="0"/>
              <a:t>T2</a:t>
            </a:r>
          </a:p>
          <a:p>
            <a:r>
              <a:rPr lang="en-US" altLang="zh-CN" sz="2400" b="1" u="sng" dirty="0"/>
              <a:t>4.</a:t>
            </a:r>
            <a:r>
              <a:rPr lang="zh-CN" altLang="en-US" sz="2400" b="1" u="sng" dirty="0"/>
              <a:t> 从</a:t>
            </a:r>
            <a:r>
              <a:rPr lang="en-US" altLang="zh-CN" sz="2400" b="1" u="sng" dirty="0"/>
              <a:t>LFU</a:t>
            </a:r>
            <a:r>
              <a:rPr lang="zh-CN" altLang="en-US" sz="2400" b="1" u="sng" dirty="0"/>
              <a:t>淘汰的队列</a:t>
            </a:r>
            <a:r>
              <a:rPr lang="en-US" altLang="zh-CN" sz="2400" b="1" u="sng" dirty="0"/>
              <a:t>B2</a:t>
            </a:r>
          </a:p>
          <a:p>
            <a:endParaRPr lang="zh-CN" altLang="en-US" sz="2400" dirty="0"/>
          </a:p>
        </p:txBody>
      </p:sp>
      <p:pic>
        <p:nvPicPr>
          <p:cNvPr id="5" name="图片 4">
            <a:extLst>
              <a:ext uri="{FF2B5EF4-FFF2-40B4-BE49-F238E27FC236}">
                <a16:creationId xmlns:a16="http://schemas.microsoft.com/office/drawing/2014/main" id="{B0AA24E7-6A38-467D-A5A8-15A7019B8AA6}"/>
              </a:ext>
            </a:extLst>
          </p:cNvPr>
          <p:cNvPicPr>
            <a:picLocks noChangeAspect="1"/>
          </p:cNvPicPr>
          <p:nvPr/>
        </p:nvPicPr>
        <p:blipFill>
          <a:blip r:embed="rId2"/>
          <a:stretch>
            <a:fillRect/>
          </a:stretch>
        </p:blipFill>
        <p:spPr>
          <a:xfrm>
            <a:off x="4857226" y="137689"/>
            <a:ext cx="5770533" cy="1783740"/>
          </a:xfrm>
          <a:prstGeom prst="rect">
            <a:avLst/>
          </a:prstGeom>
        </p:spPr>
      </p:pic>
      <p:pic>
        <p:nvPicPr>
          <p:cNvPr id="8" name="图片 7">
            <a:extLst>
              <a:ext uri="{FF2B5EF4-FFF2-40B4-BE49-F238E27FC236}">
                <a16:creationId xmlns:a16="http://schemas.microsoft.com/office/drawing/2014/main" id="{D79ED01D-8932-4766-9A28-0AFBA029C91F}"/>
              </a:ext>
            </a:extLst>
          </p:cNvPr>
          <p:cNvPicPr>
            <a:picLocks noChangeAspect="1"/>
          </p:cNvPicPr>
          <p:nvPr/>
        </p:nvPicPr>
        <p:blipFill>
          <a:blip r:embed="rId3"/>
          <a:stretch>
            <a:fillRect/>
          </a:stretch>
        </p:blipFill>
        <p:spPr>
          <a:xfrm>
            <a:off x="4195500" y="2898429"/>
            <a:ext cx="7221917" cy="3733068"/>
          </a:xfrm>
          <a:prstGeom prst="rect">
            <a:avLst/>
          </a:prstGeom>
        </p:spPr>
      </p:pic>
    </p:spTree>
    <p:extLst>
      <p:ext uri="{BB962C8B-B14F-4D97-AF65-F5344CB8AC3E}">
        <p14:creationId xmlns:p14="http://schemas.microsoft.com/office/powerpoint/2010/main" val="1196272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1F5413-DE25-4639-9508-0665A3B19F05}"/>
              </a:ext>
            </a:extLst>
          </p:cNvPr>
          <p:cNvSpPr txBox="1"/>
          <p:nvPr/>
        </p:nvSpPr>
        <p:spPr>
          <a:xfrm>
            <a:off x="0" y="226503"/>
            <a:ext cx="6560191" cy="400110"/>
          </a:xfrm>
          <a:prstGeom prst="rect">
            <a:avLst/>
          </a:prstGeom>
          <a:noFill/>
        </p:spPr>
        <p:txBody>
          <a:bodyPr wrap="square" rtlCol="0">
            <a:spAutoFit/>
          </a:bodyPr>
          <a:lstStyle/>
          <a:p>
            <a:r>
              <a:rPr lang="zh-CN" altLang="en-US" sz="2000" dirty="0"/>
              <a:t>页面置换竞争挑战性任务</a:t>
            </a:r>
          </a:p>
        </p:txBody>
      </p:sp>
      <p:cxnSp>
        <p:nvCxnSpPr>
          <p:cNvPr id="6" name="直接连接符 5">
            <a:extLst>
              <a:ext uri="{FF2B5EF4-FFF2-40B4-BE49-F238E27FC236}">
                <a16:creationId xmlns:a16="http://schemas.microsoft.com/office/drawing/2014/main" id="{25046367-6056-45CA-BF12-88489D55C633}"/>
              </a:ext>
            </a:extLst>
          </p:cNvPr>
          <p:cNvCxnSpPr/>
          <p:nvPr/>
        </p:nvCxnSpPr>
        <p:spPr>
          <a:xfrm flipH="1">
            <a:off x="-285226" y="626613"/>
            <a:ext cx="33304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4DEE6F9-660A-4315-B3A8-978818E47BB5}"/>
              </a:ext>
            </a:extLst>
          </p:cNvPr>
          <p:cNvSpPr txBox="1"/>
          <p:nvPr/>
        </p:nvSpPr>
        <p:spPr>
          <a:xfrm>
            <a:off x="0" y="738231"/>
            <a:ext cx="2491530" cy="369332"/>
          </a:xfrm>
          <a:prstGeom prst="rect">
            <a:avLst/>
          </a:prstGeom>
          <a:noFill/>
        </p:spPr>
        <p:txBody>
          <a:bodyPr wrap="square" rtlCol="0">
            <a:spAutoFit/>
          </a:bodyPr>
          <a:lstStyle/>
          <a:p>
            <a:r>
              <a:rPr lang="zh-CN" altLang="en-US" dirty="0"/>
              <a:t>算法实现</a:t>
            </a:r>
          </a:p>
        </p:txBody>
      </p:sp>
      <p:pic>
        <p:nvPicPr>
          <p:cNvPr id="2" name="图片 1">
            <a:extLst>
              <a:ext uri="{FF2B5EF4-FFF2-40B4-BE49-F238E27FC236}">
                <a16:creationId xmlns:a16="http://schemas.microsoft.com/office/drawing/2014/main" id="{550BD8AD-8E2A-4810-B9B2-793C24781C21}"/>
              </a:ext>
            </a:extLst>
          </p:cNvPr>
          <p:cNvPicPr>
            <a:picLocks noChangeAspect="1"/>
          </p:cNvPicPr>
          <p:nvPr/>
        </p:nvPicPr>
        <p:blipFill>
          <a:blip r:embed="rId2"/>
          <a:stretch>
            <a:fillRect/>
          </a:stretch>
        </p:blipFill>
        <p:spPr>
          <a:xfrm>
            <a:off x="243280" y="1381072"/>
            <a:ext cx="7456852" cy="2460124"/>
          </a:xfrm>
          <a:prstGeom prst="rect">
            <a:avLst/>
          </a:prstGeom>
        </p:spPr>
      </p:pic>
      <p:pic>
        <p:nvPicPr>
          <p:cNvPr id="3" name="图片 2">
            <a:extLst>
              <a:ext uri="{FF2B5EF4-FFF2-40B4-BE49-F238E27FC236}">
                <a16:creationId xmlns:a16="http://schemas.microsoft.com/office/drawing/2014/main" id="{008AC22A-81FC-49BB-8876-FB615991A840}"/>
              </a:ext>
            </a:extLst>
          </p:cNvPr>
          <p:cNvPicPr>
            <a:picLocks noChangeAspect="1"/>
          </p:cNvPicPr>
          <p:nvPr/>
        </p:nvPicPr>
        <p:blipFill>
          <a:blip r:embed="rId3"/>
          <a:stretch>
            <a:fillRect/>
          </a:stretch>
        </p:blipFill>
        <p:spPr>
          <a:xfrm>
            <a:off x="6560191" y="3648783"/>
            <a:ext cx="4696742" cy="2815058"/>
          </a:xfrm>
          <a:prstGeom prst="rect">
            <a:avLst/>
          </a:prstGeom>
        </p:spPr>
      </p:pic>
    </p:spTree>
    <p:extLst>
      <p:ext uri="{BB962C8B-B14F-4D97-AF65-F5344CB8AC3E}">
        <p14:creationId xmlns:p14="http://schemas.microsoft.com/office/powerpoint/2010/main" val="1385305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41F5413-DE25-4639-9508-0665A3B19F05}"/>
              </a:ext>
            </a:extLst>
          </p:cNvPr>
          <p:cNvSpPr txBox="1"/>
          <p:nvPr/>
        </p:nvSpPr>
        <p:spPr>
          <a:xfrm>
            <a:off x="0" y="226503"/>
            <a:ext cx="6560191" cy="400110"/>
          </a:xfrm>
          <a:prstGeom prst="rect">
            <a:avLst/>
          </a:prstGeom>
          <a:noFill/>
        </p:spPr>
        <p:txBody>
          <a:bodyPr wrap="square" rtlCol="0">
            <a:spAutoFit/>
          </a:bodyPr>
          <a:lstStyle/>
          <a:p>
            <a:r>
              <a:rPr lang="zh-CN" altLang="en-US" sz="2000" dirty="0"/>
              <a:t>页面置换竞争挑战性任务</a:t>
            </a:r>
          </a:p>
        </p:txBody>
      </p:sp>
      <p:cxnSp>
        <p:nvCxnSpPr>
          <p:cNvPr id="6" name="直接连接符 5">
            <a:extLst>
              <a:ext uri="{FF2B5EF4-FFF2-40B4-BE49-F238E27FC236}">
                <a16:creationId xmlns:a16="http://schemas.microsoft.com/office/drawing/2014/main" id="{25046367-6056-45CA-BF12-88489D55C633}"/>
              </a:ext>
            </a:extLst>
          </p:cNvPr>
          <p:cNvCxnSpPr/>
          <p:nvPr/>
        </p:nvCxnSpPr>
        <p:spPr>
          <a:xfrm flipH="1">
            <a:off x="-285226" y="626613"/>
            <a:ext cx="33304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4DEE6F9-660A-4315-B3A8-978818E47BB5}"/>
              </a:ext>
            </a:extLst>
          </p:cNvPr>
          <p:cNvSpPr txBox="1"/>
          <p:nvPr/>
        </p:nvSpPr>
        <p:spPr>
          <a:xfrm>
            <a:off x="0" y="738231"/>
            <a:ext cx="2491530" cy="369332"/>
          </a:xfrm>
          <a:prstGeom prst="rect">
            <a:avLst/>
          </a:prstGeom>
          <a:noFill/>
        </p:spPr>
        <p:txBody>
          <a:bodyPr wrap="square" rtlCol="0">
            <a:spAutoFit/>
          </a:bodyPr>
          <a:lstStyle/>
          <a:p>
            <a:r>
              <a:rPr lang="zh-CN" altLang="en-US" dirty="0"/>
              <a:t>算法实现</a:t>
            </a:r>
          </a:p>
        </p:txBody>
      </p:sp>
      <p:pic>
        <p:nvPicPr>
          <p:cNvPr id="5" name="图片 4">
            <a:extLst>
              <a:ext uri="{FF2B5EF4-FFF2-40B4-BE49-F238E27FC236}">
                <a16:creationId xmlns:a16="http://schemas.microsoft.com/office/drawing/2014/main" id="{AE253756-7C3C-40CB-8AA4-E1D8DF0F43DC}"/>
              </a:ext>
            </a:extLst>
          </p:cNvPr>
          <p:cNvPicPr>
            <a:picLocks noChangeAspect="1"/>
          </p:cNvPicPr>
          <p:nvPr/>
        </p:nvPicPr>
        <p:blipFill>
          <a:blip r:embed="rId2"/>
          <a:stretch>
            <a:fillRect/>
          </a:stretch>
        </p:blipFill>
        <p:spPr>
          <a:xfrm>
            <a:off x="147708" y="1329137"/>
            <a:ext cx="5948292" cy="5050689"/>
          </a:xfrm>
          <a:prstGeom prst="rect">
            <a:avLst/>
          </a:prstGeom>
        </p:spPr>
      </p:pic>
      <p:pic>
        <p:nvPicPr>
          <p:cNvPr id="8" name="图片 7">
            <a:extLst>
              <a:ext uri="{FF2B5EF4-FFF2-40B4-BE49-F238E27FC236}">
                <a16:creationId xmlns:a16="http://schemas.microsoft.com/office/drawing/2014/main" id="{7A4A76E9-822F-48BA-9F47-41280DB23310}"/>
              </a:ext>
            </a:extLst>
          </p:cNvPr>
          <p:cNvPicPr>
            <a:picLocks noChangeAspect="1"/>
          </p:cNvPicPr>
          <p:nvPr/>
        </p:nvPicPr>
        <p:blipFill>
          <a:blip r:embed="rId3"/>
          <a:stretch>
            <a:fillRect/>
          </a:stretch>
        </p:blipFill>
        <p:spPr>
          <a:xfrm>
            <a:off x="6200119" y="1728132"/>
            <a:ext cx="5991881" cy="4651694"/>
          </a:xfrm>
          <a:prstGeom prst="rect">
            <a:avLst/>
          </a:prstGeom>
        </p:spPr>
      </p:pic>
    </p:spTree>
    <p:extLst>
      <p:ext uri="{BB962C8B-B14F-4D97-AF65-F5344CB8AC3E}">
        <p14:creationId xmlns:p14="http://schemas.microsoft.com/office/powerpoint/2010/main" val="2303136596"/>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327</TotalTime>
  <Words>886</Words>
  <Application>Microsoft Office PowerPoint</Application>
  <PresentationFormat>宽屏</PresentationFormat>
  <Paragraphs>105</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Quqi</dc:creator>
  <cp:lastModifiedBy>Liu Quqi</cp:lastModifiedBy>
  <cp:revision>20</cp:revision>
  <dcterms:created xsi:type="dcterms:W3CDTF">2019-06-24T00:15:41Z</dcterms:created>
  <dcterms:modified xsi:type="dcterms:W3CDTF">2019-11-21T16:22:37Z</dcterms:modified>
</cp:coreProperties>
</file>