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1.gif" ContentType="image/gif"/>
  <Override PartName="/ppt/media/image13.png" ContentType="image/png"/>
  <Override PartName="/ppt/media/image10.gif" ContentType="image/gif"/>
  <Override PartName="/ppt/media/image9.gif" ContentType="image/gif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gif" ContentType="image/gif"/>
  <Override PartName="/ppt/media/image3.png" ContentType="image/png"/>
  <Override PartName="/ppt/media/image2.png" ContentType="image/png"/>
  <Override PartName="/ppt/media/image12.gif" ContentType="image/gif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6876000" cy="527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6876000" cy="113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Click to edit the title text 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x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zxx" sz="280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zxx" sz="2400"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zx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zxx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zxx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CE6041F-4CD6-4BE1-8F37-BEE5EC5DD35C}" type="slidenum">
              <a:rPr lang="zxx" sz="1400">
                <a:latin typeface="Times New Roman"/>
              </a:rPr>
              <a:t>&lt;number&gt;</a:t>
            </a:fld>
            <a:endParaRPr/>
          </a:p>
        </p:txBody>
      </p:sp>
      <p:pic>
        <p:nvPicPr>
          <p:cNvPr id="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318440" y="360000"/>
            <a:ext cx="2761560" cy="987480"/>
          </a:xfrm>
          <a:prstGeom prst="rect">
            <a:avLst/>
          </a:prstGeom>
          <a:ln>
            <a:noFill/>
          </a:ln>
        </p:spPr>
      </p:pic>
      <p:cxnSp>
        <p:nvCxnSpPr>
          <p:cNvPr id="6" name="Line 6"/>
          <p:cNvCxnSpPr/>
          <p:nvPr/>
        </p:nvCxnSpPr>
        <p:spPr>
          <a:xfrm>
            <a:off x="368640" y="1567080"/>
            <a:ext cx="9233280" cy="46440"/>
          </a:xfrm>
          <a:prstGeom prst="straightConnector1">
            <a:avLst/>
          </a:prstGeom>
          <a:ln>
            <a:solidFill>
              <a:srgbClr val="ff9900"/>
            </a:solidFill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7" Type="http://schemas.openxmlformats.org/officeDocument/2006/relationships/image" Target="../media/image10.gif"/><Relationship Id="rId8" Type="http://schemas.openxmlformats.org/officeDocument/2006/relationships/image" Target="../media/image11.gif"/><Relationship Id="rId9" Type="http://schemas.openxmlformats.org/officeDocument/2006/relationships/image" Target="../media/image12.gif"/><Relationship Id="rId10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680"/>
            <a:ext cx="6876000" cy="113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JavaScript - Team Work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468360" y="2520000"/>
            <a:ext cx="9071640" cy="47883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zxx" sz="4400">
                <a:solidFill>
                  <a:srgbClr val="000000"/>
                </a:solidFill>
                <a:latin typeface="Arial"/>
                <a:ea typeface="Arial Unicode MS"/>
              </a:rPr>
              <a:t>Canvas Monster - project</a:t>
            </a:r>
            <a:endParaRPr/>
          </a:p>
          <a:p>
            <a:pPr algn="ctr"/>
            <a:endParaRPr/>
          </a:p>
          <a:p>
            <a:pPr algn="ctr"/>
            <a:r>
              <a:rPr lang="zxx" sz="2400">
                <a:solidFill>
                  <a:srgbClr val="000000"/>
                </a:solidFill>
                <a:latin typeface="Arial"/>
                <a:ea typeface="Arial Unicode MS"/>
              </a:rPr>
              <a:t>Developed by</a:t>
            </a:r>
            <a:endParaRPr/>
          </a:p>
          <a:p>
            <a:pPr algn="ctr"/>
            <a:endParaRPr/>
          </a:p>
          <a:p>
            <a:pPr algn="ctr"/>
            <a:r>
              <a:rPr lang="zxx" sz="3200">
                <a:solidFill>
                  <a:srgbClr val="000000"/>
                </a:solidFill>
                <a:latin typeface="Arial"/>
                <a:ea typeface="Arial Unicode MS"/>
              </a:rPr>
              <a:t>Cookie Monster team</a:t>
            </a:r>
            <a:endParaRPr/>
          </a:p>
          <a:p>
            <a:pPr algn="ctr"/>
            <a:r>
              <a:rPr lang="zxx" sz="2600">
                <a:solidFill>
                  <a:srgbClr val="000000"/>
                </a:solidFill>
                <a:latin typeface="Arial"/>
                <a:ea typeface="Arial Unicode MS"/>
              </a:rPr>
              <a:t>N.Nanev, L.Mitkov and N.Petrov</a:t>
            </a:r>
            <a:endParaRPr/>
          </a:p>
          <a:p>
            <a:pPr algn="ctr"/>
            <a:endParaRPr/>
          </a:p>
          <a:p>
            <a:pPr algn="r"/>
            <a:endParaRPr/>
          </a:p>
          <a:p>
            <a:pPr algn="r"/>
            <a:r>
              <a:rPr lang="zxx">
                <a:solidFill>
                  <a:srgbClr val="000000"/>
                </a:solidFill>
                <a:latin typeface="Arial"/>
                <a:ea typeface="Arial Unicode MS"/>
              </a:rPr>
              <a:t>Date: 19.June 2014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6876000" cy="113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Overview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2520000"/>
            <a:ext cx="9071640" cy="3633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xx" sz="3200">
                <a:latin typeface="Arial"/>
              </a:rPr>
              <a:t>Create paint-like application in JavaScript under following conditions:</a:t>
            </a:r>
            <a:endParaRPr/>
          </a:p>
          <a:p>
            <a:pPr lvl="1"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zxx" sz="2800">
                <a:latin typeface="Arial"/>
              </a:rPr>
              <a:t>Using Canvas</a:t>
            </a:r>
            <a:endParaRPr/>
          </a:p>
          <a:p>
            <a:pPr lvl="1"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zxx" sz="2800">
                <a:latin typeface="Arial"/>
              </a:rPr>
              <a:t>Animations to be created with KanvasJS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6876000" cy="113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Project Features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900000" y="1769040"/>
            <a:ext cx="8675640" cy="51372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zxx" sz="3200">
                <a:latin typeface="Arial"/>
              </a:rPr>
              <a:t>Drawing basic shapes like: </a:t>
            </a:r>
            <a:endParaRPr/>
          </a:p>
          <a:p>
            <a:pPr lvl="1">
              <a:buBlip>
                <a:blip r:embed="rId2"/>
              </a:buBlip>
            </a:pPr>
            <a:r>
              <a:rPr lang="zxx" sz="2800">
                <a:latin typeface="Arial"/>
              </a:rPr>
              <a:t>Lines</a:t>
            </a:r>
            <a:endParaRPr/>
          </a:p>
          <a:p>
            <a:pPr lvl="1">
              <a:buBlip>
                <a:blip r:embed="rId3"/>
              </a:buBlip>
            </a:pPr>
            <a:r>
              <a:rPr lang="zxx" sz="2800">
                <a:latin typeface="Arial"/>
              </a:rPr>
              <a:t>Rectangles</a:t>
            </a:r>
            <a:endParaRPr/>
          </a:p>
          <a:p>
            <a:pPr lvl="1">
              <a:buBlip>
                <a:blip r:embed="rId4"/>
              </a:buBlip>
            </a:pPr>
            <a:r>
              <a:rPr lang="zxx" sz="2800">
                <a:latin typeface="Arial"/>
              </a:rPr>
              <a:t>Circles </a:t>
            </a:r>
            <a:endParaRPr/>
          </a:p>
          <a:p>
            <a:pPr lvl="1">
              <a:buBlip>
                <a:blip r:embed="rId5"/>
              </a:buBlip>
            </a:pPr>
            <a:r>
              <a:rPr lang="zxx" sz="2800">
                <a:latin typeface="Arial"/>
              </a:rPr>
              <a:t>Brush tool - free ride of the mouse pointer</a:t>
            </a:r>
            <a:endParaRPr/>
          </a:p>
          <a:p>
            <a:pPr>
              <a:buBlip>
                <a:blip r:embed="rId6"/>
              </a:buBlip>
            </a:pPr>
            <a:r>
              <a:rPr lang="zxx" sz="3200">
                <a:latin typeface="Arial"/>
              </a:rPr>
              <a:t>Erase painted by “rubber” like tool</a:t>
            </a:r>
            <a:endParaRPr/>
          </a:p>
          <a:p>
            <a:pPr>
              <a:buBlip>
                <a:blip r:embed="rId7"/>
              </a:buBlip>
            </a:pPr>
            <a:r>
              <a:rPr lang="zxx" sz="3200">
                <a:latin typeface="Arial"/>
              </a:rPr>
              <a:t>Change the size and color of the painting tool</a:t>
            </a:r>
            <a:endParaRPr/>
          </a:p>
          <a:p>
            <a:pPr>
              <a:buBlip>
                <a:blip r:embed="rId8"/>
              </a:buBlip>
            </a:pPr>
            <a:r>
              <a:rPr lang="zxx" sz="3200">
                <a:latin typeface="Arial"/>
              </a:rPr>
              <a:t>Image</a:t>
            </a:r>
            <a:endParaRPr/>
          </a:p>
          <a:p>
            <a:pPr>
              <a:buBlip>
                <a:blip r:embed="rId9"/>
              </a:buBlip>
            </a:pPr>
            <a:r>
              <a:rPr lang="zxx" sz="3200">
                <a:latin typeface="Arial"/>
              </a:rPr>
              <a:t>Save the image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6876000" cy="113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File structure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40000" y="2275200"/>
            <a:ext cx="9071640" cy="3664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xx" sz="3200">
                <a:latin typeface="Arial"/>
              </a:rPr>
              <a:t>./</a:t>
            </a:r>
            <a:r>
              <a:rPr b="1" lang="zxx" sz="3200">
                <a:latin typeface="Arial"/>
              </a:rPr>
              <a:t>index.html</a:t>
            </a:r>
            <a:r>
              <a:rPr lang="zxx" sz="3200">
                <a:latin typeface="Arial"/>
              </a:rPr>
              <a:t> – main html file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zxx" sz="2800">
                <a:latin typeface="Arial"/>
              </a:rPr>
              <a:t>./styles/</a:t>
            </a:r>
            <a:r>
              <a:rPr b="1" lang="zxx" sz="2800">
                <a:latin typeface="Arial"/>
              </a:rPr>
              <a:t>style.css</a:t>
            </a:r>
            <a:r>
              <a:rPr lang="zxx" sz="2800">
                <a:latin typeface="Arial"/>
              </a:rPr>
              <a:t> – css styling of the html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zxx" sz="2800">
                <a:latin typeface="Arial"/>
              </a:rPr>
              <a:t>./libraries/</a:t>
            </a:r>
            <a:r>
              <a:rPr b="1" lang="zxx" sz="2800">
                <a:latin typeface="Arial"/>
              </a:rPr>
              <a:t>kinetic-v5.1.0.min.js</a:t>
            </a:r>
            <a:r>
              <a:rPr lang="zxx" sz="2800">
                <a:latin typeface="Arial"/>
              </a:rPr>
              <a:t> –  KineticJS library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zxx" sz="2800">
                <a:latin typeface="Arial"/>
              </a:rPr>
              <a:t>./scripts/</a:t>
            </a:r>
            <a:r>
              <a:rPr b="1" lang="zxx" sz="2800">
                <a:latin typeface="Arial"/>
              </a:rPr>
              <a:t>drawJS.js</a:t>
            </a:r>
            <a:r>
              <a:rPr lang="zxx" sz="2800">
                <a:latin typeface="Arial"/>
              </a:rPr>
              <a:t> – JS code responsible for drawing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zxx" sz="2800">
                <a:latin typeface="Arial"/>
              </a:rPr>
              <a:t>./scripts/</a:t>
            </a:r>
            <a:r>
              <a:rPr b="1" lang="zxx" sz="2800">
                <a:latin typeface="Arial"/>
              </a:rPr>
              <a:t>playAdd.js</a:t>
            </a:r>
            <a:r>
              <a:rPr lang="zxx" sz="2800">
                <a:latin typeface="Arial"/>
              </a:rPr>
              <a:t> – animated advertisement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6876000" cy="113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Code structure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3024000" y="1620000"/>
            <a:ext cx="3456000" cy="570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xx" sz="3200">
                <a:latin typeface="Arial"/>
              </a:rPr>
              <a:t>window.onload</a:t>
            </a:r>
            <a:endParaRPr/>
          </a:p>
        </p:txBody>
      </p:sp>
      <p:sp>
        <p:nvSpPr>
          <p:cNvPr id="51" name="TextShape 3"/>
          <p:cNvSpPr txBox="1"/>
          <p:nvPr/>
        </p:nvSpPr>
        <p:spPr>
          <a:xfrm>
            <a:off x="248400" y="2412360"/>
            <a:ext cx="4791600" cy="49676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lang="en-US" u="sng">
                <a:latin typeface="Arial"/>
              </a:rPr>
              <a:t>drawJS.js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var definition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Attach - mousedown, mousemove and mouseup event listeners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Functions used: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ev_canvas()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changeDrawingTool()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isToolSelected()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changeAppearanceOfButton()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deselectAllTools()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deselectAllButtons()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changeColor()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changeWidth()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clearCanvas()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showImageInput()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inputPicture() 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saveCanvas()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img_update() </a:t>
            </a:r>
            <a:endParaRPr/>
          </a:p>
        </p:txBody>
      </p:sp>
      <p:sp>
        <p:nvSpPr>
          <p:cNvPr id="52" name="Line 4"/>
          <p:cNvSpPr/>
          <p:nvPr/>
        </p:nvSpPr>
        <p:spPr>
          <a:xfrm flipH="1">
            <a:off x="2160000" y="2160000"/>
            <a:ext cx="2520000" cy="1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3" name="TextShape 5"/>
          <p:cNvSpPr txBox="1"/>
          <p:nvPr/>
        </p:nvSpPr>
        <p:spPr>
          <a:xfrm>
            <a:off x="5400000" y="2880000"/>
            <a:ext cx="4431600" cy="27000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lang="en-US" u="sng">
                <a:latin typeface="Arial"/>
              </a:rPr>
              <a:t>animation.js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createLogoAnimation() 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initializeCanvas()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telerikLogo()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telericText()</a:t>
            </a:r>
            <a:endParaRPr/>
          </a:p>
          <a:p>
            <a:pPr lvl="2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text() </a:t>
            </a:r>
            <a:endParaRPr/>
          </a:p>
          <a:p>
            <a:pPr lvl="2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point()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animation() </a:t>
            </a:r>
            <a:endParaRPr/>
          </a:p>
          <a:p>
            <a:pPr lvl="1">
              <a:buSzPct val="45000"/>
              <a:buFont typeface="StarSymbol"/>
              <a:buChar char=""/>
            </a:pPr>
            <a:endParaRPr/>
          </a:p>
        </p:txBody>
      </p:sp>
      <p:sp>
        <p:nvSpPr>
          <p:cNvPr id="54" name="Line 6"/>
          <p:cNvSpPr/>
          <p:nvPr/>
        </p:nvSpPr>
        <p:spPr>
          <a:xfrm>
            <a:off x="5040000" y="2160000"/>
            <a:ext cx="2340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6876000" cy="113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Preview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720" y="1786680"/>
            <a:ext cx="9665280" cy="541332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2520000" y="6480000"/>
            <a:ext cx="5400000" cy="720000"/>
          </a:xfrm>
          <a:prstGeom prst="rect">
            <a:avLst/>
          </a:prstGeom>
          <a:noFill/>
          <a:ln w="54720">
            <a:solidFill>
              <a:srgbClr val="000000"/>
            </a:solidFill>
            <a:round/>
          </a:ln>
        </p:spPr>
      </p:sp>
      <p:sp>
        <p:nvSpPr>
          <p:cNvPr id="58" name="CustomShape 3"/>
          <p:cNvSpPr/>
          <p:nvPr/>
        </p:nvSpPr>
        <p:spPr>
          <a:xfrm>
            <a:off x="540000" y="6480000"/>
            <a:ext cx="1440000" cy="72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TOOL BOX</a:t>
            </a:r>
            <a:endParaRPr/>
          </a:p>
        </p:txBody>
      </p:sp>
      <p:sp>
        <p:nvSpPr>
          <p:cNvPr id="59" name="Line 4"/>
          <p:cNvSpPr/>
          <p:nvPr/>
        </p:nvSpPr>
        <p:spPr>
          <a:xfrm>
            <a:off x="1980000" y="684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0" name="CustomShape 5"/>
          <p:cNvSpPr/>
          <p:nvPr/>
        </p:nvSpPr>
        <p:spPr>
          <a:xfrm>
            <a:off x="8820000" y="2700000"/>
            <a:ext cx="1260000" cy="360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Animated Add </a:t>
            </a:r>
            <a:endParaRPr/>
          </a:p>
        </p:txBody>
      </p:sp>
      <p:sp>
        <p:nvSpPr>
          <p:cNvPr id="61" name="CustomShape 6"/>
          <p:cNvSpPr/>
          <p:nvPr/>
        </p:nvSpPr>
        <p:spPr>
          <a:xfrm>
            <a:off x="0" y="2700000"/>
            <a:ext cx="1260000" cy="360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Animated Add </a:t>
            </a:r>
            <a:endParaRPr/>
          </a:p>
        </p:txBody>
      </p:sp>
      <p:sp>
        <p:nvSpPr>
          <p:cNvPr id="62" name="CustomShape 7"/>
          <p:cNvSpPr/>
          <p:nvPr/>
        </p:nvSpPr>
        <p:spPr>
          <a:xfrm>
            <a:off x="1440000" y="2520000"/>
            <a:ext cx="7200000" cy="378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  <a:custDash>
              <a:ds d="197000" sp="197000"/>
            </a:custDash>
          </a:ln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Painting area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8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6876000" cy="113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Preview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720" y="1786680"/>
            <a:ext cx="9665280" cy="541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6876000" cy="113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40000" y="3420000"/>
            <a:ext cx="8820000" cy="273384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zxx" sz="4400"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