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9" r:id="rId2"/>
    <p:sldId id="281" r:id="rId3"/>
    <p:sldId id="274" r:id="rId4"/>
    <p:sldId id="278" r:id="rId5"/>
    <p:sldId id="276" r:id="rId6"/>
    <p:sldId id="277" r:id="rId7"/>
    <p:sldId id="275" r:id="rId8"/>
    <p:sldId id="261" r:id="rId9"/>
    <p:sldId id="273" r:id="rId10"/>
    <p:sldId id="272"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區段" id="{992832F5-EA01-48E5-B403-87E193F50680}">
          <p14:sldIdLst>
            <p14:sldId id="259"/>
            <p14:sldId id="281"/>
            <p14:sldId id="274"/>
            <p14:sldId id="278"/>
            <p14:sldId id="276"/>
            <p14:sldId id="277"/>
            <p14:sldId id="275"/>
          </p14:sldIdLst>
        </p14:section>
        <p14:section name="專案總覽" id="{087866C3-7028-482C-8D34-6BF5363FBD75}">
          <p14:sldIdLst>
            <p14:sldId id="261"/>
          </p14:sldIdLst>
        </p14:section>
        <p14:section name="進度更新" id="{521DEF98-8796-4632-831A-16252E9A6054}">
          <p14:sldIdLst>
            <p14:sldId id="273"/>
            <p14:sldId id="272"/>
            <p14:sldId id="280"/>
          </p14:sldIdLst>
        </p14:section>
        <p14:section name="附錄"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9" autoAdjust="0"/>
    <p:restoredTop sz="74553" autoAdjust="0"/>
  </p:normalViewPr>
  <p:slideViewPr>
    <p:cSldViewPr>
      <p:cViewPr varScale="1">
        <p:scale>
          <a:sx n="65" d="100"/>
          <a:sy n="65" d="100"/>
        </p:scale>
        <p:origin x="-2256" y="-96"/>
      </p:cViewPr>
      <p:guideLst>
        <p:guide orient="horz" pos="2160"/>
        <p:guide orient="horz" pos="576"/>
        <p:guide pos="2880"/>
        <p:guide pos="288"/>
      </p:guideLst>
    </p:cSldViewPr>
  </p:slideViewPr>
  <p:outlineViewPr>
    <p:cViewPr>
      <p:scale>
        <a:sx n="33" d="100"/>
        <a:sy n="33" d="100"/>
      </p:scale>
      <p:origin x="0" y="2128"/>
    </p:cViewPr>
  </p:outlineViewPr>
  <p:notesTextViewPr>
    <p:cViewPr>
      <p:scale>
        <a:sx n="100" d="100"/>
        <a:sy n="100" d="100"/>
      </p:scale>
      <p:origin x="0" y="0"/>
    </p:cViewPr>
  </p:notesTextViewPr>
  <p:sorterViewPr>
    <p:cViewPr>
      <p:scale>
        <a:sx n="100" d="100"/>
        <a:sy n="100" d="100"/>
      </p:scale>
      <p:origin x="0" y="130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15/4/6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91153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pPr>
            <a:r>
              <a:rPr lang="en-US" sz="1200" b="0" i="0" dirty="0">
                <a:solidFill>
                  <a:schemeClr val="tx1"/>
                </a:solidFill>
                <a:latin typeface="Calibri"/>
                <a:ea typeface="+mn-ea"/>
                <a:cs typeface="+mn-cs"/>
              </a:rPr>
              <a:t>這個範本可以當做起始檔案，用於提供專案</a:t>
            </a:r>
            <a:r>
              <a:rPr lang="en-US" sz="1200" b="0" i="0" baseline="0" dirty="0">
                <a:solidFill>
                  <a:schemeClr val="tx1"/>
                </a:solidFill>
                <a:latin typeface="Calibri"/>
                <a:ea typeface="+mn-ea"/>
                <a:cs typeface="+mn-cs"/>
              </a:rPr>
              <a:t>里程碑的最新資訊。</a:t>
            </a:r>
          </a:p>
          <a:p>
            <a:pPr marL="0" algn="l" defTabSz="914400">
              <a:buNone/>
            </a:pPr>
            <a:endParaRPr lang="en-US" dirty="0" smtClean="0"/>
          </a:p>
          <a:p>
            <a:pPr marL="0" algn="l" defTabSz="914400">
              <a:buNone/>
            </a:pPr>
            <a:r>
              <a:rPr lang="en-US" sz="1000" b="1" i="0" dirty="0">
                <a:solidFill>
                  <a:schemeClr val="tx1"/>
                </a:solidFill>
                <a:latin typeface="Calibri"/>
                <a:ea typeface="+mn-ea"/>
                <a:cs typeface="+mn-cs"/>
              </a:rPr>
              <a:t>章節</a:t>
            </a:r>
          </a:p>
          <a:p>
            <a:pPr marL="0" algn="l" defTabSz="914400">
              <a:buNone/>
            </a:pPr>
            <a:r>
              <a:rPr lang="en-US" sz="1000" b="0" i="0" dirty="0">
                <a:solidFill>
                  <a:schemeClr val="tx1"/>
                </a:solidFill>
                <a:latin typeface="Calibri"/>
                <a:ea typeface="+mn-ea"/>
                <a:cs typeface="+mn-cs"/>
              </a:rPr>
              <a:t>在投影片按滑鼠右鍵，增加新的章節。</a:t>
            </a:r>
            <a:r>
              <a:rPr lang="en-US" sz="1000" b="0" i="0" baseline="0" dirty="0">
                <a:solidFill>
                  <a:schemeClr val="tx1"/>
                </a:solidFill>
                <a:latin typeface="Calibri"/>
                <a:ea typeface="+mn-ea"/>
                <a:cs typeface="+mn-cs"/>
              </a:rPr>
              <a:t> 章節可以幫助您整理投影片或者在多位作者之間形成分工合作的模式。</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備忘稿</a:t>
            </a:r>
          </a:p>
          <a:p>
            <a:pPr marL="0" algn="l" defTabSz="914400">
              <a:buNone/>
            </a:pPr>
            <a:r>
              <a:rPr lang="en-US" sz="1000" b="0" i="0" dirty="0">
                <a:solidFill>
                  <a:schemeClr val="tx1"/>
                </a:solidFill>
                <a:latin typeface="Calibri"/>
                <a:ea typeface="+mn-ea"/>
                <a:cs typeface="+mn-cs"/>
              </a:rPr>
              <a:t>要提供備忘稿時，可以使用 [備忘稿] 章節，或提供其他詳細資料給讀者。</a:t>
            </a:r>
            <a:r>
              <a:rPr lang="en-US" sz="1000" b="0" i="0" baseline="0" dirty="0">
                <a:solidFill>
                  <a:schemeClr val="tx1"/>
                </a:solidFill>
                <a:latin typeface="Calibri"/>
                <a:ea typeface="+mn-ea"/>
                <a:cs typeface="+mn-cs"/>
              </a:rPr>
              <a:t> 在簡報時，請在 [簡報檢視] 中查看這些備忘稿。 </a:t>
            </a:r>
          </a:p>
          <a:p>
            <a:pPr marL="0" algn="l" defTabSz="914400">
              <a:buNone/>
            </a:pPr>
            <a:r>
              <a:rPr lang="en-US" sz="1000" b="0" i="0" dirty="0">
                <a:solidFill>
                  <a:schemeClr val="tx1"/>
                </a:solidFill>
                <a:latin typeface="Calibri"/>
                <a:ea typeface="+mn-ea"/>
                <a:cs typeface="+mn-cs"/>
              </a:rPr>
              <a:t>請記住字型大小 (對於協助工具、可見度、影片拍攝及線上製作非常重要)</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協調的色彩 </a:t>
            </a:r>
          </a:p>
          <a:p>
            <a:pPr marL="0" algn="l" defTabSz="914400">
              <a:buNone/>
            </a:pPr>
            <a:r>
              <a:rPr lang="en-US" sz="1000" b="0" i="0" dirty="0">
                <a:solidFill>
                  <a:schemeClr val="tx1"/>
                </a:solidFill>
                <a:latin typeface="Calibri"/>
                <a:ea typeface="+mn-ea"/>
                <a:cs typeface="+mn-cs"/>
              </a:rPr>
              <a:t>請特別注意圖形、圖表及文字方塊。</a:t>
            </a:r>
            <a:r>
              <a:rPr lang="en-US" sz="1000" b="0" i="0" baseline="0" dirty="0">
                <a:solidFill>
                  <a:schemeClr val="tx1"/>
                </a:solidFill>
                <a:latin typeface="Calibri"/>
                <a:ea typeface="+mn-ea"/>
                <a:cs typeface="+mn-cs"/>
              </a:rPr>
              <a:t> </a:t>
            </a:r>
          </a:p>
          <a:p>
            <a:pPr marL="0" algn="l" defTabSz="914400">
              <a:buNone/>
            </a:pPr>
            <a:r>
              <a:rPr lang="en-US" sz="1000" b="0" i="0" dirty="0">
                <a:solidFill>
                  <a:schemeClr val="tx1"/>
                </a:solidFill>
                <a:latin typeface="Calibri"/>
                <a:ea typeface="+mn-ea"/>
                <a:cs typeface="+mn-cs"/>
              </a:rPr>
              <a:t>請考慮到與會人員會列印成黑白兩色或灰階。請事先試印，確定進行純黑白雙色和灰階列印時，顏色正常呈現。</a:t>
            </a:r>
          </a:p>
          <a:p>
            <a:pPr marL="0" algn="l" defTabSz="914400">
              <a:buNone/>
            </a:pPr>
            <a:endParaRPr lang="en-US" sz="1000" dirty="0" smtClean="0"/>
          </a:p>
          <a:p>
            <a:pPr marL="0" algn="l" defTabSz="914400">
              <a:buNone/>
            </a:pPr>
            <a:r>
              <a:rPr lang="en-US" sz="1000" b="1" i="0" dirty="0">
                <a:solidFill>
                  <a:schemeClr val="tx1"/>
                </a:solidFill>
                <a:latin typeface="Calibri"/>
                <a:ea typeface="+mn-ea"/>
                <a:cs typeface="+mn-cs"/>
              </a:rPr>
              <a:t>圖形、表格以及圖表</a:t>
            </a:r>
          </a:p>
          <a:p>
            <a:pPr marL="0" algn="l" defTabSz="914400">
              <a:buNone/>
            </a:pPr>
            <a:r>
              <a:rPr lang="en-US" sz="1000" b="0" i="0" dirty="0">
                <a:solidFill>
                  <a:schemeClr val="tx1"/>
                </a:solidFill>
                <a:latin typeface="Calibri"/>
                <a:ea typeface="+mn-ea"/>
                <a:cs typeface="+mn-cs"/>
              </a:rPr>
              <a:t>請保持簡單：如果可能，使用一致而不令人分心的樣式和色彩。</a:t>
            </a:r>
          </a:p>
          <a:p>
            <a:pPr marL="0" algn="l" defTabSz="914400">
              <a:buNone/>
            </a:pPr>
            <a:r>
              <a:rPr lang="en-US" sz="1000" b="0" i="0" dirty="0">
                <a:solidFill>
                  <a:schemeClr val="tx1"/>
                </a:solidFill>
                <a:latin typeface="Calibri"/>
                <a:ea typeface="+mn-ea"/>
                <a:cs typeface="+mn-cs"/>
              </a:rPr>
              <a:t>所有圖表和表格都加上標籤。</a:t>
            </a:r>
          </a:p>
          <a:p>
            <a:pPr marL="0" algn="l" defTabSz="914400">
              <a:buNone/>
            </a:pPr>
            <a:endParaRPr lang="en-US" dirty="0" smtClean="0"/>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如果這些問題</a:t>
            </a:r>
            <a:r>
              <a:rPr lang="en-US" sz="1200" b="0" i="0" baseline="0">
                <a:solidFill>
                  <a:schemeClr val="tx1"/>
                </a:solidFill>
                <a:latin typeface="Calibri"/>
                <a:ea typeface="+mn-ea"/>
                <a:cs typeface="+mn-cs"/>
              </a:rPr>
              <a:t> 任何其中一個造成排程延遲或需要進一步討論，請將細節放入下一張投影片。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10</a:t>
            </a:fld>
            <a:endParaRPr lang="en-US" sz="1200" b="0" i="0">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11</a:t>
            </a:fld>
            <a:endParaRPr lang="en-US" sz="1200" b="0" i="0">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2</a:t>
            </a:fld>
            <a:endParaRPr lang="en-US" sz="1200" b="0" i="0">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3</a:t>
            </a:fld>
            <a:endParaRPr lang="en-US" sz="1200" b="0" i="0">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認識</a:t>
            </a:r>
            <a:r>
              <a:rPr lang="en-US" altLang="zh-TW" dirty="0" smtClean="0"/>
              <a:t> scale up and scale out</a:t>
            </a:r>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4</a:t>
            </a:fld>
            <a:endParaRPr lang="en-US" sz="1200" b="0" i="0">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5</a:t>
            </a:fld>
            <a:endParaRPr lang="en-US" sz="1200" b="0" i="0">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6</a:t>
            </a:fld>
            <a:endParaRPr lang="en-US" sz="1200" b="0" i="0">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7</a:t>
            </a:fld>
            <a:endParaRPr lang="en-US" sz="1200" b="0" i="0">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8</a:t>
            </a:fld>
            <a:endParaRPr lang="en-US" sz="1200" b="0" i="0">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如果這些問題</a:t>
            </a:r>
            <a:r>
              <a:rPr lang="en-US" sz="1200" b="0" i="0" baseline="0">
                <a:solidFill>
                  <a:schemeClr val="tx1"/>
                </a:solidFill>
                <a:latin typeface="Calibri"/>
                <a:ea typeface="+mn-ea"/>
                <a:cs typeface="+mn-cs"/>
              </a:rPr>
              <a:t> 任何其中一個造成排程延遲或需要進一步討論，請將細節放入下一張投影片。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9</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a:latin typeface="Georgia" pitchFamily="18" charset="0"/>
              </a:defRPr>
            </a:lvl1pPr>
          </a:lstStyle>
          <a:p>
            <a:pPr eaLnBrk="1" latinLnBrk="0" hangingPunct="1"/>
            <a:r>
              <a:rPr lang="zh-TW" altLang="en-US" smtClean="0"/>
              <a:t>按一下以編輯母片標題樣式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sz="1600" baseline="0">
                <a:solidFill>
                  <a:schemeClr val="tx1"/>
                </a:solidFill>
                <a:latin typeface="Georgia" pitchFamily="18" charset="0"/>
              </a:defRPr>
            </a:lvl1pPr>
            <a:lvl2pPr marL="457200" indent="0" algn="ctr" eaLnBrk="1" latinLnBrk="0" hangingPunct="1">
              <a:buNone/>
              <a:defRPr kumimoji="0">
                <a:solidFill>
                  <a:schemeClr val="tx1">
                    <a:tint val="75000"/>
                  </a:schemeClr>
                </a:solidFill>
              </a:defRPr>
            </a:lvl2pPr>
            <a:lvl3pPr marL="914400" indent="0" algn="ctr" eaLnBrk="1" latinLnBrk="0" hangingPunct="1">
              <a:buNone/>
              <a:defRPr kumimoji="0">
                <a:solidFill>
                  <a:schemeClr val="tx1">
                    <a:tint val="75000"/>
                  </a:schemeClr>
                </a:solidFill>
              </a:defRPr>
            </a:lvl3pPr>
            <a:lvl4pPr marL="1371600" indent="0" algn="ctr" eaLnBrk="1" latinLnBrk="0" hangingPunct="1">
              <a:buNone/>
              <a:defRPr kumimoji="0">
                <a:solidFill>
                  <a:schemeClr val="tx1">
                    <a:tint val="75000"/>
                  </a:schemeClr>
                </a:solidFill>
              </a:defRPr>
            </a:lvl4pPr>
            <a:lvl5pPr marL="1828800" indent="0" algn="ctr" eaLnBrk="1" latinLnBrk="0" hangingPunct="1">
              <a:buNone/>
              <a:defRPr kumimoji="0">
                <a:solidFill>
                  <a:schemeClr val="tx1">
                    <a:tint val="75000"/>
                  </a:schemeClr>
                </a:solidFill>
              </a:defRPr>
            </a:lvl5pPr>
            <a:lvl6pPr marL="2286000" indent="0" algn="ctr" eaLnBrk="1" latinLnBrk="0" hangingPunct="1">
              <a:buNone/>
              <a:defRPr kumimoji="0">
                <a:solidFill>
                  <a:schemeClr val="tx1">
                    <a:tint val="75000"/>
                  </a:schemeClr>
                </a:solidFill>
              </a:defRPr>
            </a:lvl6pPr>
            <a:lvl7pPr marL="2743200" indent="0" algn="ctr" eaLnBrk="1" latinLnBrk="0" hangingPunct="1">
              <a:buNone/>
              <a:defRPr kumimoji="0">
                <a:solidFill>
                  <a:schemeClr val="tx1">
                    <a:tint val="75000"/>
                  </a:schemeClr>
                </a:solidFill>
              </a:defRPr>
            </a:lvl7pPr>
            <a:lvl8pPr marL="3200400" indent="0" algn="ctr" eaLnBrk="1" latinLnBrk="0" hangingPunct="1">
              <a:buNone/>
              <a:defRPr kumimoji="0">
                <a:solidFill>
                  <a:schemeClr val="tx1">
                    <a:tint val="75000"/>
                  </a:schemeClr>
                </a:solidFill>
              </a:defRPr>
            </a:lvl8pPr>
            <a:lvl9pPr marL="3657600" indent="0" algn="ctr" eaLnBrk="1" latinLnBrk="0" hangingPunct="1">
              <a:buNone/>
              <a:defRPr kumimoji="0">
                <a:solidFill>
                  <a:schemeClr val="tx1">
                    <a:tint val="75000"/>
                  </a:schemeClr>
                </a:solidFill>
              </a:defRPr>
            </a:lvl9pPr>
          </a:lstStyle>
          <a:p>
            <a:r>
              <a:rPr kumimoji="0" lang="en-US" dirty="0" smtClean="0"/>
              <a:t>Click to Edit</a:t>
            </a:r>
            <a:endParaRPr kumimoji="0" lang="en-US" dirty="0"/>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區段標頭">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sz="3600" b="0" cap="none">
                <a:latin typeface="Georgia" pitchFamily="18"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sz="2000">
                <a:solidFill>
                  <a:schemeClr val="tx1"/>
                </a:solidFill>
                <a:latin typeface="Georgia" pitchFamily="18" charset="0"/>
              </a:defRPr>
            </a:lvl1pPr>
            <a:lvl2pPr marL="457200" indent="0" eaLnBrk="1" latinLnBrk="0" hangingPunct="1">
              <a:buNone/>
              <a:defRPr kumimoji="0" sz="1800">
                <a:solidFill>
                  <a:schemeClr val="tx1">
                    <a:tint val="75000"/>
                  </a:schemeClr>
                </a:solidFill>
              </a:defRPr>
            </a:lvl2pPr>
            <a:lvl3pPr marL="914400" indent="0" eaLnBrk="1" latinLnBrk="0" hangingPunct="1">
              <a:buNone/>
              <a:defRPr kumimoji="0" sz="1600">
                <a:solidFill>
                  <a:schemeClr val="tx1">
                    <a:tint val="75000"/>
                  </a:schemeClr>
                </a:solidFill>
              </a:defRPr>
            </a:lvl3pPr>
            <a:lvl4pPr marL="1371600" indent="0" eaLnBrk="1" latinLnBrk="0" hangingPunct="1">
              <a:buNone/>
              <a:defRPr kumimoji="0" sz="1400">
                <a:solidFill>
                  <a:schemeClr val="tx1">
                    <a:tint val="75000"/>
                  </a:schemeClr>
                </a:solidFill>
              </a:defRPr>
            </a:lvl4pPr>
            <a:lvl5pPr marL="1828800" indent="0" eaLnBrk="1" latinLnBrk="0" hangingPunct="1">
              <a:buNone/>
              <a:defRPr kumimoji="0" sz="1400">
                <a:solidFill>
                  <a:schemeClr val="tx1">
                    <a:tint val="75000"/>
                  </a:schemeClr>
                </a:solidFill>
              </a:defRPr>
            </a:lvl5pPr>
            <a:lvl6pPr marL="2286000" indent="0" eaLnBrk="1" latinLnBrk="0" hangingPunct="1">
              <a:buNone/>
              <a:defRPr kumimoji="0" sz="1400">
                <a:solidFill>
                  <a:schemeClr val="tx1">
                    <a:tint val="75000"/>
                  </a:schemeClr>
                </a:solidFill>
              </a:defRPr>
            </a:lvl6pPr>
            <a:lvl7pPr marL="2743200" indent="0" eaLnBrk="1" latinLnBrk="0" hangingPunct="1">
              <a:buNone/>
              <a:defRPr kumimoji="0" sz="1400">
                <a:solidFill>
                  <a:schemeClr val="tx1">
                    <a:tint val="75000"/>
                  </a:schemeClr>
                </a:solidFill>
              </a:defRPr>
            </a:lvl7pPr>
            <a:lvl8pPr marL="3200400" indent="0" eaLnBrk="1" latinLnBrk="0" hangingPunct="1">
              <a:buNone/>
              <a:defRPr kumimoji="0" sz="1400">
                <a:solidFill>
                  <a:schemeClr val="tx1">
                    <a:tint val="75000"/>
                  </a:schemeClr>
                </a:solidFill>
              </a:defRPr>
            </a:lvl8pPr>
            <a:lvl9pPr marL="3657600" indent="0" eaLnBrk="1" latinLnBrk="0" hangingPunct="1">
              <a:buNone/>
              <a:defRPr kumimoji="0" sz="1400">
                <a:solidFill>
                  <a:schemeClr val="tx1">
                    <a:tint val="75000"/>
                  </a:schemeClr>
                </a:solidFill>
              </a:defRPr>
            </a:lvl9pPr>
          </a:lstStyle>
          <a:p>
            <a:pPr lvl="0" eaLnBrk="1" latinLnBrk="0" hangingPunct="1"/>
            <a:r>
              <a:rPr lang="zh-TW" altLang="en-US" smtClean="0"/>
              <a:t>按一下以編輯母片文字樣式</a:t>
            </a: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sz="2800">
                <a:latin typeface="Georgia" pitchFamily="18" charset="0"/>
              </a:defRPr>
            </a:lvl1pPr>
          </a:lstStyle>
          <a:p>
            <a:pPr eaLnBrk="1" latinLnBrk="0" hangingPunct="1"/>
            <a:r>
              <a:rPr lang="zh-TW" altLang="en-US" smtClean="0"/>
              <a:t>按一下以編輯母片標題樣式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sz="1800">
                <a:latin typeface="Georgia" pitchFamily="18" charset="0"/>
              </a:defRPr>
            </a:lvl2pPr>
            <a:lvl3pPr eaLnBrk="1" latinLnBrk="0" hangingPunct="1">
              <a:defRPr kumimoji="0" sz="2000">
                <a:latin typeface="Georgia" pitchFamily="18" charset="0"/>
              </a:defRPr>
            </a:lvl3pPr>
            <a:lvl4pPr eaLnBrk="1" latinLnBrk="0" hangingPunct="1">
              <a:defRPr kumimoji="0" sz="2000">
                <a:latin typeface="Georgia" pitchFamily="18" charset="0"/>
              </a:defRPr>
            </a:lvl4pPr>
            <a:lvl5pPr eaLnBrk="1" latinLnBrk="0" hangingPunct="1">
              <a:defRPr kumimoji="0" sz="2000">
                <a:latin typeface="Georgia" pitchFamily="18" charset="0"/>
              </a:defRPr>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a:lvl1pPr>
          </a:lstStyle>
          <a:p>
            <a:pPr eaLnBrk="1" latinLnBrk="0" hangingPunct="1"/>
            <a:r>
              <a:rPr lang="zh-TW" altLang="en-US" smtClean="0"/>
              <a:t>按一下以編輯母片標題樣式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7" name="Date Placeholder 6"/>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sz="2800"/>
            </a:lvl1pPr>
          </a:lstStyle>
          <a:p>
            <a:pPr eaLnBrk="1" latinLnBrk="0" hangingPunct="1"/>
            <a:r>
              <a:rPr lang="zh-TW" altLang="en-US" smtClean="0"/>
              <a:t>按一下以編輯母片標題樣式</a:t>
            </a:r>
            <a:endParaRPr/>
          </a:p>
        </p:txBody>
      </p:sp>
      <p:sp>
        <p:nvSpPr>
          <p:cNvPr id="3" name="Date Placeholder 2"/>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sz="2000" b="1"/>
            </a:lvl1pPr>
          </a:lstStyle>
          <a:p>
            <a:pPr eaLnBrk="1" latinLnBrk="0" hangingPunct="1"/>
            <a:r>
              <a:rPr lang="zh-TW" altLang="en-US" smtClean="0"/>
              <a:t>按一下以編輯母片標題樣式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lvl6pPr eaLnBrk="1" latinLnBrk="0" hangingPunct="1">
              <a:defRPr kumimoji="0" sz="2000"/>
            </a:lvl6pPr>
            <a:lvl7pPr eaLnBrk="1" latinLnBrk="0" hangingPunct="1">
              <a:defRPr kumimoji="0" sz="2000"/>
            </a:lvl7pPr>
            <a:lvl8pPr eaLnBrk="1" latinLnBrk="0" hangingPunct="1">
              <a:defRPr kumimoji="0" sz="2000"/>
            </a:lvl8pPr>
            <a:lvl9pPr eaLnBrk="1" latinLnBrk="0" hangingPunct="1">
              <a:defRPr kumimoji="0"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sz="2000" b="1"/>
            </a:lvl1pPr>
          </a:lstStyle>
          <a:p>
            <a:pPr eaLnBrk="1" latinLnBrk="0" hangingPunct="1"/>
            <a:r>
              <a:rPr lang="zh-TW" altLang="en-US" smtClean="0"/>
              <a:t>按一下以編輯母片標題樣式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sz="3200"/>
            </a:lvl1pPr>
            <a:lvl2pPr marL="457200" indent="0" eaLnBrk="1" latinLnBrk="0" hangingPunct="1">
              <a:buNone/>
              <a:defRPr kumimoji="0" sz="2800"/>
            </a:lvl2pPr>
            <a:lvl3pPr marL="914400" indent="0" eaLnBrk="1" latinLnBrk="0" hangingPunct="1">
              <a:buNone/>
              <a:defRPr kumimoji="0" sz="2400"/>
            </a:lvl3pPr>
            <a:lvl4pPr marL="1371600" indent="0" eaLnBrk="1" latinLnBrk="0" hangingPunct="1">
              <a:buNone/>
              <a:defRPr kumimoji="0" sz="2000"/>
            </a:lvl4pPr>
            <a:lvl5pPr marL="1828800" indent="0" eaLnBrk="1" latinLnBrk="0" hangingPunct="1">
              <a:buNone/>
              <a:defRPr kumimoji="0" sz="2000"/>
            </a:lvl5pPr>
            <a:lvl6pPr marL="2286000" indent="0" eaLnBrk="1" latinLnBrk="0" hangingPunct="1">
              <a:buNone/>
              <a:defRPr kumimoji="0" sz="2000"/>
            </a:lvl6pPr>
            <a:lvl7pPr marL="2743200" indent="0" eaLnBrk="1" latinLnBrk="0" hangingPunct="1">
              <a:buNone/>
              <a:defRPr kumimoji="0" sz="2000"/>
            </a:lvl7pPr>
            <a:lvl8pPr marL="3200400" indent="0" eaLnBrk="1" latinLnBrk="0" hangingPunct="1">
              <a:buNone/>
              <a:defRPr kumimoji="0" sz="2000"/>
            </a:lvl8pPr>
            <a:lvl9pPr marL="3657600" indent="0" eaLnBrk="1" latinLnBrk="0" hangingPunct="1">
              <a:buNone/>
              <a:defRPr kumimoji="0" sz="2000"/>
            </a:lvl9pPr>
          </a:lstStyle>
          <a:p>
            <a:pPr eaLnBrk="1" latinLnBrk="0" hangingPunct="1"/>
            <a:r>
              <a:rPr lang="zh-TW" altLang="en-US" smtClean="0"/>
              <a:t>將圖片拖曳至版面配置區或按一下圖示以新增</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15/4/6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TW" altLang="en-US" smtClean="0"/>
              <a:t>按一下以編輯母片標題樣式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sz="1200">
                <a:solidFill>
                  <a:schemeClr val="tx1">
                    <a:tint val="75000"/>
                  </a:schemeClr>
                </a:solidFill>
              </a:defRPr>
            </a:lvl1pPr>
          </a:lstStyle>
          <a:p>
            <a:fld id="{F922158D-428B-4987-8B28-745A2AFA1252}" type="datetimeFigureOut">
              <a:rPr kumimoji="0" lang="en-US" smtClean="0"/>
              <a:t>15/4/6</a:t>
            </a:fld>
            <a:endParaRPr kumimoji="0"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sz="1200">
                <a:solidFill>
                  <a:schemeClr val="tx1">
                    <a:tint val="75000"/>
                  </a:schemeClr>
                </a:solidFill>
              </a:defRPr>
            </a:lvl1pPr>
          </a:lstStyle>
          <a:p>
            <a:fld id="{515FC477-0A05-4F3E-8EE9-E015C9089D56}" type="slidenum">
              <a:rPr kumimoji="0" lang="en-US" smtClean="0"/>
              <a:t>‹#›</a:t>
            </a:fld>
            <a:endParaRPr kumimoji="0"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0"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9pPr>
    </p:bodyStyle>
    <p:otherStyle>
      <a:defPPr>
        <a:defRPr kumimoji="0" lang="en-US"/>
      </a:defPPr>
      <a:lvl1pPr marL="0" algn="l" defTabSz="914400" rtl="0" eaLnBrk="1" latinLnBrk="0" hangingPunct="1">
        <a:defRPr kumimoji="0" sz="1800" kern="1200">
          <a:solidFill>
            <a:schemeClr val="tx1"/>
          </a:solidFill>
          <a:latin typeface="+mn-lt"/>
          <a:ea typeface="+mn-ea"/>
          <a:cs typeface="+mn-cs"/>
        </a:defRPr>
      </a:lvl1pPr>
      <a:lvl2pPr marL="457200" algn="l" defTabSz="914400" rtl="0" eaLnBrk="1" latinLnBrk="0" hangingPunct="1">
        <a:defRPr kumimoji="0" sz="1800" kern="1200">
          <a:solidFill>
            <a:schemeClr val="tx1"/>
          </a:solidFill>
          <a:latin typeface="+mn-lt"/>
          <a:ea typeface="+mn-ea"/>
          <a:cs typeface="+mn-cs"/>
        </a:defRPr>
      </a:lvl2pPr>
      <a:lvl3pPr marL="914400" algn="l" defTabSz="914400" rtl="0" eaLnBrk="1" latinLnBrk="0" hangingPunct="1">
        <a:defRPr kumimoji="0" sz="1800" kern="1200">
          <a:solidFill>
            <a:schemeClr val="tx1"/>
          </a:solidFill>
          <a:latin typeface="+mn-lt"/>
          <a:ea typeface="+mn-ea"/>
          <a:cs typeface="+mn-cs"/>
        </a:defRPr>
      </a:lvl3pPr>
      <a:lvl4pPr marL="1371600" algn="l" defTabSz="914400" rtl="0" eaLnBrk="1" latinLnBrk="0" hangingPunct="1">
        <a:defRPr kumimoji="0" sz="1800" kern="1200">
          <a:solidFill>
            <a:schemeClr val="tx1"/>
          </a:solidFill>
          <a:latin typeface="+mn-lt"/>
          <a:ea typeface="+mn-ea"/>
          <a:cs typeface="+mn-cs"/>
        </a:defRPr>
      </a:lvl4pPr>
      <a:lvl5pPr marL="1828800" algn="l" defTabSz="914400" rtl="0" eaLnBrk="1" latinLnBrk="0" hangingPunct="1">
        <a:defRPr kumimoji="0" sz="1800" kern="1200">
          <a:solidFill>
            <a:schemeClr val="tx1"/>
          </a:solidFill>
          <a:latin typeface="+mn-lt"/>
          <a:ea typeface="+mn-ea"/>
          <a:cs typeface="+mn-cs"/>
        </a:defRPr>
      </a:lvl5pPr>
      <a:lvl6pPr marL="2286000" algn="l" defTabSz="914400" rtl="0" eaLnBrk="1" latinLnBrk="0" hangingPunct="1">
        <a:defRPr kumimoji="0" sz="1800" kern="1200">
          <a:solidFill>
            <a:schemeClr val="tx1"/>
          </a:solidFill>
          <a:latin typeface="+mn-lt"/>
          <a:ea typeface="+mn-ea"/>
          <a:cs typeface="+mn-cs"/>
        </a:defRPr>
      </a:lvl6pPr>
      <a:lvl7pPr marL="2743200" algn="l" defTabSz="914400" rtl="0" eaLnBrk="1" latinLnBrk="0" hangingPunct="1">
        <a:defRPr kumimoji="0" sz="1800" kern="1200">
          <a:solidFill>
            <a:schemeClr val="tx1"/>
          </a:solidFill>
          <a:latin typeface="+mn-lt"/>
          <a:ea typeface="+mn-ea"/>
          <a:cs typeface="+mn-cs"/>
        </a:defRPr>
      </a:lvl7pPr>
      <a:lvl8pPr marL="3200400" algn="l" defTabSz="914400" rtl="0" eaLnBrk="1" latinLnBrk="0" hangingPunct="1">
        <a:defRPr kumimoji="0" sz="1800" kern="1200">
          <a:solidFill>
            <a:schemeClr val="tx1"/>
          </a:solidFill>
          <a:latin typeface="+mn-lt"/>
          <a:ea typeface="+mn-ea"/>
          <a:cs typeface="+mn-cs"/>
        </a:defRPr>
      </a:lvl8pPr>
      <a:lvl9pPr marL="3657600" algn="l" defTabSz="914400" rtl="0" eaLnBrk="1" latinLnBrk="0" hangingPunct="1">
        <a:defRPr kumimoji="0"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0.xml"/><Relationship Id="rId5" Type="http://schemas.openxmlformats.org/officeDocument/2006/relationships/image" Target="../media/image12.png"/><Relationship Id="rId1" Type="http://schemas.openxmlformats.org/officeDocument/2006/relationships/tags" Target="../tags/tag6.xml"/><Relationship Id="rId2"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hyperlink" Target="http://research.google.com/archive/gfs.html" TargetMode="External"/><Relationship Id="rId5" Type="http://schemas.openxmlformats.org/officeDocument/2006/relationships/hyperlink" Target="http://research.google.com/archive/mapreduce.html" TargetMode="External"/><Relationship Id="rId6" Type="http://schemas.openxmlformats.org/officeDocument/2006/relationships/hyperlink" Target="http://research.google.com/archive/bigtable.html" TargetMode="External"/><Relationship Id="rId1" Type="http://schemas.openxmlformats.org/officeDocument/2006/relationships/tags" Target="../tags/tag3.x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9.xml"/><Relationship Id="rId5" Type="http://schemas.openxmlformats.org/officeDocument/2006/relationships/image" Target="../media/image11.png"/><Relationship Id="rId1" Type="http://schemas.openxmlformats.org/officeDocument/2006/relationships/tags" Target="../tags/tag4.xml"/><Relationship Id="rId2"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33400" y="4724401"/>
            <a:ext cx="7772400" cy="761999"/>
          </a:xfrm>
        </p:spPr>
        <p:txBody>
          <a:bodyPr>
            <a:noAutofit/>
          </a:bodyPr>
          <a:lstStyle/>
          <a:p>
            <a:pPr>
              <a:spcBef>
                <a:spcPts val="0"/>
              </a:spcBef>
            </a:pPr>
            <a:r>
              <a:rPr lang="en-US" sz="4800" b="1" dirty="0" smtClean="0">
                <a:solidFill>
                  <a:schemeClr val="tx1"/>
                </a:solidFill>
                <a:latin typeface="Hannotate TC Bold"/>
                <a:ea typeface="儷黑 Pro"/>
                <a:cs typeface="Hannotate TC Bold"/>
              </a:rPr>
              <a:t>Apache </a:t>
            </a:r>
            <a:r>
              <a:rPr lang="en-US" sz="4800" b="1" dirty="0" err="1" smtClean="0">
                <a:solidFill>
                  <a:schemeClr val="tx1"/>
                </a:solidFill>
                <a:latin typeface="Hannotate TC Bold"/>
                <a:ea typeface="儷黑 Pro"/>
                <a:cs typeface="Hannotate TC Bold"/>
              </a:rPr>
              <a:t>Hadoop</a:t>
            </a:r>
            <a:r>
              <a:rPr lang="en-US" sz="4400" b="1" dirty="0">
                <a:latin typeface="Hannotate TC Bold"/>
                <a:ea typeface="儷黑 Pro"/>
                <a:cs typeface="Hannotate TC Bold"/>
              </a:rPr>
              <a:t/>
            </a:r>
            <a:br>
              <a:rPr lang="en-US" sz="4400" b="1" dirty="0">
                <a:latin typeface="Hannotate TC Bold"/>
                <a:ea typeface="儷黑 Pro"/>
                <a:cs typeface="Hannotate TC Bold"/>
              </a:rPr>
            </a:br>
            <a:r>
              <a:rPr lang="en-US" altLang="zh-TW" sz="1800" b="1" dirty="0" smtClean="0">
                <a:latin typeface="Hannotate TC Regular"/>
                <a:ea typeface="儷黑 Pro"/>
                <a:cs typeface="Hannotate TC Regular"/>
              </a:rPr>
              <a:t>open</a:t>
            </a:r>
            <a:r>
              <a:rPr lang="en-US" altLang="zh-TW" sz="1800" b="1" dirty="0">
                <a:latin typeface="Hannotate TC Regular"/>
                <a:ea typeface="儷黑 Pro"/>
                <a:cs typeface="Hannotate TC Regular"/>
              </a:rPr>
              <a:t>-source software </a:t>
            </a:r>
            <a:r>
              <a:rPr lang="en-US" altLang="zh-TW" sz="1800" b="1" dirty="0" smtClean="0">
                <a:latin typeface="Hannotate TC Regular"/>
                <a:ea typeface="儷黑 Pro"/>
                <a:cs typeface="Hannotate TC Regular"/>
              </a:rPr>
              <a:t>for reliable</a:t>
            </a:r>
            <a:r>
              <a:rPr lang="en-US" altLang="zh-TW" sz="1800" b="1" dirty="0">
                <a:latin typeface="Hannotate TC Regular"/>
                <a:ea typeface="儷黑 Pro"/>
                <a:cs typeface="Hannotate TC Regular"/>
              </a:rPr>
              <a:t>, scalable, distributed computing.</a:t>
            </a:r>
            <a:endParaRPr lang="en-US" sz="1800" b="1" dirty="0">
              <a:solidFill>
                <a:schemeClr val="tx1"/>
              </a:solidFill>
              <a:latin typeface="Hannotate TC Bold"/>
              <a:ea typeface="儷黑 Pro"/>
              <a:cs typeface="Hannotate TC Bold"/>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spcBef>
                <a:spcPts val="0"/>
              </a:spcBef>
            </a:pPr>
            <a:r>
              <a:rPr lang="en-US" altLang="zh-TW" sz="3600" b="1" dirty="0" err="1" smtClean="0">
                <a:latin typeface="Hannotate TC Regular"/>
                <a:cs typeface="Hannotate TC Regular"/>
              </a:rPr>
              <a:t>MapReduce</a:t>
            </a:r>
            <a:r>
              <a:rPr lang="en-US" altLang="zh-TW" sz="3600" b="1" dirty="0" smtClean="0">
                <a:latin typeface="Hannotate TC Regular"/>
                <a:cs typeface="Hannotate TC Regular"/>
              </a:rPr>
              <a:t> Execution Overview</a:t>
            </a:r>
            <a:endParaRPr lang="en-US" sz="3600" b="0" i="0" dirty="0">
              <a:solidFill>
                <a:schemeClr val="tx1"/>
              </a:solidFill>
              <a:latin typeface="Hannotate TC Regular"/>
              <a:ea typeface="儷黑 Pro"/>
              <a:cs typeface="Hannotate TC Regular"/>
            </a:endParaRPr>
          </a:p>
        </p:txBody>
      </p:sp>
      <p:pic>
        <p:nvPicPr>
          <p:cNvPr id="3" name="內容版面配置區 2"/>
          <p:cNvPicPr>
            <a:picLocks noGrp="1" noChangeAspect="1"/>
          </p:cNvPicPr>
          <p:nvPr>
            <p:ph idx="1"/>
          </p:nvPr>
        </p:nvPicPr>
        <p:blipFill>
          <a:blip r:embed="rId5">
            <a:extLst>
              <a:ext uri="{28A0092B-C50C-407E-A947-70E740481C1C}">
                <a14:useLocalDpi xmlns:a14="http://schemas.microsoft.com/office/drawing/2010/main" val="0"/>
              </a:ext>
            </a:extLst>
          </a:blip>
          <a:srcRect t="-6" b="-6"/>
          <a:stretch>
            <a:fillRect/>
          </a:stretch>
        </p:blipFill>
        <p:spPr>
          <a:xfrm>
            <a:off x="1676400" y="1646238"/>
            <a:ext cx="5791200" cy="4459287"/>
          </a:xfrm>
        </p:spPr>
      </p:pic>
    </p:spTree>
    <p:custDataLst>
      <p:tags r:id="rId1"/>
    </p:custDataLst>
    <p:extLst>
      <p:ext uri="{BB962C8B-B14F-4D97-AF65-F5344CB8AC3E}">
        <p14:creationId xmlns:p14="http://schemas.microsoft.com/office/powerpoint/2010/main" val="21153361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en-US" altLang="zh-TW" sz="4000" dirty="0" smtClean="0">
                <a:latin typeface="Hannotate TC Regular"/>
                <a:ea typeface="儷黑 Pro"/>
                <a:cs typeface="Hannotate TC Regular"/>
              </a:rPr>
              <a:t>Apache </a:t>
            </a:r>
            <a:r>
              <a:rPr lang="en-US" altLang="zh-TW" sz="4000" dirty="0" err="1" smtClean="0">
                <a:latin typeface="Hannotate TC Regular"/>
                <a:ea typeface="儷黑 Pro"/>
                <a:cs typeface="Hannotate TC Regular"/>
              </a:rPr>
              <a:t>Hadoop</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環境建置</a:t>
            </a:r>
            <a:endParaRPr lang="en-US" sz="4000" b="0" i="0" dirty="0">
              <a:solidFill>
                <a:schemeClr val="tx1"/>
              </a:solidFill>
              <a:latin typeface="Hannotate TC Regular"/>
              <a:ea typeface="儷黑 Pro"/>
              <a:cs typeface="Hannotate TC Regular"/>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en-US" altLang="zh-TW" sz="2800" dirty="0" smtClean="0">
                <a:latin typeface="Hannotate TC Regular"/>
                <a:ea typeface="儷黑 Pro"/>
                <a:cs typeface="Hannotate TC Regular"/>
              </a:rPr>
              <a:t>Install </a:t>
            </a:r>
            <a:r>
              <a:rPr lang="en-US" altLang="zh-TW" sz="2800" dirty="0" err="1" smtClean="0">
                <a:latin typeface="Hannotate TC Regular"/>
                <a:ea typeface="儷黑 Pro"/>
                <a:cs typeface="Hannotate TC Regular"/>
              </a:rPr>
              <a:t>VirtualBox</a:t>
            </a:r>
            <a:endParaRPr lang="en-US" altLang="zh-TW" sz="2800" dirty="0" smtClean="0">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r>
              <a:rPr lang="en-US" altLang="zh-TW" sz="2800" dirty="0" smtClean="0">
                <a:latin typeface="Hannotate TC Regular"/>
                <a:ea typeface="儷黑 Pro"/>
                <a:cs typeface="Hannotate TC Regular"/>
              </a:rPr>
              <a:t>Import </a:t>
            </a:r>
            <a:r>
              <a:rPr lang="en-US" altLang="zh-TW" sz="2800" dirty="0" err="1" smtClean="0">
                <a:latin typeface="Hannotate TC Regular"/>
                <a:ea typeface="儷黑 Pro"/>
                <a:cs typeface="Hannotate TC Regular"/>
              </a:rPr>
              <a:t>Cloudera</a:t>
            </a:r>
            <a:r>
              <a:rPr lang="en-US" altLang="zh-TW" sz="2800" dirty="0" smtClean="0">
                <a:latin typeface="Hannotate TC Regular"/>
                <a:ea typeface="儷黑 Pro"/>
                <a:cs typeface="Hannotate TC Regular"/>
              </a:rPr>
              <a:t> Quick Start VM</a:t>
            </a:r>
          </a:p>
          <a:p>
            <a:pPr marL="347472" indent="-347472" algn="l" defTabSz="914400">
              <a:lnSpc>
                <a:spcPct val="150000"/>
              </a:lnSpc>
              <a:spcBef>
                <a:spcPts val="480"/>
              </a:spcBef>
              <a:buClr>
                <a:schemeClr val="tx1"/>
              </a:buClr>
              <a:buSzPct val="130000"/>
              <a:buFont typeface="Arial"/>
              <a:buChar char="•"/>
            </a:pPr>
            <a:r>
              <a:rPr lang="en-US" altLang="zh-TW" sz="2800" dirty="0" err="1" smtClean="0">
                <a:latin typeface="Hannotate TC Regular"/>
                <a:ea typeface="儷黑 Pro"/>
                <a:cs typeface="Hannotate TC Regular"/>
              </a:rPr>
              <a:t>Hadoop</a:t>
            </a:r>
            <a:r>
              <a:rPr lang="en-US" altLang="zh-TW" sz="2800" dirty="0" smtClean="0">
                <a:latin typeface="Hannotate TC Regular"/>
                <a:ea typeface="儷黑 Pro"/>
                <a:cs typeface="Hannotate TC Regular"/>
              </a:rPr>
              <a:t> </a:t>
            </a:r>
            <a:r>
              <a:rPr lang="zh-TW" altLang="en-US" sz="2800" dirty="0" smtClean="0">
                <a:latin typeface="Hannotate TC Regular"/>
                <a:ea typeface="儷黑 Pro"/>
                <a:cs typeface="Hannotate TC Regular"/>
              </a:rPr>
              <a:t>基本操作指令</a:t>
            </a:r>
            <a:endParaRPr lang="en-US" altLang="zh-TW" sz="2800" dirty="0" smtClean="0">
              <a:latin typeface="Hannotate TC Regular"/>
              <a:ea typeface="儷黑 Pro"/>
              <a:cs typeface="Hannotate TC Regular"/>
            </a:endParaRPr>
          </a:p>
        </p:txBody>
      </p:sp>
    </p:spTree>
    <p:extLst>
      <p:ext uri="{BB962C8B-B14F-4D97-AF65-F5344CB8AC3E}">
        <p14:creationId xmlns:p14="http://schemas.microsoft.com/office/powerpoint/2010/main" val="67077670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en-US" altLang="zh-TW" sz="4000" dirty="0" smtClean="0">
                <a:latin typeface="Hannotate TC Regular"/>
                <a:ea typeface="儷黑 Pro"/>
                <a:cs typeface="Hannotate TC Regular"/>
              </a:rPr>
              <a:t>What is Apache </a:t>
            </a:r>
            <a:r>
              <a:rPr lang="en-US" altLang="zh-TW" sz="4000" dirty="0" err="1" smtClean="0">
                <a:latin typeface="Hannotate TC Regular"/>
                <a:ea typeface="儷黑 Pro"/>
                <a:cs typeface="Hannotate TC Regular"/>
              </a:rPr>
              <a:t>Hadoop</a:t>
            </a:r>
            <a:r>
              <a:rPr lang="zh-TW" altLang="en-US" sz="4000" dirty="0" smtClean="0">
                <a:latin typeface="Hannotate TC Regular"/>
                <a:ea typeface="儷黑 Pro"/>
                <a:cs typeface="Hannotate TC Regular"/>
              </a:rPr>
              <a:t>？</a:t>
            </a:r>
            <a:endParaRPr lang="en-US" sz="4000" b="0" i="0" dirty="0">
              <a:solidFill>
                <a:schemeClr val="tx1"/>
              </a:solidFill>
              <a:latin typeface="Hannotate TC Regular"/>
              <a:ea typeface="儷黑 Pro"/>
              <a:cs typeface="Hannotate TC Regular"/>
            </a:endParaRPr>
          </a:p>
        </p:txBody>
      </p:sp>
      <p:sp>
        <p:nvSpPr>
          <p:cNvPr id="3" name="Content Placeholder 2"/>
          <p:cNvSpPr>
            <a:spLocks noGrp="1"/>
          </p:cNvSpPr>
          <p:nvPr>
            <p:ph idx="1"/>
          </p:nvPr>
        </p:nvSpPr>
        <p:spPr/>
        <p:txBody>
          <a:bodyPr>
            <a:normAutofit fontScale="85000" lnSpcReduction="20000"/>
          </a:bodyPr>
          <a:lstStyle/>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smtClean="0">
                <a:latin typeface="Hannotate TC Regular"/>
                <a:ea typeface="Heiti TC Light"/>
                <a:cs typeface="Hannotate TC Regular"/>
              </a:rPr>
              <a:t>Common </a:t>
            </a:r>
            <a:br>
              <a:rPr lang="en-US" altLang="zh-TW" sz="2800" dirty="0" smtClean="0">
                <a:latin typeface="Hannotate TC Regular"/>
                <a:ea typeface="Heiti TC Light"/>
                <a:cs typeface="Hannotate TC Regular"/>
              </a:rPr>
            </a:br>
            <a:r>
              <a:rPr lang="en-US" altLang="zh-TW" sz="2300" dirty="0" smtClean="0">
                <a:solidFill>
                  <a:schemeClr val="bg1">
                    <a:lumMod val="50000"/>
                  </a:schemeClr>
                </a:solidFill>
                <a:latin typeface="Hannotate TC Regular"/>
                <a:ea typeface="Heiti TC Light"/>
                <a:cs typeface="Hannotate TC Regular"/>
              </a:rPr>
              <a:t>The </a:t>
            </a:r>
            <a:r>
              <a:rPr lang="en-US" altLang="zh-TW" sz="2300" dirty="0">
                <a:solidFill>
                  <a:schemeClr val="bg1">
                    <a:lumMod val="50000"/>
                  </a:schemeClr>
                </a:solidFill>
                <a:latin typeface="Hannotate TC Regular"/>
                <a:ea typeface="Heiti TC Light"/>
                <a:cs typeface="Hannotate TC Regular"/>
              </a:rPr>
              <a:t>common utilities that support the other </a:t>
            </a:r>
            <a:r>
              <a:rPr lang="en-US" altLang="zh-TW" sz="2300" dirty="0" err="1">
                <a:solidFill>
                  <a:schemeClr val="bg1">
                    <a:lumMod val="50000"/>
                  </a:schemeClr>
                </a:solidFill>
                <a:latin typeface="Hannotate TC Regular"/>
                <a:ea typeface="Heiti TC Light"/>
                <a:cs typeface="Hannotate TC Regular"/>
              </a:rPr>
              <a:t>Hadoop</a:t>
            </a:r>
            <a:r>
              <a:rPr lang="en-US" altLang="zh-TW" sz="2300" dirty="0">
                <a:solidFill>
                  <a:schemeClr val="bg1">
                    <a:lumMod val="50000"/>
                  </a:schemeClr>
                </a:solidFill>
                <a:latin typeface="Hannotate TC Regular"/>
                <a:ea typeface="Heiti TC Light"/>
                <a:cs typeface="Hannotate TC Regular"/>
              </a:rPr>
              <a:t> modules.</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Distributed File System (HDFS™</a:t>
            </a:r>
            <a:r>
              <a:rPr lang="en-US" altLang="zh-TW" sz="2800" dirty="0" smtClean="0">
                <a:latin typeface="Hannotate TC Regular"/>
                <a:ea typeface="Heiti TC Light"/>
                <a:cs typeface="Hannotate TC Regular"/>
              </a:rPr>
              <a:t>) </a:t>
            </a:r>
            <a:br>
              <a:rPr lang="en-US" altLang="zh-TW" sz="2800" dirty="0" smtClean="0">
                <a:latin typeface="Hannotate TC Regular"/>
                <a:ea typeface="Heiti TC Light"/>
                <a:cs typeface="Hannotate TC Regular"/>
              </a:rPr>
            </a:br>
            <a:r>
              <a:rPr lang="en-US" altLang="zh-TW" sz="2300" dirty="0" smtClean="0">
                <a:solidFill>
                  <a:srgbClr val="7F7F7F"/>
                </a:solidFill>
                <a:latin typeface="Hannotate TC Regular"/>
                <a:ea typeface="Heiti TC Light"/>
                <a:cs typeface="Hannotate TC Regular"/>
              </a:rPr>
              <a:t>A </a:t>
            </a:r>
            <a:r>
              <a:rPr lang="en-US" altLang="zh-TW" sz="2300" dirty="0">
                <a:solidFill>
                  <a:srgbClr val="7F7F7F"/>
                </a:solidFill>
                <a:latin typeface="Hannotate TC Regular"/>
                <a:ea typeface="Heiti TC Light"/>
                <a:cs typeface="Hannotate TC Regular"/>
              </a:rPr>
              <a:t>distributed file system that provides high-throughput access to application data.</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smtClean="0">
                <a:latin typeface="Hannotate TC Regular"/>
                <a:ea typeface="Heiti TC Light"/>
                <a:cs typeface="Hannotate TC Regular"/>
              </a:rPr>
              <a:t>YARN </a:t>
            </a:r>
            <a:br>
              <a:rPr lang="en-US" altLang="zh-TW" sz="2800" dirty="0" smtClean="0">
                <a:latin typeface="Hannotate TC Regular"/>
                <a:ea typeface="Heiti TC Light"/>
                <a:cs typeface="Hannotate TC Regular"/>
              </a:rPr>
            </a:br>
            <a:r>
              <a:rPr lang="en-US" altLang="zh-TW" sz="2300" dirty="0" smtClean="0">
                <a:solidFill>
                  <a:srgbClr val="7F7F7F"/>
                </a:solidFill>
                <a:latin typeface="Hannotate TC Regular"/>
                <a:ea typeface="Heiti TC Light"/>
                <a:cs typeface="Hannotate TC Regular"/>
              </a:rPr>
              <a:t>A </a:t>
            </a:r>
            <a:r>
              <a:rPr lang="en-US" altLang="zh-TW" sz="2300" dirty="0">
                <a:solidFill>
                  <a:srgbClr val="7F7F7F"/>
                </a:solidFill>
                <a:latin typeface="Hannotate TC Regular"/>
                <a:ea typeface="Heiti TC Light"/>
                <a:cs typeface="Hannotate TC Regular"/>
              </a:rPr>
              <a:t>framework for job scheduling and cluster resource management.</a:t>
            </a:r>
          </a:p>
          <a:p>
            <a:pPr marL="347472" indent="-347472">
              <a:spcBef>
                <a:spcPts val="480"/>
              </a:spcBef>
              <a:buClr>
                <a:schemeClr val="tx1"/>
              </a:buClr>
              <a:buFont typeface="Arial"/>
              <a:buChar char="•"/>
            </a:pPr>
            <a:r>
              <a:rPr lang="en-US" altLang="zh-TW" sz="2800" dirty="0" err="1">
                <a:latin typeface="Hannotate TC Regular"/>
                <a:ea typeface="Heiti TC Light"/>
                <a:cs typeface="Hannotate TC Regular"/>
              </a:rPr>
              <a:t>Hadoop</a:t>
            </a:r>
            <a:r>
              <a:rPr lang="en-US" altLang="zh-TW" sz="2800" dirty="0">
                <a:latin typeface="Hannotate TC Regular"/>
                <a:ea typeface="Heiti TC Light"/>
                <a:cs typeface="Hannotate TC Regular"/>
              </a:rPr>
              <a:t> </a:t>
            </a:r>
            <a:r>
              <a:rPr lang="en-US" altLang="zh-TW" sz="2800" dirty="0" err="1" smtClean="0">
                <a:latin typeface="Hannotate TC Regular"/>
                <a:ea typeface="Heiti TC Light"/>
                <a:cs typeface="Hannotate TC Regular"/>
              </a:rPr>
              <a:t>MapReduce</a:t>
            </a:r>
            <a:r>
              <a:rPr lang="en-US" altLang="zh-TW" sz="2800" dirty="0" smtClean="0">
                <a:latin typeface="Hannotate TC Regular"/>
                <a:ea typeface="Heiti TC Light"/>
                <a:cs typeface="Hannotate TC Regular"/>
              </a:rPr>
              <a:t> </a:t>
            </a:r>
            <a:r>
              <a:rPr lang="en-US" altLang="zh-TW" sz="2800" dirty="0">
                <a:latin typeface="Hannotate TC Regular"/>
                <a:ea typeface="Heiti TC Light"/>
                <a:cs typeface="Hannotate TC Regular"/>
              </a:rPr>
              <a:t/>
            </a:r>
            <a:br>
              <a:rPr lang="en-US" altLang="zh-TW" sz="2800" dirty="0">
                <a:latin typeface="Hannotate TC Regular"/>
                <a:ea typeface="Heiti TC Light"/>
                <a:cs typeface="Hannotate TC Regular"/>
              </a:rPr>
            </a:br>
            <a:r>
              <a:rPr lang="en-US" altLang="zh-TW" sz="2100" dirty="0" smtClean="0">
                <a:solidFill>
                  <a:srgbClr val="7F7F7F"/>
                </a:solidFill>
                <a:latin typeface="Hannotate TC Regular"/>
                <a:ea typeface="Heiti TC Light"/>
                <a:cs typeface="Hannotate TC Regular"/>
              </a:rPr>
              <a:t>A </a:t>
            </a:r>
            <a:r>
              <a:rPr lang="en-US" altLang="zh-TW" sz="2100" dirty="0">
                <a:solidFill>
                  <a:srgbClr val="7F7F7F"/>
                </a:solidFill>
                <a:latin typeface="Hannotate TC Regular"/>
                <a:ea typeface="Heiti TC Light"/>
                <a:cs typeface="Hannotate TC Regular"/>
              </a:rPr>
              <a:t>YARN-based system for parallel processing of large data sets.</a:t>
            </a:r>
            <a:endParaRPr lang="en-US" altLang="zh-TW" sz="2100" dirty="0" smtClean="0">
              <a:solidFill>
                <a:srgbClr val="7F7F7F"/>
              </a:solidFill>
              <a:latin typeface="Hannotate TC Regular"/>
              <a:ea typeface="Heiti TC Light"/>
              <a:cs typeface="Hannotate TC Regular"/>
            </a:endParaRPr>
          </a:p>
        </p:txBody>
      </p:sp>
    </p:spTree>
    <p:extLst>
      <p:ext uri="{BB962C8B-B14F-4D97-AF65-F5344CB8AC3E}">
        <p14:creationId xmlns:p14="http://schemas.microsoft.com/office/powerpoint/2010/main" val="27321194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b="0" i="0" dirty="0" smtClean="0">
                <a:solidFill>
                  <a:schemeClr val="tx1"/>
                </a:solidFill>
                <a:latin typeface="儷黑 Pro"/>
                <a:ea typeface="儷黑 Pro"/>
              </a:rPr>
              <a:t>巨</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量</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資</a:t>
            </a:r>
            <a:r>
              <a:rPr lang="en-US" altLang="zh-TW" sz="4000" b="0" i="0" dirty="0" smtClean="0">
                <a:solidFill>
                  <a:schemeClr val="tx1"/>
                </a:solidFill>
                <a:latin typeface="儷黑 Pro"/>
                <a:ea typeface="儷黑 Pro"/>
              </a:rPr>
              <a:t> </a:t>
            </a:r>
            <a:r>
              <a:rPr lang="zh-TW" altLang="en-US" sz="4000" b="0" i="0" dirty="0" smtClean="0">
                <a:solidFill>
                  <a:schemeClr val="tx1"/>
                </a:solidFill>
                <a:latin typeface="儷黑 Pro"/>
                <a:ea typeface="儷黑 Pro"/>
              </a:rPr>
              <a:t>料</a:t>
            </a:r>
            <a:endParaRPr lang="en-US" sz="4000" b="0" i="0" dirty="0">
              <a:solidFill>
                <a:schemeClr val="tx1"/>
              </a:solidFill>
              <a:latin typeface="儷黑 Pro"/>
              <a:ea typeface="儷黑 Pro"/>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648200"/>
            <a:ext cx="1066800" cy="1066800"/>
          </a:xfrm>
          <a:prstGeom prst="rect">
            <a:avLst/>
          </a:prstGeom>
        </p:spPr>
      </p:pic>
      <p:grpSp>
        <p:nvGrpSpPr>
          <p:cNvPr id="11" name="群組 10"/>
          <p:cNvGrpSpPr/>
          <p:nvPr/>
        </p:nvGrpSpPr>
        <p:grpSpPr>
          <a:xfrm>
            <a:off x="228600" y="2082800"/>
            <a:ext cx="5029200" cy="3860800"/>
            <a:chOff x="304800" y="2006600"/>
            <a:chExt cx="5029200" cy="3860800"/>
          </a:xfrm>
        </p:grpSpPr>
        <p:pic>
          <p:nvPicPr>
            <p:cNvPr id="4" name="圖片 3"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00" y="2006600"/>
              <a:ext cx="2870200" cy="2870200"/>
            </a:xfrm>
            <a:prstGeom prst="rect">
              <a:avLst/>
            </a:prstGeom>
          </p:spPr>
        </p:pic>
        <p:pic>
          <p:nvPicPr>
            <p:cNvPr id="6" name="圖片 5"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800" y="2997200"/>
              <a:ext cx="2870200" cy="2870200"/>
            </a:xfrm>
            <a:prstGeom prst="rect">
              <a:avLst/>
            </a:prstGeom>
          </p:spPr>
        </p:pic>
        <p:pic>
          <p:nvPicPr>
            <p:cNvPr id="7" name="圖片 6" descr="Fol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768600"/>
              <a:ext cx="2870200" cy="2870200"/>
            </a:xfrm>
            <a:prstGeom prst="rect">
              <a:avLst/>
            </a:prstGeom>
          </p:spPr>
        </p:pic>
      </p:grpSp>
      <p:sp>
        <p:nvSpPr>
          <p:cNvPr id="9" name="文字方塊 8"/>
          <p:cNvSpPr txBox="1"/>
          <p:nvPr/>
        </p:nvSpPr>
        <p:spPr>
          <a:xfrm>
            <a:off x="1447800" y="5867400"/>
            <a:ext cx="2838930" cy="523220"/>
          </a:xfrm>
          <a:prstGeom prst="rect">
            <a:avLst/>
          </a:prstGeom>
          <a:noFill/>
        </p:spPr>
        <p:txBody>
          <a:bodyPr wrap="none" rtlCol="0">
            <a:spAutoFit/>
          </a:bodyPr>
          <a:lstStyle/>
          <a:p>
            <a:r>
              <a:rPr kumimoji="1" lang="en-US" altLang="zh-TW" sz="2800" b="1" dirty="0" smtClean="0">
                <a:latin typeface="Hannotate TC Regular"/>
                <a:cs typeface="Hannotate TC Regular"/>
              </a:rPr>
              <a:t>We are Big Data</a:t>
            </a:r>
            <a:endParaRPr kumimoji="1" lang="zh-TW" altLang="en-US" sz="2800" b="1" dirty="0">
              <a:latin typeface="Hannotate TC Regular"/>
              <a:cs typeface="Hannotate TC Regular"/>
            </a:endParaRPr>
          </a:p>
        </p:txBody>
      </p:sp>
      <p:sp>
        <p:nvSpPr>
          <p:cNvPr id="10" name="文字方塊 9"/>
          <p:cNvSpPr txBox="1"/>
          <p:nvPr/>
        </p:nvSpPr>
        <p:spPr>
          <a:xfrm>
            <a:off x="5867400" y="5801380"/>
            <a:ext cx="3056887" cy="523220"/>
          </a:xfrm>
          <a:prstGeom prst="rect">
            <a:avLst/>
          </a:prstGeom>
          <a:noFill/>
        </p:spPr>
        <p:txBody>
          <a:bodyPr wrap="none" rtlCol="0">
            <a:spAutoFit/>
          </a:bodyPr>
          <a:lstStyle/>
          <a:p>
            <a:r>
              <a:rPr kumimoji="1" lang="en-US" altLang="zh-TW" sz="2800" b="1" dirty="0" smtClean="0">
                <a:latin typeface="Hannotate TC Regular"/>
                <a:cs typeface="Hannotate TC Regular"/>
              </a:rPr>
              <a:t>I’m a small server</a:t>
            </a:r>
            <a:endParaRPr kumimoji="1" lang="zh-TW" altLang="en-US" sz="2800" b="1" dirty="0">
              <a:latin typeface="Hannotate TC Regular"/>
              <a:cs typeface="Hannotate TC Regular"/>
            </a:endParaRPr>
          </a:p>
        </p:txBody>
      </p:sp>
    </p:spTree>
    <p:extLst>
      <p:ext uri="{BB962C8B-B14F-4D97-AF65-F5344CB8AC3E}">
        <p14:creationId xmlns:p14="http://schemas.microsoft.com/office/powerpoint/2010/main" val="40065922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zh-TW" altLang="en-US" sz="4000" dirty="0" smtClean="0">
                <a:latin typeface="儷黑 Pro"/>
                <a:ea typeface="儷黑 Pro"/>
              </a:rPr>
              <a:t>思</a:t>
            </a:r>
            <a:r>
              <a:rPr lang="en-US" altLang="zh-TW" sz="4000" dirty="0" smtClean="0">
                <a:latin typeface="儷黑 Pro"/>
                <a:ea typeface="儷黑 Pro"/>
              </a:rPr>
              <a:t> </a:t>
            </a:r>
            <a:r>
              <a:rPr lang="zh-TW" altLang="en-US" sz="4000" dirty="0" smtClean="0">
                <a:latin typeface="儷黑 Pro"/>
                <a:ea typeface="儷黑 Pro"/>
              </a:rPr>
              <a:t>考</a:t>
            </a:r>
            <a:r>
              <a:rPr lang="en-US" altLang="zh-TW" sz="4000" dirty="0" smtClean="0">
                <a:latin typeface="儷黑 Pro"/>
                <a:ea typeface="儷黑 Pro"/>
              </a:rPr>
              <a:t> </a:t>
            </a:r>
            <a:r>
              <a:rPr lang="zh-TW" altLang="en-US" sz="4000" dirty="0" smtClean="0">
                <a:latin typeface="儷黑 Pro"/>
                <a:ea typeface="儷黑 Pro"/>
              </a:rPr>
              <a:t>時</a:t>
            </a:r>
            <a:r>
              <a:rPr lang="en-US" altLang="zh-TW" sz="4000" dirty="0" smtClean="0">
                <a:latin typeface="儷黑 Pro"/>
                <a:ea typeface="儷黑 Pro"/>
              </a:rPr>
              <a:t> </a:t>
            </a:r>
            <a:r>
              <a:rPr lang="zh-TW" altLang="en-US" sz="4000" dirty="0" smtClean="0">
                <a:latin typeface="儷黑 Pro"/>
                <a:ea typeface="儷黑 Pro"/>
              </a:rPr>
              <a:t>間</a:t>
            </a:r>
            <a:endParaRPr lang="en-US" sz="4000" b="0" i="0" dirty="0">
              <a:solidFill>
                <a:schemeClr val="tx1"/>
              </a:solidFill>
              <a:latin typeface="儷黑 Pro"/>
              <a:ea typeface="儷黑 Pro"/>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zh-TW" altLang="en-US" sz="2800" b="0" i="0" baseline="0" dirty="0" smtClean="0">
                <a:solidFill>
                  <a:schemeClr val="tx1"/>
                </a:solidFill>
                <a:latin typeface="儷黑 Pro"/>
                <a:ea typeface="儷黑 Pro"/>
              </a:rPr>
              <a:t>巨量資料帶給我們什麼？</a:t>
            </a:r>
            <a:endParaRPr lang="en-US" altLang="zh-TW" sz="2800" b="0" i="0" baseline="0" dirty="0" smtClean="0">
              <a:solidFill>
                <a:schemeClr val="tx1"/>
              </a:solidFill>
              <a:latin typeface="儷黑 Pro"/>
              <a:ea typeface="儷黑 Pro"/>
            </a:endParaRPr>
          </a:p>
          <a:p>
            <a:pPr marL="347472" indent="-347472" algn="l" defTabSz="914400">
              <a:lnSpc>
                <a:spcPct val="150000"/>
              </a:lnSpc>
              <a:spcBef>
                <a:spcPts val="480"/>
              </a:spcBef>
              <a:buClr>
                <a:schemeClr val="tx1"/>
              </a:buClr>
              <a:buSzPct val="130000"/>
              <a:buFont typeface="Arial"/>
              <a:buChar char="•"/>
            </a:pPr>
            <a:r>
              <a:rPr lang="zh-TW" altLang="en-US" sz="2800" b="0" i="0" baseline="0" dirty="0" smtClean="0">
                <a:solidFill>
                  <a:schemeClr val="tx1"/>
                </a:solidFill>
                <a:latin typeface="儷黑 Pro"/>
                <a:ea typeface="儷黑 Pro"/>
              </a:rPr>
              <a:t>我們該如何存放這些資料？</a:t>
            </a:r>
            <a:endParaRPr lang="en-US" altLang="zh-TW" sz="2800" b="0" i="0" baseline="0" dirty="0" smtClean="0">
              <a:solidFill>
                <a:schemeClr val="tx1"/>
              </a:solidFill>
              <a:latin typeface="儷黑 Pro"/>
              <a:ea typeface="儷黑 Pro"/>
            </a:endParaRPr>
          </a:p>
          <a:p>
            <a:pPr marL="347472" indent="-347472" algn="l" defTabSz="914400">
              <a:lnSpc>
                <a:spcPct val="150000"/>
              </a:lnSpc>
              <a:spcBef>
                <a:spcPts val="480"/>
              </a:spcBef>
              <a:buClr>
                <a:schemeClr val="tx1"/>
              </a:buClr>
              <a:buSzPct val="130000"/>
              <a:buFont typeface="Arial"/>
              <a:buChar char="•"/>
            </a:pPr>
            <a:r>
              <a:rPr lang="zh-TW" altLang="en-US" sz="2800" dirty="0" smtClean="0">
                <a:latin typeface="儷黑 Pro"/>
                <a:ea typeface="儷黑 Pro"/>
              </a:rPr>
              <a:t>我們該如何處理這些資料？</a:t>
            </a:r>
            <a:endParaRPr lang="en-US" altLang="zh-TW" sz="2800" dirty="0" smtClean="0">
              <a:latin typeface="儷黑 Pro"/>
              <a:ea typeface="儷黑 Pro"/>
            </a:endParaRPr>
          </a:p>
        </p:txBody>
      </p:sp>
    </p:spTree>
    <p:extLst>
      <p:ext uri="{BB962C8B-B14F-4D97-AF65-F5344CB8AC3E}">
        <p14:creationId xmlns:p14="http://schemas.microsoft.com/office/powerpoint/2010/main" val="271114670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dirty="0" smtClean="0">
                <a:latin typeface="Hannotate TC Regular"/>
                <a:ea typeface="儷黑 Pro"/>
                <a:cs typeface="Hannotate TC Regular"/>
              </a:rPr>
              <a:t>想</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像</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時</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間</a:t>
            </a:r>
            <a:endParaRPr lang="en-US" sz="4000" b="0" i="0" dirty="0">
              <a:solidFill>
                <a:schemeClr val="tx1"/>
              </a:solidFill>
              <a:latin typeface="Hannotate TC Regular"/>
              <a:ea typeface="儷黑 Pro"/>
              <a:cs typeface="Hannotate TC Regular"/>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124200"/>
            <a:ext cx="2133600" cy="2133600"/>
          </a:xfrm>
          <a:prstGeom prst="rect">
            <a:avLst/>
          </a:prstGeom>
        </p:spPr>
      </p:pic>
      <p:sp>
        <p:nvSpPr>
          <p:cNvPr id="3" name="文字方塊 2"/>
          <p:cNvSpPr txBox="1"/>
          <p:nvPr/>
        </p:nvSpPr>
        <p:spPr>
          <a:xfrm>
            <a:off x="3733800" y="3733800"/>
            <a:ext cx="1559042" cy="646331"/>
          </a:xfrm>
          <a:prstGeom prst="rect">
            <a:avLst/>
          </a:prstGeom>
          <a:noFill/>
        </p:spPr>
        <p:txBody>
          <a:bodyPr wrap="none" rtlCol="0">
            <a:spAutoFit/>
          </a:bodyPr>
          <a:lstStyle/>
          <a:p>
            <a:r>
              <a:rPr kumimoji="1" lang="en-US" altLang="zh-TW" sz="3600" dirty="0" smtClean="0">
                <a:latin typeface="Hannotate TC Regular"/>
                <a:cs typeface="Hannotate TC Regular"/>
              </a:rPr>
              <a:t>Like  a</a:t>
            </a:r>
            <a:endParaRPr kumimoji="1" lang="zh-TW" altLang="en-US" sz="3600" dirty="0">
              <a:latin typeface="Hannotate TC Regular"/>
              <a:cs typeface="Hannotate TC Regular"/>
            </a:endParaRPr>
          </a:p>
        </p:txBody>
      </p:sp>
      <p:pic>
        <p:nvPicPr>
          <p:cNvPr id="8" name="圖片 7"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981200"/>
            <a:ext cx="2987040" cy="3733800"/>
          </a:xfrm>
          <a:prstGeom prst="rect">
            <a:avLst/>
          </a:prstGeom>
        </p:spPr>
      </p:pic>
    </p:spTree>
    <p:extLst>
      <p:ext uri="{BB962C8B-B14F-4D97-AF65-F5344CB8AC3E}">
        <p14:creationId xmlns:p14="http://schemas.microsoft.com/office/powerpoint/2010/main" val="415678017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pPr algn="ctr" defTabSz="914400">
              <a:spcBef>
                <a:spcPts val="0"/>
              </a:spcBef>
              <a:buNone/>
            </a:pPr>
            <a:r>
              <a:rPr lang="zh-TW" altLang="en-US" sz="4000" dirty="0" smtClean="0">
                <a:latin typeface="Hannotate TC Regular"/>
                <a:ea typeface="儷黑 Pro"/>
                <a:cs typeface="Hannotate TC Regular"/>
              </a:rPr>
              <a:t>想</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像</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時</a:t>
            </a:r>
            <a:r>
              <a:rPr lang="en-US" altLang="zh-TW" sz="4000" dirty="0" smtClean="0">
                <a:latin typeface="Hannotate TC Regular"/>
                <a:ea typeface="儷黑 Pro"/>
                <a:cs typeface="Hannotate TC Regular"/>
              </a:rPr>
              <a:t> </a:t>
            </a:r>
            <a:r>
              <a:rPr lang="zh-TW" altLang="en-US" sz="4000" dirty="0" smtClean="0">
                <a:latin typeface="Hannotate TC Regular"/>
                <a:ea typeface="儷黑 Pro"/>
                <a:cs typeface="Hannotate TC Regular"/>
              </a:rPr>
              <a:t>間</a:t>
            </a:r>
            <a:endParaRPr lang="en-US" sz="4000" b="0" i="0" dirty="0">
              <a:solidFill>
                <a:schemeClr val="tx1"/>
              </a:solidFill>
              <a:latin typeface="Hannotate TC Regular"/>
              <a:ea typeface="儷黑 Pro"/>
              <a:cs typeface="Hannotate TC Regular"/>
            </a:endParaRPr>
          </a:p>
        </p:txBody>
      </p:sp>
      <p:pic>
        <p:nvPicPr>
          <p:cNvPr id="5" name="圖片 4"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743200"/>
            <a:ext cx="2133600" cy="2133600"/>
          </a:xfrm>
          <a:prstGeom prst="rect">
            <a:avLst/>
          </a:prstGeom>
        </p:spPr>
      </p:pic>
      <p:sp>
        <p:nvSpPr>
          <p:cNvPr id="3" name="文字方塊 2"/>
          <p:cNvSpPr txBox="1"/>
          <p:nvPr/>
        </p:nvSpPr>
        <p:spPr>
          <a:xfrm>
            <a:off x="4028773" y="3733800"/>
            <a:ext cx="1000427" cy="646331"/>
          </a:xfrm>
          <a:prstGeom prst="rect">
            <a:avLst/>
          </a:prstGeom>
          <a:noFill/>
        </p:spPr>
        <p:txBody>
          <a:bodyPr wrap="none" rtlCol="0">
            <a:spAutoFit/>
          </a:bodyPr>
          <a:lstStyle/>
          <a:p>
            <a:r>
              <a:rPr kumimoji="1" lang="en-US" altLang="zh-TW" sz="3600" dirty="0" smtClean="0">
                <a:latin typeface="Hannotate TC Regular"/>
                <a:cs typeface="Hannotate TC Regular"/>
              </a:rPr>
              <a:t>Like</a:t>
            </a:r>
            <a:endParaRPr kumimoji="1" lang="zh-TW" altLang="en-US" sz="3600" dirty="0">
              <a:latin typeface="Hannotate TC Regular"/>
              <a:cs typeface="Hannotate TC Regular"/>
            </a:endParaRPr>
          </a:p>
        </p:txBody>
      </p:sp>
      <p:pic>
        <p:nvPicPr>
          <p:cNvPr id="8" name="圖片 7"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828800"/>
            <a:ext cx="2987040" cy="3733800"/>
          </a:xfrm>
          <a:prstGeom prst="rect">
            <a:avLst/>
          </a:prstGeom>
        </p:spPr>
      </p:pic>
      <p:pic>
        <p:nvPicPr>
          <p:cNvPr id="6" name="圖片 5"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971800"/>
            <a:ext cx="2133600" cy="2133600"/>
          </a:xfrm>
          <a:prstGeom prst="rect">
            <a:avLst/>
          </a:prstGeom>
        </p:spPr>
      </p:pic>
      <p:pic>
        <p:nvPicPr>
          <p:cNvPr id="9" name="圖片 8"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810000"/>
            <a:ext cx="2133600" cy="2133600"/>
          </a:xfrm>
          <a:prstGeom prst="rect">
            <a:avLst/>
          </a:prstGeom>
        </p:spPr>
      </p:pic>
      <p:pic>
        <p:nvPicPr>
          <p:cNvPr id="10" name="圖片 9"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600200"/>
            <a:ext cx="2987040" cy="3733800"/>
          </a:xfrm>
          <a:prstGeom prst="rect">
            <a:avLst/>
          </a:prstGeom>
        </p:spPr>
      </p:pic>
      <p:pic>
        <p:nvPicPr>
          <p:cNvPr id="11" name="圖片 10"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819400"/>
            <a:ext cx="2987040" cy="3733800"/>
          </a:xfrm>
          <a:prstGeom prst="rect">
            <a:avLst/>
          </a:prstGeom>
        </p:spPr>
      </p:pic>
      <p:pic>
        <p:nvPicPr>
          <p:cNvPr id="12" name="圖片 11" descr="Worker-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2667000"/>
            <a:ext cx="2987040" cy="3733800"/>
          </a:xfrm>
          <a:prstGeom prst="rect">
            <a:avLst/>
          </a:prstGeom>
        </p:spPr>
      </p:pic>
      <p:pic>
        <p:nvPicPr>
          <p:cNvPr id="7" name="圖片 6"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657600"/>
            <a:ext cx="2133600" cy="2133600"/>
          </a:xfrm>
          <a:prstGeom prst="rect">
            <a:avLst/>
          </a:prstGeom>
        </p:spPr>
      </p:pic>
    </p:spTree>
    <p:extLst>
      <p:ext uri="{BB962C8B-B14F-4D97-AF65-F5344CB8AC3E}">
        <p14:creationId xmlns:p14="http://schemas.microsoft.com/office/powerpoint/2010/main" val="203778589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914400">
              <a:spcBef>
                <a:spcPts val="0"/>
              </a:spcBef>
              <a:buNone/>
            </a:pPr>
            <a:r>
              <a:rPr lang="zh-TW" altLang="en-US" sz="4000" dirty="0" smtClean="0">
                <a:latin typeface="儷黑 Pro"/>
                <a:ea typeface="儷黑 Pro"/>
              </a:rPr>
              <a:t>思</a:t>
            </a:r>
            <a:r>
              <a:rPr lang="en-US" altLang="zh-TW" sz="4000" dirty="0" smtClean="0">
                <a:latin typeface="儷黑 Pro"/>
                <a:ea typeface="儷黑 Pro"/>
              </a:rPr>
              <a:t> </a:t>
            </a:r>
            <a:r>
              <a:rPr lang="zh-TW" altLang="en-US" sz="4000" dirty="0" smtClean="0">
                <a:latin typeface="儷黑 Pro"/>
                <a:ea typeface="儷黑 Pro"/>
              </a:rPr>
              <a:t>考</a:t>
            </a:r>
            <a:r>
              <a:rPr lang="en-US" altLang="zh-TW" sz="4000" dirty="0" smtClean="0">
                <a:latin typeface="儷黑 Pro"/>
                <a:ea typeface="儷黑 Pro"/>
              </a:rPr>
              <a:t> </a:t>
            </a:r>
            <a:r>
              <a:rPr lang="zh-TW" altLang="en-US" sz="4000" dirty="0" smtClean="0">
                <a:latin typeface="儷黑 Pro"/>
                <a:ea typeface="儷黑 Pro"/>
              </a:rPr>
              <a:t>時</a:t>
            </a:r>
            <a:r>
              <a:rPr lang="en-US" altLang="zh-TW" sz="4000" dirty="0" smtClean="0">
                <a:latin typeface="儷黑 Pro"/>
                <a:ea typeface="儷黑 Pro"/>
              </a:rPr>
              <a:t> </a:t>
            </a:r>
            <a:r>
              <a:rPr lang="zh-TW" altLang="en-US" sz="4000" dirty="0" smtClean="0">
                <a:latin typeface="儷黑 Pro"/>
                <a:ea typeface="儷黑 Pro"/>
              </a:rPr>
              <a:t>間</a:t>
            </a:r>
            <a:endParaRPr lang="en-US" sz="4000" b="0" i="0" dirty="0">
              <a:solidFill>
                <a:schemeClr val="tx1"/>
              </a:solidFill>
              <a:latin typeface="儷黑 Pro"/>
              <a:ea typeface="儷黑 Pro"/>
            </a:endParaRPr>
          </a:p>
        </p:txBody>
      </p:sp>
      <p:sp>
        <p:nvSpPr>
          <p:cNvPr id="3" name="Content Placeholder 2"/>
          <p:cNvSpPr>
            <a:spLocks noGrp="1"/>
          </p:cNvSpPr>
          <p:nvPr>
            <p:ph idx="1"/>
          </p:nvPr>
        </p:nvSpPr>
        <p:spPr/>
        <p:txBody>
          <a:bodyPr>
            <a:normAutofit/>
          </a:bodyPr>
          <a:lstStyle/>
          <a:p>
            <a:pPr marL="347472" indent="-347472" algn="l" defTabSz="914400">
              <a:lnSpc>
                <a:spcPct val="150000"/>
              </a:lnSpc>
              <a:spcBef>
                <a:spcPts val="480"/>
              </a:spcBef>
              <a:buClr>
                <a:schemeClr val="tx1"/>
              </a:buClr>
              <a:buSzPct val="130000"/>
              <a:buFont typeface="Arial"/>
              <a:buChar char="•"/>
            </a:pPr>
            <a:r>
              <a:rPr lang="zh-TW" altLang="en-US" sz="2800" dirty="0" smtClean="0">
                <a:latin typeface="Hannotate TC Regular"/>
                <a:ea typeface="儷黑 Pro"/>
                <a:cs typeface="Hannotate TC Regular"/>
              </a:rPr>
              <a:t>誰在用巨量資料？</a:t>
            </a:r>
            <a:endParaRPr lang="en-US" altLang="zh-TW" sz="2800" b="0" i="0" dirty="0" smtClean="0">
              <a:solidFill>
                <a:schemeClr val="tx1"/>
              </a:solidFill>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r>
              <a:rPr lang="zh-TW" altLang="en-US" sz="2800" b="0" i="0" dirty="0" smtClean="0">
                <a:solidFill>
                  <a:schemeClr val="tx1"/>
                </a:solidFill>
                <a:latin typeface="Hannotate TC Regular"/>
                <a:ea typeface="儷黑 Pro"/>
                <a:cs typeface="Hannotate TC Regular"/>
              </a:rPr>
              <a:t>什麼狀況可以使用巨量資料來處理？</a:t>
            </a:r>
            <a:endParaRPr lang="en-US" altLang="zh-TW" sz="2800" dirty="0" smtClean="0">
              <a:latin typeface="Hannotate TC Regular"/>
              <a:ea typeface="儷黑 Pro"/>
              <a:cs typeface="Hannotate TC Regular"/>
            </a:endParaRPr>
          </a:p>
          <a:p>
            <a:pPr marL="347472" indent="-347472">
              <a:spcBef>
                <a:spcPts val="480"/>
              </a:spcBef>
              <a:buClr>
                <a:schemeClr val="tx1"/>
              </a:buClr>
              <a:buFont typeface="Arial"/>
              <a:buChar char="•"/>
            </a:pPr>
            <a:r>
              <a:rPr lang="zh-TW" altLang="en-US" sz="2800" dirty="0" smtClean="0">
                <a:latin typeface="Hannotate TC Regular"/>
                <a:ea typeface="儷黑 Pro"/>
                <a:cs typeface="Hannotate TC Regular"/>
              </a:rPr>
              <a:t>巨量資料跟</a:t>
            </a:r>
            <a:r>
              <a:rPr lang="en-US" altLang="zh-TW" sz="2800" dirty="0" smtClean="0">
                <a:latin typeface="Hannotate TC Regular"/>
                <a:ea typeface="儷黑 Pro"/>
                <a:cs typeface="Hannotate TC Regular"/>
              </a:rPr>
              <a:t> </a:t>
            </a:r>
            <a:r>
              <a:rPr lang="en-US" altLang="zh-TW" sz="2800" dirty="0">
                <a:latin typeface="Hannotate TC Regular"/>
                <a:ea typeface="儷黑 Pro"/>
                <a:cs typeface="Hannotate TC Regular"/>
              </a:rPr>
              <a:t>Apache </a:t>
            </a:r>
            <a:r>
              <a:rPr lang="en-US" altLang="zh-TW" sz="2800" dirty="0" err="1">
                <a:latin typeface="Hannotate TC Regular"/>
                <a:ea typeface="儷黑 Pro"/>
                <a:cs typeface="Hannotate TC Regular"/>
              </a:rPr>
              <a:t>Hadoop</a:t>
            </a:r>
            <a:r>
              <a:rPr lang="en-US" altLang="zh-TW" sz="2800" dirty="0">
                <a:latin typeface="Hannotate TC Regular"/>
                <a:ea typeface="儷黑 Pro"/>
                <a:cs typeface="Hannotate TC Regular"/>
              </a:rPr>
              <a:t> </a:t>
            </a:r>
            <a:r>
              <a:rPr lang="zh-TW" altLang="en-US" sz="2800" dirty="0">
                <a:latin typeface="Hannotate TC Regular"/>
                <a:ea typeface="儷黑 Pro"/>
                <a:cs typeface="Hannotate TC Regular"/>
              </a:rPr>
              <a:t>的關係？</a:t>
            </a:r>
            <a:endParaRPr lang="en-US" altLang="zh-TW" sz="2800" dirty="0">
              <a:latin typeface="Hannotate TC Regular"/>
              <a:ea typeface="儷黑 Pro"/>
              <a:cs typeface="Hannotate TC Regular"/>
            </a:endParaRPr>
          </a:p>
          <a:p>
            <a:pPr marL="347472" indent="-347472" algn="l" defTabSz="914400">
              <a:lnSpc>
                <a:spcPct val="150000"/>
              </a:lnSpc>
              <a:spcBef>
                <a:spcPts val="480"/>
              </a:spcBef>
              <a:buClr>
                <a:schemeClr val="tx1"/>
              </a:buClr>
              <a:buSzPct val="130000"/>
              <a:buFont typeface="Arial"/>
              <a:buChar char="•"/>
            </a:pPr>
            <a:endParaRPr lang="en-US" sz="2800" b="0" i="0" baseline="0" dirty="0">
              <a:solidFill>
                <a:schemeClr val="tx1"/>
              </a:solidFill>
              <a:latin typeface="Hannotate TC Regular"/>
              <a:ea typeface="儷黑 Pro"/>
              <a:cs typeface="Hannotate TC Regular"/>
            </a:endParaRPr>
          </a:p>
        </p:txBody>
      </p:sp>
    </p:spTree>
    <p:extLst>
      <p:ext uri="{BB962C8B-B14F-4D97-AF65-F5344CB8AC3E}">
        <p14:creationId xmlns:p14="http://schemas.microsoft.com/office/powerpoint/2010/main" val="26032067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924800" cy="914400"/>
          </a:xfrm>
        </p:spPr>
        <p:txBody>
          <a:bodyPr>
            <a:normAutofit/>
          </a:bodyPr>
          <a:lstStyle/>
          <a:p>
            <a:pPr algn="ctr" defTabSz="914400">
              <a:spcBef>
                <a:spcPts val="0"/>
              </a:spcBef>
              <a:buNone/>
            </a:pPr>
            <a:r>
              <a:rPr lang="en-US" sz="3600" b="0" i="0" dirty="0" smtClean="0">
                <a:solidFill>
                  <a:schemeClr val="tx1"/>
                </a:solidFill>
                <a:latin typeface="Hannotate TC Regular"/>
                <a:ea typeface="儷黑 Pro"/>
                <a:cs typeface="Hannotate TC Regular"/>
              </a:rPr>
              <a:t>Big Data </a:t>
            </a:r>
            <a:r>
              <a:rPr lang="zh-TW" altLang="en-US" sz="3600" b="0" i="0" dirty="0" smtClean="0">
                <a:solidFill>
                  <a:schemeClr val="tx1"/>
                </a:solidFill>
                <a:latin typeface="Hannotate TC Regular"/>
                <a:ea typeface="儷黑 Pro"/>
                <a:cs typeface="Hannotate TC Regular"/>
              </a:rPr>
              <a:t>的起源</a:t>
            </a:r>
            <a:r>
              <a:rPr lang="en-US" altLang="zh-TW" sz="3600" b="0" i="0" dirty="0" smtClean="0">
                <a:solidFill>
                  <a:schemeClr val="tx1"/>
                </a:solidFill>
                <a:latin typeface="Hannotate TC Regular"/>
                <a:ea typeface="儷黑 Pro"/>
                <a:cs typeface="Hannotate TC Regular"/>
              </a:rPr>
              <a:t> </a:t>
            </a:r>
            <a:r>
              <a:rPr lang="en-US" sz="3600" b="0" i="0" dirty="0" smtClean="0">
                <a:solidFill>
                  <a:schemeClr val="tx1"/>
                </a:solidFill>
                <a:latin typeface="Hannotate TC Regular"/>
                <a:ea typeface="儷黑 Pro"/>
                <a:cs typeface="Hannotate TC Regular"/>
              </a:rPr>
              <a:t>Google </a:t>
            </a:r>
            <a:r>
              <a:rPr lang="zh-TW" altLang="en-US" sz="3600" b="0" i="0" dirty="0" smtClean="0">
                <a:solidFill>
                  <a:schemeClr val="tx1"/>
                </a:solidFill>
                <a:latin typeface="Hannotate TC Regular"/>
                <a:ea typeface="儷黑 Pro"/>
                <a:cs typeface="Hannotate TC Regular"/>
              </a:rPr>
              <a:t>三篇論文</a:t>
            </a:r>
            <a:endParaRPr lang="en-US" sz="3600" b="0" i="0" dirty="0">
              <a:solidFill>
                <a:schemeClr val="tx1"/>
              </a:solidFill>
              <a:latin typeface="Hannotate TC Regular"/>
              <a:ea typeface="儷黑 Pro"/>
              <a:cs typeface="Hannotate TC Regular"/>
            </a:endParaRPr>
          </a:p>
        </p:txBody>
      </p:sp>
      <p:sp>
        <p:nvSpPr>
          <p:cNvPr id="5" name="Content Placeholder 4"/>
          <p:cNvSpPr>
            <a:spLocks noGrp="1"/>
          </p:cNvSpPr>
          <p:nvPr>
            <p:ph idx="1"/>
          </p:nvPr>
        </p:nvSpPr>
        <p:spPr>
          <a:xfrm>
            <a:off x="457200" y="1828800"/>
            <a:ext cx="8382000" cy="4297363"/>
          </a:xfrm>
        </p:spPr>
        <p:txBody>
          <a:bodyPr>
            <a:normAutofit/>
          </a:bodyPr>
          <a:lstStyle/>
          <a:p>
            <a:pPr marL="347472" indent="-347472">
              <a:buFont typeface="Arial"/>
              <a:buChar char="•"/>
            </a:pPr>
            <a:r>
              <a:rPr lang="en-US" altLang="zh-TW" sz="2200" b="1" dirty="0" smtClean="0">
                <a:latin typeface="Hannotate TC Regular"/>
                <a:cs typeface="Hannotate TC Regular"/>
              </a:rPr>
              <a:t>The Google </a:t>
            </a:r>
            <a:r>
              <a:rPr lang="en-US" altLang="zh-TW" sz="2200" b="1" dirty="0">
                <a:latin typeface="Hannotate TC Regular"/>
                <a:cs typeface="Hannotate TC Regular"/>
              </a:rPr>
              <a:t>File </a:t>
            </a:r>
            <a:r>
              <a:rPr lang="en-US" altLang="zh-TW" sz="2200" b="1" dirty="0" smtClean="0">
                <a:latin typeface="Hannotate TC Regular"/>
                <a:cs typeface="Hannotate TC Regular"/>
              </a:rPr>
              <a:t>System</a:t>
            </a:r>
            <a:r>
              <a:rPr lang="en-US" altLang="zh-TW" sz="2400" b="1" dirty="0">
                <a:latin typeface="Hannotate TC Regular"/>
                <a:cs typeface="Hannotate TC Regular"/>
              </a:rPr>
              <a:t/>
            </a:r>
            <a:br>
              <a:rPr lang="en-US" altLang="zh-TW" sz="2400" b="1" dirty="0">
                <a:latin typeface="Hannotate TC Regular"/>
                <a:cs typeface="Hannotate TC Regular"/>
              </a:rPr>
            </a:br>
            <a:r>
              <a:rPr lang="en-US" altLang="zh-TW" sz="1800" b="1" dirty="0" smtClean="0">
                <a:latin typeface="Hannotate TC Regular"/>
                <a:cs typeface="Hannotate TC Regular"/>
                <a:hlinkClick r:id="rId4"/>
              </a:rPr>
              <a:t>http</a:t>
            </a:r>
            <a:r>
              <a:rPr lang="en-US" altLang="zh-TW" sz="1800" b="1" dirty="0">
                <a:latin typeface="Hannotate TC Regular"/>
                <a:cs typeface="Hannotate TC Regular"/>
                <a:hlinkClick r:id="rId4"/>
              </a:rPr>
              <a:t>://research.google.com/archive/gfs.html</a:t>
            </a:r>
            <a:endParaRPr lang="en-US" altLang="zh-TW" sz="1800" b="1" dirty="0" smtClean="0">
              <a:latin typeface="Hannotate TC Regular"/>
              <a:cs typeface="Hannotate TC Regular"/>
            </a:endParaRPr>
          </a:p>
          <a:p>
            <a:pPr marL="347472" indent="-347472">
              <a:buFont typeface="Arial"/>
              <a:buChar char="•"/>
            </a:pPr>
            <a:endParaRPr lang="en-US" dirty="0" smtClean="0">
              <a:latin typeface="Hannotate TC Regular"/>
              <a:ea typeface="儷黑 Pro"/>
              <a:cs typeface="Hannotate TC Regular"/>
            </a:endParaRPr>
          </a:p>
          <a:p>
            <a:pPr marL="347472" indent="-347472">
              <a:spcBef>
                <a:spcPts val="480"/>
              </a:spcBef>
              <a:buClr>
                <a:schemeClr val="tx1"/>
              </a:buClr>
              <a:buFont typeface="Arial"/>
              <a:buChar char="•"/>
            </a:pPr>
            <a:r>
              <a:rPr lang="en-US" altLang="zh-TW" sz="2200" b="1" dirty="0" err="1">
                <a:latin typeface="Hannotate TC Regular"/>
                <a:cs typeface="Hannotate TC Regular"/>
              </a:rPr>
              <a:t>MapReduce</a:t>
            </a:r>
            <a:r>
              <a:rPr lang="en-US" altLang="zh-TW" sz="2200" b="1" dirty="0">
                <a:latin typeface="Hannotate TC Regular"/>
                <a:cs typeface="Hannotate TC Regular"/>
              </a:rPr>
              <a:t>: Simplified Data Processing on Large Clusters</a:t>
            </a:r>
            <a:br>
              <a:rPr lang="en-US" altLang="zh-TW" sz="2200" b="1" dirty="0">
                <a:latin typeface="Hannotate TC Regular"/>
                <a:cs typeface="Hannotate TC Regular"/>
              </a:rPr>
            </a:br>
            <a:r>
              <a:rPr lang="en-US" altLang="zh-TW" sz="1800" b="1" dirty="0">
                <a:latin typeface="Hannotate TC Regular"/>
                <a:cs typeface="Hannotate TC Regular"/>
                <a:hlinkClick r:id="rId5"/>
              </a:rPr>
              <a:t>http://</a:t>
            </a:r>
            <a:r>
              <a:rPr lang="en-US" altLang="zh-TW" sz="1800" b="1" dirty="0" err="1">
                <a:latin typeface="Hannotate TC Regular"/>
                <a:cs typeface="Hannotate TC Regular"/>
                <a:hlinkClick r:id="rId5"/>
              </a:rPr>
              <a:t>research.google.com</a:t>
            </a:r>
            <a:r>
              <a:rPr lang="en-US" altLang="zh-TW" sz="1800" b="1" dirty="0">
                <a:latin typeface="Hannotate TC Regular"/>
                <a:cs typeface="Hannotate TC Regular"/>
                <a:hlinkClick r:id="rId5"/>
              </a:rPr>
              <a:t>/archive/</a:t>
            </a:r>
            <a:r>
              <a:rPr lang="en-US" altLang="zh-TW" sz="1800" b="1" dirty="0" err="1">
                <a:latin typeface="Hannotate TC Regular"/>
                <a:cs typeface="Hannotate TC Regular"/>
                <a:hlinkClick r:id="rId5"/>
              </a:rPr>
              <a:t>mapreduce.html</a:t>
            </a:r>
            <a:endParaRPr lang="en-US" sz="1800" b="0" i="0" dirty="0">
              <a:solidFill>
                <a:schemeClr val="tx1"/>
              </a:solidFill>
              <a:latin typeface="Hannotate TC Regular"/>
              <a:ea typeface="儷黑 Pro"/>
              <a:cs typeface="Hannotate TC Regular"/>
            </a:endParaRPr>
          </a:p>
          <a:p>
            <a:pPr marL="347472" indent="-347472" algn="l" defTabSz="914400">
              <a:lnSpc>
                <a:spcPct val="150000"/>
              </a:lnSpc>
              <a:spcBef>
                <a:spcPts val="0"/>
              </a:spcBef>
              <a:buSzPct val="130000"/>
              <a:buFont typeface="Arial"/>
              <a:buChar char="•"/>
            </a:pPr>
            <a:endParaRPr lang="en-US" dirty="0" smtClean="0">
              <a:latin typeface="Hannotate TC Regular"/>
              <a:ea typeface="儷黑 Pro"/>
              <a:cs typeface="Hannotate TC Regular"/>
            </a:endParaRPr>
          </a:p>
          <a:p>
            <a:pPr marL="347472" indent="-347472">
              <a:spcBef>
                <a:spcPts val="480"/>
              </a:spcBef>
              <a:buClr>
                <a:schemeClr val="tx1"/>
              </a:buClr>
              <a:buFont typeface="Arial"/>
              <a:buChar char="•"/>
            </a:pPr>
            <a:r>
              <a:rPr lang="en-US" altLang="zh-TW" sz="2200" b="1" dirty="0" err="1">
                <a:latin typeface="Hannotate TC Regular"/>
                <a:cs typeface="Hannotate TC Regular"/>
              </a:rPr>
              <a:t>Bigtable</a:t>
            </a:r>
            <a:r>
              <a:rPr lang="en-US" altLang="zh-TW" sz="2200" b="1" dirty="0">
                <a:latin typeface="Hannotate TC Regular"/>
                <a:cs typeface="Hannotate TC Regular"/>
              </a:rPr>
              <a:t>: A Distributed Storage System for Structured Data</a:t>
            </a:r>
            <a:r>
              <a:rPr lang="en-US" altLang="zh-TW" b="1" dirty="0">
                <a:latin typeface="Hannotate TC Regular"/>
                <a:cs typeface="Hannotate TC Regular"/>
              </a:rPr>
              <a:t/>
            </a:r>
            <a:br>
              <a:rPr lang="en-US" altLang="zh-TW" b="1" dirty="0">
                <a:latin typeface="Hannotate TC Regular"/>
                <a:cs typeface="Hannotate TC Regular"/>
              </a:rPr>
            </a:br>
            <a:r>
              <a:rPr lang="en-US" altLang="zh-TW" sz="1800" b="1" dirty="0">
                <a:latin typeface="Hannotate TC Regular"/>
                <a:cs typeface="Hannotate TC Regular"/>
                <a:hlinkClick r:id="rId6"/>
              </a:rPr>
              <a:t>http://</a:t>
            </a:r>
            <a:r>
              <a:rPr lang="en-US" altLang="zh-TW" sz="1800" b="1" dirty="0" err="1">
                <a:latin typeface="Hannotate TC Regular"/>
                <a:cs typeface="Hannotate TC Regular"/>
                <a:hlinkClick r:id="rId6"/>
              </a:rPr>
              <a:t>research.google.com</a:t>
            </a:r>
            <a:r>
              <a:rPr lang="en-US" altLang="zh-TW" sz="1800" b="1" dirty="0">
                <a:latin typeface="Hannotate TC Regular"/>
                <a:cs typeface="Hannotate TC Regular"/>
                <a:hlinkClick r:id="rId6"/>
              </a:rPr>
              <a:t>/archive/</a:t>
            </a:r>
            <a:r>
              <a:rPr lang="en-US" altLang="zh-TW" sz="1800" b="1" dirty="0" err="1">
                <a:latin typeface="Hannotate TC Regular"/>
                <a:cs typeface="Hannotate TC Regular"/>
                <a:hlinkClick r:id="rId6"/>
              </a:rPr>
              <a:t>bigtable.html</a:t>
            </a:r>
            <a:endParaRPr lang="en-US" altLang="zh-TW" sz="1800" b="1" dirty="0" smtClean="0">
              <a:latin typeface="Hannotate TC Regular"/>
              <a:cs typeface="Hannotate TC Regular"/>
            </a:endParaRPr>
          </a:p>
          <a:p>
            <a:pPr marL="347472" indent="-347472">
              <a:spcBef>
                <a:spcPts val="480"/>
              </a:spcBef>
              <a:buClr>
                <a:schemeClr val="tx1"/>
              </a:buClr>
              <a:buFont typeface="Arial"/>
              <a:buChar char="•"/>
            </a:pPr>
            <a:endParaRPr lang="en-US" dirty="0" smtClean="0">
              <a:latin typeface="Hannotate TC Regular"/>
              <a:ea typeface="儷黑 Pro"/>
              <a:cs typeface="Hannotate TC Regular"/>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Autofit/>
          </a:bodyPr>
          <a:lstStyle/>
          <a:p>
            <a:pPr algn="ctr">
              <a:spcBef>
                <a:spcPts val="0"/>
              </a:spcBef>
            </a:pPr>
            <a:r>
              <a:rPr lang="en-US" altLang="zh-TW" sz="3600" b="1" dirty="0" smtClean="0">
                <a:latin typeface="Hannotate TC Regular"/>
                <a:cs typeface="Hannotate TC Regular"/>
              </a:rPr>
              <a:t>The Google File </a:t>
            </a:r>
            <a:r>
              <a:rPr lang="en-US" altLang="zh-TW" sz="3600" b="1" dirty="0">
                <a:latin typeface="Hannotate TC Regular"/>
                <a:cs typeface="Hannotate TC Regular"/>
              </a:rPr>
              <a:t>System Architecture </a:t>
            </a:r>
            <a:br>
              <a:rPr lang="en-US" altLang="zh-TW" sz="3600" b="1" dirty="0">
                <a:latin typeface="Hannotate TC Regular"/>
                <a:cs typeface="Hannotate TC Regular"/>
              </a:rPr>
            </a:br>
            <a:endParaRPr lang="en-US" sz="3600" b="0" i="0" dirty="0">
              <a:solidFill>
                <a:schemeClr val="tx1"/>
              </a:solidFill>
              <a:latin typeface="Hannotate TC Regular"/>
              <a:ea typeface="儷黑 Pro"/>
              <a:cs typeface="Hannotate TC Regular"/>
            </a:endParaRPr>
          </a:p>
        </p:txBody>
      </p:sp>
      <p:pic>
        <p:nvPicPr>
          <p:cNvPr id="3" name="內容版面配置區 2" descr="GFS Architecture.png"/>
          <p:cNvPicPr>
            <a:picLocks noGrp="1" noChangeAspect="1"/>
          </p:cNvPicPr>
          <p:nvPr>
            <p:ph idx="1"/>
          </p:nvPr>
        </p:nvPicPr>
        <p:blipFill>
          <a:blip r:embed="rId5">
            <a:extLst>
              <a:ext uri="{28A0092B-C50C-407E-A947-70E740481C1C}">
                <a14:useLocalDpi xmlns:a14="http://schemas.microsoft.com/office/drawing/2010/main" val="0"/>
              </a:ext>
            </a:extLst>
          </a:blip>
          <a:srcRect t="-11339" b="-11339"/>
          <a:stretch>
            <a:fillRect/>
          </a:stretch>
        </p:blipFill>
        <p:spPr>
          <a:xfrm>
            <a:off x="457200" y="1646237"/>
            <a:ext cx="8229600" cy="4297363"/>
          </a:xfrm>
        </p:spPr>
      </p:pic>
    </p:spTree>
    <p:custDataLst>
      <p:tags r:id="rId1"/>
    </p:custDataLst>
    <p:extLst>
      <p:ext uri="{BB962C8B-B14F-4D97-AF65-F5344CB8AC3E}">
        <p14:creationId xmlns:p14="http://schemas.microsoft.com/office/powerpoint/2010/main" val="177499406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4.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5.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專案狀態報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專案狀態報告.potx</Template>
  <TotalTime>0</TotalTime>
  <Words>349</Words>
  <Application>Microsoft Macintosh PowerPoint</Application>
  <PresentationFormat>如螢幕大小 (4:3)</PresentationFormat>
  <Paragraphs>65</Paragraphs>
  <Slides>11</Slides>
  <Notes>11</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專案狀態報告</vt:lpstr>
      <vt:lpstr>Apache Hadoop open-source software for reliable, scalable, distributed computing.</vt:lpstr>
      <vt:lpstr>What is Apache Hadoop？</vt:lpstr>
      <vt:lpstr>巨 量 資 料</vt:lpstr>
      <vt:lpstr>思 考 時 間</vt:lpstr>
      <vt:lpstr>想 像 時 間</vt:lpstr>
      <vt:lpstr>想 像 時 間</vt:lpstr>
      <vt:lpstr>思 考 時 間</vt:lpstr>
      <vt:lpstr>Big Data 的起源 Google 三篇論文</vt:lpstr>
      <vt:lpstr>The Google File System Architecture  </vt:lpstr>
      <vt:lpstr>MapReduce Execution Overview</vt:lpstr>
      <vt:lpstr>Apache Hadoop 環境建置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2015-04-06T13:09:00Z</dcterms:modified>
</cp:coreProperties>
</file>