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1" r:id="rId2"/>
    <p:sldId id="288" r:id="rId3"/>
    <p:sldId id="310" r:id="rId4"/>
    <p:sldId id="294" r:id="rId5"/>
    <p:sldId id="309" r:id="rId6"/>
    <p:sldId id="306" r:id="rId7"/>
    <p:sldId id="311" r:id="rId8"/>
    <p:sldId id="302" r:id="rId9"/>
    <p:sldId id="297" r:id="rId10"/>
    <p:sldId id="305" r:id="rId11"/>
    <p:sldId id="292" r:id="rId12"/>
    <p:sldId id="283" r:id="rId13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17"/>
    <a:srgbClr val="FFD717"/>
    <a:srgbClr val="9BD159"/>
    <a:srgbClr val="34805E"/>
    <a:srgbClr val="007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3" autoAdjust="0"/>
    <p:restoredTop sz="87332" autoAdjust="0"/>
  </p:normalViewPr>
  <p:slideViewPr>
    <p:cSldViewPr snapToGrid="0" snapToObjects="1">
      <p:cViewPr>
        <p:scale>
          <a:sx n="85" d="100"/>
          <a:sy n="85" d="100"/>
        </p:scale>
        <p:origin x="-1720" y="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172FA-063C-C14B-B07E-ADE300083188}" type="datetimeFigureOut">
              <a:rPr kumimoji="1" lang="zh-TW" altLang="en-US" smtClean="0"/>
              <a:t>16/5/1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F52E1-99E9-1D49-8E32-1D8619EEB79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379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* 如果這些問題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任何其中一個造成排程延遲或需要進一步討論，請將細節放入下一張投影片。</a:t>
            </a:r>
          </a:p>
          <a:p>
            <a:pPr marL="0" algn="l" defTabSz="9144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5E0C3846-8D4C-4326-8BC7-9B455A036298}" type="slidenum">
              <a:rPr lang="en-US" sz="1200" b="0" i="0">
                <a:latin typeface="Calibri"/>
                <a:ea typeface="+mn-ea"/>
                <a:cs typeface="+mn-cs"/>
              </a:r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5E0C3846-8D4C-4326-8BC7-9B455A036298}" type="slidenum">
              <a:rPr lang="en-US" sz="1200" b="0" i="0">
                <a:latin typeface="Calibri"/>
                <a:ea typeface="+mn-ea"/>
                <a:cs typeface="+mn-cs"/>
              </a:rPr>
              <a:t>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將要執行的 </a:t>
            </a:r>
            <a:r>
              <a:rPr lang="en-US" altLang="zh-TW" dirty="0" err="1" smtClean="0"/>
              <a:t>MapReduce</a:t>
            </a:r>
            <a:r>
              <a:rPr lang="en-US" altLang="zh-TW" dirty="0" smtClean="0"/>
              <a:t> </a:t>
            </a:r>
            <a:r>
              <a:rPr lang="zh-TW" altLang="en-US" dirty="0" smtClean="0"/>
              <a:t>程式複製到 </a:t>
            </a:r>
            <a:r>
              <a:rPr lang="en-US" altLang="zh-TW" dirty="0" smtClean="0"/>
              <a:t>Master </a:t>
            </a:r>
            <a:r>
              <a:rPr lang="zh-TW" altLang="en-US" dirty="0" smtClean="0"/>
              <a:t>與每一臺 </a:t>
            </a:r>
            <a:r>
              <a:rPr lang="en-US" altLang="zh-TW" dirty="0" smtClean="0"/>
              <a:t>Worker </a:t>
            </a:r>
            <a:r>
              <a:rPr lang="zh-TW" altLang="en-US" dirty="0" smtClean="0"/>
              <a:t>機器中。</a:t>
            </a:r>
          </a:p>
          <a:p>
            <a:pPr marL="0" algn="l" defTabSz="914400">
              <a:buNone/>
            </a:pPr>
            <a:r>
              <a:rPr lang="en-US" altLang="zh-TW" dirty="0" smtClean="0"/>
              <a:t>2.Master </a:t>
            </a:r>
            <a:r>
              <a:rPr lang="zh-TW" altLang="en-US" dirty="0" smtClean="0"/>
              <a:t>決定 </a:t>
            </a:r>
            <a:r>
              <a:rPr lang="en-US" altLang="zh-TW" dirty="0" smtClean="0"/>
              <a:t>Map </a:t>
            </a:r>
            <a:r>
              <a:rPr lang="zh-TW" altLang="en-US" dirty="0" smtClean="0"/>
              <a:t>程式與 </a:t>
            </a:r>
            <a:r>
              <a:rPr lang="en-US" altLang="zh-TW" dirty="0" smtClean="0"/>
              <a:t>Reduce </a:t>
            </a:r>
            <a:r>
              <a:rPr lang="zh-TW" altLang="en-US" dirty="0" smtClean="0"/>
              <a:t>程式，分別由哪些 </a:t>
            </a:r>
            <a:r>
              <a:rPr lang="en-US" altLang="zh-TW" dirty="0" smtClean="0"/>
              <a:t>Worker </a:t>
            </a:r>
            <a:r>
              <a:rPr lang="zh-TW" altLang="en-US" dirty="0" smtClean="0"/>
              <a:t>機器執行。</a:t>
            </a:r>
          </a:p>
          <a:p>
            <a:pPr marL="0" algn="l" defTabSz="914400">
              <a:buNone/>
            </a:pPr>
            <a:r>
              <a:rPr lang="en-US" altLang="zh-TW" dirty="0" smtClean="0"/>
              <a:t>3.</a:t>
            </a:r>
            <a:r>
              <a:rPr lang="zh-TW" altLang="en-US" dirty="0" smtClean="0"/>
              <a:t>將所有的資料區塊，分配到執行 </a:t>
            </a:r>
            <a:r>
              <a:rPr lang="en-US" altLang="zh-TW" dirty="0" smtClean="0"/>
              <a:t>Map </a:t>
            </a:r>
            <a:r>
              <a:rPr lang="zh-TW" altLang="en-US" dirty="0" smtClean="0"/>
              <a:t>程式的 </a:t>
            </a:r>
            <a:r>
              <a:rPr lang="en-US" altLang="zh-TW" dirty="0" smtClean="0"/>
              <a:t>Worker </a:t>
            </a:r>
            <a:r>
              <a:rPr lang="zh-TW" altLang="en-US" dirty="0" smtClean="0"/>
              <a:t>機器中進行 </a:t>
            </a:r>
            <a:r>
              <a:rPr lang="en-US" altLang="zh-TW" dirty="0" smtClean="0"/>
              <a:t>Map</a:t>
            </a:r>
            <a:r>
              <a:rPr lang="zh-TW" altLang="en-US" dirty="0" smtClean="0"/>
              <a:t>。</a:t>
            </a:r>
          </a:p>
          <a:p>
            <a:pPr marL="0" algn="l" defTabSz="914400">
              <a:buNone/>
            </a:pPr>
            <a:r>
              <a:rPr lang="en-US" altLang="zh-TW" dirty="0" smtClean="0"/>
              <a:t>4.</a:t>
            </a:r>
            <a:r>
              <a:rPr lang="zh-TW" altLang="en-US" dirty="0" smtClean="0"/>
              <a:t>將 </a:t>
            </a:r>
            <a:r>
              <a:rPr lang="en-US" altLang="zh-TW" dirty="0" smtClean="0"/>
              <a:t>Map </a:t>
            </a:r>
            <a:r>
              <a:rPr lang="zh-TW" altLang="en-US" dirty="0" smtClean="0"/>
              <a:t>後的結果存入 </a:t>
            </a:r>
            <a:r>
              <a:rPr lang="en-US" altLang="zh-TW" dirty="0" smtClean="0"/>
              <a:t>Worker </a:t>
            </a:r>
            <a:r>
              <a:rPr lang="zh-TW" altLang="en-US" dirty="0" smtClean="0"/>
              <a:t>機器的本地磁碟。</a:t>
            </a:r>
          </a:p>
          <a:p>
            <a:pPr marL="0" algn="l" defTabSz="914400">
              <a:buNone/>
            </a:pPr>
            <a:r>
              <a:rPr lang="en-US" altLang="zh-TW" dirty="0" smtClean="0"/>
              <a:t>5.</a:t>
            </a:r>
            <a:r>
              <a:rPr lang="zh-TW" altLang="en-US" dirty="0" smtClean="0"/>
              <a:t>執行 </a:t>
            </a:r>
            <a:r>
              <a:rPr lang="en-US" altLang="zh-TW" dirty="0" smtClean="0"/>
              <a:t>Reduce </a:t>
            </a:r>
            <a:r>
              <a:rPr lang="zh-TW" altLang="en-US" dirty="0" smtClean="0"/>
              <a:t>程式的 </a:t>
            </a:r>
            <a:r>
              <a:rPr lang="en-US" altLang="zh-TW" dirty="0" smtClean="0"/>
              <a:t>Worker </a:t>
            </a:r>
            <a:r>
              <a:rPr lang="zh-TW" altLang="en-US" dirty="0" smtClean="0"/>
              <a:t>機器，遠端讀取每一份 </a:t>
            </a:r>
            <a:r>
              <a:rPr lang="en-US" altLang="zh-TW" dirty="0" smtClean="0"/>
              <a:t>Map </a:t>
            </a:r>
            <a:r>
              <a:rPr lang="zh-TW" altLang="en-US" dirty="0" smtClean="0"/>
              <a:t>結果，進行彙整與排序，同時執行 </a:t>
            </a:r>
            <a:r>
              <a:rPr lang="en-US" altLang="zh-TW" dirty="0" smtClean="0"/>
              <a:t>Reduce </a:t>
            </a:r>
            <a:r>
              <a:rPr lang="zh-TW" altLang="en-US" dirty="0" smtClean="0"/>
              <a:t>程式。</a:t>
            </a:r>
          </a:p>
          <a:p>
            <a:pPr marL="0" algn="l" defTabSz="914400">
              <a:buNone/>
            </a:pPr>
            <a:r>
              <a:rPr lang="en-US" altLang="zh-TW" dirty="0" smtClean="0"/>
              <a:t>6.</a:t>
            </a:r>
            <a:r>
              <a:rPr lang="zh-TW" altLang="en-US" dirty="0" smtClean="0"/>
              <a:t>將使用者需要的運算結果輸出。</a:t>
            </a:r>
            <a:endParaRPr lang="en-US" altLang="zh-TW" dirty="0" smtClean="0"/>
          </a:p>
          <a:p>
            <a:pPr marL="0" algn="l" defTabSz="9144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5E0C3846-8D4C-4326-8BC7-9B455A036298}" type="slidenum">
              <a:rPr lang="en-US" sz="1200" b="0" i="0">
                <a:latin typeface="Calibri"/>
                <a:ea typeface="+mn-ea"/>
                <a:cs typeface="+mn-cs"/>
              </a:rPr>
              <a:t>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5E0C3846-8D4C-4326-8BC7-9B455A036298}" type="slidenum">
              <a:rPr lang="en-US" sz="1200" b="0" i="0">
                <a:latin typeface="Calibri"/>
                <a:ea typeface="+mn-ea"/>
                <a:cs typeface="+mn-cs"/>
              </a:rPr>
              <a:t>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5E0C3846-8D4C-4326-8BC7-9B455A036298}" type="slidenum">
              <a:rPr lang="en-US" sz="1200" b="0" i="0">
                <a:latin typeface="Calibri"/>
                <a:ea typeface="+mn-ea"/>
                <a:cs typeface="+mn-cs"/>
              </a:rPr>
              <a:t>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* 如果這些問題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任何其中一個造成排程延遲或需要進一步討論，請將細節放入下一張投影片。</a:t>
            </a:r>
          </a:p>
          <a:p>
            <a:pPr marL="0" algn="l" defTabSz="9144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5E0C3846-8D4C-4326-8BC7-9B455A036298}" type="slidenum">
              <a:rPr lang="en-US" sz="1200" b="0" i="0">
                <a:latin typeface="Calibri"/>
                <a:ea typeface="+mn-ea"/>
                <a:cs typeface="+mn-cs"/>
              </a:rPr>
              <a:t>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* 如果這些問題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任何其中一個造成排程延遲或需要進一步討論，請將細節放入下一張投影片。</a:t>
            </a:r>
          </a:p>
          <a:p>
            <a:pPr marL="0" algn="l" defTabSz="9144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5E0C3846-8D4C-4326-8BC7-9B455A036298}" type="slidenum">
              <a:rPr lang="en-US" sz="1200" b="0" i="0">
                <a:latin typeface="Calibri"/>
                <a:ea typeface="+mn-ea"/>
                <a:cs typeface="+mn-cs"/>
              </a:rPr>
              <a:t>10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16/5/1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957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16/5/1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481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16/5/1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1215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16/5/1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644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16/5/1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006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16/5/1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4074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16/5/1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861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16/5/1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398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16/5/1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087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16/5/1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8778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16/5/1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079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 smtClean="0"/>
              <a:t>按一下以編輯母片文字樣式</a:t>
            </a:r>
          </a:p>
          <a:p>
            <a:pPr lvl="1"/>
            <a:r>
              <a:rPr kumimoji="1" lang="zh-TW" altLang="en-US" dirty="0" smtClean="0"/>
              <a:t>第二層</a:t>
            </a:r>
          </a:p>
          <a:p>
            <a:pPr lvl="2"/>
            <a:r>
              <a:rPr kumimoji="1" lang="zh-TW" altLang="en-US" dirty="0" smtClean="0"/>
              <a:t>第三層</a:t>
            </a:r>
          </a:p>
          <a:p>
            <a:pPr lvl="3"/>
            <a:r>
              <a:rPr kumimoji="1" lang="zh-TW" altLang="en-US" dirty="0" smtClean="0"/>
              <a:t>第四層</a:t>
            </a:r>
          </a:p>
          <a:p>
            <a:pPr lvl="4"/>
            <a:r>
              <a:rPr kumimoji="1" lang="zh-TW" altLang="en-US" dirty="0" smtClean="0"/>
              <a:t>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9A3A6-0344-8440-8A8D-895524E3F2EB}" type="datetimeFigureOut">
              <a:rPr kumimoji="1" lang="zh-TW" altLang="en-US" smtClean="0"/>
              <a:t>16/5/1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04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Relationship Id="rId5" Type="http://schemas.openxmlformats.org/officeDocument/2006/relationships/hyperlink" Target="http://tsai-cookie.blogspot.tw/2016/03/getting-started-with-maven.html" TargetMode="External"/><Relationship Id="rId6" Type="http://schemas.openxmlformats.org/officeDocument/2006/relationships/hyperlink" Target="https://github.com/CookieTsai/MapReduce" TargetMode="External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current/hadoop-streaming/HadoopStreaming.html" TargetMode="External"/><Relationship Id="rId4" Type="http://schemas.openxmlformats.org/officeDocument/2006/relationships/hyperlink" Target="http://sls.weco.net/CollectiveNote20/M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doop.apache.org/docs/current/hadoop-project-dist/hadoop-common/FileSystemShell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hyperlink" Target="http://research.google.com/archive/mapreduce.html" TargetMode="External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image" Target="../media/image3.png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image" Target="../media/image4.png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b="1" dirty="0" smtClean="0">
                <a:latin typeface="Hannotate TC Regular"/>
                <a:ea typeface="微軟正黑體"/>
                <a:cs typeface="Hannotate TC Regular"/>
              </a:rPr>
              <a:t>實作課程</a:t>
            </a:r>
            <a:r>
              <a:rPr kumimoji="1" lang="en-US" altLang="zh-TW" b="1" dirty="0" smtClean="0">
                <a:latin typeface="Hannotate TC Regular"/>
                <a:ea typeface="微軟正黑體"/>
                <a:cs typeface="Hannotate TC Regular"/>
              </a:rPr>
              <a:t> Lesson 03</a:t>
            </a:r>
            <a:endParaRPr kumimoji="1" lang="zh-TW" altLang="en-US" b="1" dirty="0">
              <a:latin typeface="Hannotate TC Regular"/>
              <a:ea typeface="微軟正黑體"/>
              <a:cs typeface="Hannotate TC Regular"/>
            </a:endParaRPr>
          </a:p>
        </p:txBody>
      </p:sp>
      <p:sp>
        <p:nvSpPr>
          <p:cNvPr id="6" name="子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Hannotate TC Regular"/>
                <a:ea typeface="微軟正黑體"/>
                <a:cs typeface="Hannotate TC Regular"/>
              </a:rPr>
              <a:t>蔡秉文</a:t>
            </a:r>
            <a:endParaRPr kumimoji="1" lang="en-US" altLang="zh-TW" dirty="0" smtClean="0">
              <a:latin typeface="Hannotate TC Regular"/>
              <a:ea typeface="微軟正黑體"/>
              <a:cs typeface="Hannotate TC Regular"/>
            </a:endParaRPr>
          </a:p>
          <a:p>
            <a:r>
              <a:rPr kumimoji="1" lang="en-US" altLang="zh-TW" dirty="0" smtClean="0">
                <a:latin typeface="Hannotate TC Regular"/>
                <a:ea typeface="微軟正黑體"/>
                <a:cs typeface="Hannotate TC Regular"/>
              </a:rPr>
              <a:t>Cookie Tsai</a:t>
            </a:r>
            <a:endParaRPr kumimoji="1" lang="zh-TW" altLang="en-US" dirty="0">
              <a:latin typeface="Hannotate TC Regular"/>
              <a:ea typeface="微軟正黑體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68312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sz="3600" dirty="0" smtClean="0">
                <a:ea typeface="儷黑 Pro"/>
              </a:rPr>
              <a:t>Make A </a:t>
            </a:r>
            <a:r>
              <a:rPr lang="en-US" sz="3600" dirty="0" err="1" smtClean="0">
                <a:ea typeface="儷黑 Pro"/>
              </a:rPr>
              <a:t>MapReduce</a:t>
            </a:r>
            <a:endParaRPr lang="en-US" sz="3600" b="0" i="0" dirty="0">
              <a:solidFill>
                <a:schemeClr val="tx1"/>
              </a:solidFill>
              <a:latin typeface="Hannotate TC Regular"/>
              <a:ea typeface="儷黑 Pro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2400" dirty="0"/>
              <a:t>Getting Start with Maven</a:t>
            </a:r>
          </a:p>
          <a:p>
            <a:pPr lvl="1"/>
            <a:r>
              <a:rPr kumimoji="1" lang="en-US" altLang="zh-TW" sz="2000" dirty="0">
                <a:hlinkClick r:id="rId5"/>
              </a:rPr>
              <a:t>http://tsai-cookie.blogspot.tw/2016/03/getting-started-with-</a:t>
            </a:r>
            <a:r>
              <a:rPr kumimoji="1" lang="en-US" altLang="zh-TW" sz="2000" dirty="0" smtClean="0">
                <a:hlinkClick r:id="rId5"/>
              </a:rPr>
              <a:t>maven.html</a:t>
            </a:r>
            <a:endParaRPr kumimoji="1" lang="en-US" altLang="zh-TW" sz="2000" dirty="0" smtClean="0"/>
          </a:p>
          <a:p>
            <a:r>
              <a:rPr lang="en-US" altLang="zh-TW" sz="2400" dirty="0" smtClean="0"/>
              <a:t>A Simple </a:t>
            </a:r>
            <a:r>
              <a:rPr lang="en-US" altLang="zh-TW" sz="2400" dirty="0" err="1" smtClean="0"/>
              <a:t>MapReduce</a:t>
            </a:r>
            <a:r>
              <a:rPr lang="en-US" altLang="zh-TW" sz="2400" dirty="0" smtClean="0"/>
              <a:t> Sample</a:t>
            </a:r>
          </a:p>
          <a:p>
            <a:pPr lvl="1"/>
            <a:r>
              <a:rPr lang="en-US" altLang="zh-TW" sz="2000" dirty="0">
                <a:hlinkClick r:id="rId6"/>
              </a:rPr>
              <a:t>https://</a:t>
            </a:r>
            <a:r>
              <a:rPr lang="en-US" altLang="zh-TW" sz="2000" dirty="0" err="1">
                <a:hlinkClick r:id="rId6"/>
              </a:rPr>
              <a:t>github.com</a:t>
            </a:r>
            <a:r>
              <a:rPr lang="en-US" altLang="zh-TW" sz="2000" dirty="0">
                <a:hlinkClick r:id="rId6"/>
              </a:rPr>
              <a:t>/</a:t>
            </a:r>
            <a:r>
              <a:rPr lang="en-US" altLang="zh-TW" sz="2000" dirty="0" err="1">
                <a:hlinkClick r:id="rId6"/>
              </a:rPr>
              <a:t>CookieTsai</a:t>
            </a:r>
            <a:r>
              <a:rPr lang="en-US" altLang="zh-TW" sz="2000" dirty="0">
                <a:hlinkClick r:id="rId6"/>
              </a:rPr>
              <a:t>/</a:t>
            </a:r>
            <a:r>
              <a:rPr lang="en-US" altLang="zh-TW" sz="2000" dirty="0" err="1">
                <a:hlinkClick r:id="rId6"/>
              </a:rPr>
              <a:t>MapReduce</a:t>
            </a:r>
            <a:endParaRPr lang="en-US" altLang="zh-TW" sz="2000" dirty="0" smtClean="0"/>
          </a:p>
          <a:p>
            <a:endParaRPr kumimoji="1"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464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Reference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 err="1" smtClean="0"/>
              <a:t>MapReduce</a:t>
            </a:r>
            <a:r>
              <a:rPr kumimoji="1" lang="en-US" altLang="zh-TW" sz="2400" dirty="0" smtClean="0"/>
              <a:t> Tutorial</a:t>
            </a:r>
            <a:endParaRPr kumimoji="1" lang="en-US" altLang="zh-TW" sz="2400" dirty="0"/>
          </a:p>
          <a:p>
            <a:pPr lvl="1"/>
            <a:r>
              <a:rPr kumimoji="1" lang="en-US" altLang="zh-TW" sz="2000" dirty="0">
                <a:hlinkClick r:id="rId2"/>
              </a:rPr>
              <a:t>https://hadoop.apache.org/docs/current/hadoop-mapreduce-client/hadoop-mapreduce-client-core/</a:t>
            </a:r>
            <a:r>
              <a:rPr kumimoji="1" lang="en-US" altLang="zh-TW" sz="2000" dirty="0" smtClean="0">
                <a:hlinkClick r:id="rId2"/>
              </a:rPr>
              <a:t>MapReduceTutorial.html</a:t>
            </a:r>
            <a:endParaRPr kumimoji="1" lang="en-US" altLang="zh-TW" sz="2000" dirty="0" smtClean="0"/>
          </a:p>
          <a:p>
            <a:r>
              <a:rPr kumimoji="1" lang="en-US" altLang="zh-TW" sz="2400" dirty="0" err="1" smtClean="0"/>
              <a:t>Hadoop</a:t>
            </a:r>
            <a:r>
              <a:rPr kumimoji="1" lang="en-US" altLang="zh-TW" sz="2400" dirty="0" smtClean="0"/>
              <a:t> Streaming</a:t>
            </a:r>
          </a:p>
          <a:p>
            <a:pPr lvl="1"/>
            <a:r>
              <a:rPr kumimoji="1" lang="en-US" altLang="zh-TW" sz="2000" dirty="0">
                <a:hlinkClick r:id="rId3"/>
              </a:rPr>
              <a:t>https://hadoop.apache.org/docs/current/hadoop-streaming/</a:t>
            </a:r>
            <a:r>
              <a:rPr kumimoji="1" lang="en-US" altLang="zh-TW" sz="2000" dirty="0" smtClean="0">
                <a:hlinkClick r:id="rId3"/>
              </a:rPr>
              <a:t>HadoopStreaming.html</a:t>
            </a:r>
            <a:endParaRPr kumimoji="1" lang="en-US" altLang="zh-TW" sz="2000" dirty="0" smtClean="0"/>
          </a:p>
          <a:p>
            <a:r>
              <a:rPr kumimoji="1" lang="zh-TW" altLang="en-US" sz="2400" dirty="0" smtClean="0"/>
              <a:t>宅學習</a:t>
            </a:r>
            <a:r>
              <a:rPr kumimoji="1" lang="en-US" altLang="zh-TW" sz="2400" dirty="0" smtClean="0"/>
              <a:t> – </a:t>
            </a:r>
            <a:r>
              <a:rPr kumimoji="1" lang="en-US" altLang="zh-TW" sz="2400" dirty="0" err="1" smtClean="0"/>
              <a:t>MapReduce</a:t>
            </a:r>
            <a:r>
              <a:rPr kumimoji="1" lang="en-US" altLang="zh-TW" sz="2400" dirty="0" smtClean="0"/>
              <a:t>, </a:t>
            </a:r>
            <a:r>
              <a:rPr kumimoji="1" lang="en-US" altLang="zh-TW" sz="2400" dirty="0" err="1" smtClean="0"/>
              <a:t>Hadoop</a:t>
            </a:r>
            <a:endParaRPr kumimoji="1" lang="en-US" altLang="zh-TW" sz="2400" dirty="0" smtClean="0"/>
          </a:p>
          <a:p>
            <a:pPr lvl="1"/>
            <a:r>
              <a:rPr kumimoji="1" lang="en-US" altLang="zh-TW" sz="2000" dirty="0">
                <a:hlinkClick r:id="rId4"/>
              </a:rPr>
              <a:t>http://sls.weco.net/CollectiveNote20/</a:t>
            </a:r>
            <a:r>
              <a:rPr kumimoji="1" lang="en-US" altLang="zh-TW" sz="2000" dirty="0" smtClean="0">
                <a:hlinkClick r:id="rId4"/>
              </a:rPr>
              <a:t>MR</a:t>
            </a:r>
            <a:endParaRPr kumimoji="1" lang="en-US" altLang="zh-TW" sz="2000" dirty="0" smtClean="0"/>
          </a:p>
          <a:p>
            <a:endParaRPr kumimoji="1"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018035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/>
              <a:t>Thank </a:t>
            </a:r>
            <a:r>
              <a:rPr kumimoji="1" lang="en-US" altLang="zh-TW" dirty="0"/>
              <a:t>you for your listening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1022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annotate TC Regular"/>
                <a:ea typeface="微軟正黑體"/>
                <a:cs typeface="Hannotate TC Regular"/>
              </a:defRPr>
            </a:lvl1pPr>
          </a:lstStyle>
          <a:p>
            <a:r>
              <a:rPr kumimoji="1" lang="en-US" altLang="zh-TW" sz="3600" b="1" dirty="0" smtClean="0"/>
              <a:t>You Will Learn</a:t>
            </a:r>
            <a:endParaRPr kumimoji="1" lang="zh-TW" altLang="en-US" sz="3600" b="1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TW" altLang="en-US" dirty="0" smtClean="0"/>
              <a:t>認識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MapReduce</a:t>
            </a:r>
            <a:endParaRPr kumimoji="1"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dirty="0" smtClean="0"/>
              <a:t>認識</a:t>
            </a:r>
            <a:r>
              <a:rPr kumimoji="1" lang="en-US" altLang="zh-TW" dirty="0" smtClean="0"/>
              <a:t> Apache Maven</a:t>
            </a:r>
            <a:endParaRPr kumimoji="1" lang="en-US" altLang="zh-TW" dirty="0"/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dirty="0" smtClean="0"/>
              <a:t>如何使用</a:t>
            </a:r>
            <a:r>
              <a:rPr kumimoji="1" lang="en-US" altLang="zh-TW" dirty="0" smtClean="0"/>
              <a:t> Apache </a:t>
            </a:r>
            <a:r>
              <a:rPr kumimoji="1" lang="en-US" altLang="zh-TW" dirty="0"/>
              <a:t>Maven </a:t>
            </a:r>
            <a:r>
              <a:rPr kumimoji="1" lang="zh-TW" altLang="en-US" dirty="0" smtClean="0"/>
              <a:t>打包</a:t>
            </a:r>
            <a:r>
              <a:rPr kumimoji="1" lang="en-US" altLang="zh-TW" dirty="0" smtClean="0"/>
              <a:t> Jar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dirty="0" smtClean="0"/>
              <a:t>如何使用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Hadoop</a:t>
            </a:r>
            <a:r>
              <a:rPr kumimoji="1" lang="en-US" altLang="zh-TW" dirty="0" smtClean="0"/>
              <a:t> Streaming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dirty="0" smtClean="0"/>
              <a:t>如何使用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Hadoop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執行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MapReduce</a:t>
            </a:r>
            <a:endParaRPr kumimoji="1" lang="en-US" altLang="zh-TW" dirty="0"/>
          </a:p>
          <a:p>
            <a:pPr marL="457200" indent="-457200">
              <a:buFont typeface="+mj-lt"/>
              <a:buAutoNum type="arabicPeriod"/>
            </a:pPr>
            <a:endParaRPr kumimoji="1" lang="en-US" altLang="zh-TW" dirty="0" smtClean="0"/>
          </a:p>
          <a:p>
            <a:pPr marL="457200" indent="-457200">
              <a:buFont typeface="+mj-lt"/>
              <a:buAutoNum type="arabicPeriod"/>
            </a:pPr>
            <a:endParaRPr kumimoji="1"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779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HDFS Architecture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pic>
        <p:nvPicPr>
          <p:cNvPr id="4" name="內容版面配置區 3" descr="螢幕快照 2016-04-06 下午8.50.2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6" r="-42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04804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Block Replication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2"/>
          <a:stretch>
            <a:fillRect/>
          </a:stretch>
        </p:blipFill>
        <p:spPr>
          <a:xfrm>
            <a:off x="457200" y="1609725"/>
            <a:ext cx="8229600" cy="4506913"/>
          </a:xfrm>
        </p:spPr>
      </p:pic>
    </p:spTree>
    <p:extLst>
      <p:ext uri="{BB962C8B-B14F-4D97-AF65-F5344CB8AC3E}">
        <p14:creationId xmlns:p14="http://schemas.microsoft.com/office/powerpoint/2010/main" val="207404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914400">
              <a:spcBef>
                <a:spcPts val="0"/>
              </a:spcBef>
              <a:buNone/>
            </a:pPr>
            <a:r>
              <a:rPr lang="en-US" sz="3600" b="0" i="0" dirty="0" smtClean="0">
                <a:solidFill>
                  <a:schemeClr val="tx1"/>
                </a:solidFill>
                <a:latin typeface="Hannotate TC Bold"/>
                <a:ea typeface="儷黑 Pro"/>
                <a:cs typeface="Hannotate TC Bold"/>
              </a:rPr>
              <a:t>Big Data </a:t>
            </a:r>
            <a:r>
              <a:rPr lang="zh-TW" altLang="en-US" sz="3600" b="0" i="0" dirty="0" smtClean="0">
                <a:solidFill>
                  <a:schemeClr val="tx1"/>
                </a:solidFill>
                <a:latin typeface="Hannotate TC Bold"/>
                <a:ea typeface="儷黑 Pro"/>
                <a:cs typeface="Hannotate TC Bold"/>
              </a:rPr>
              <a:t>的起源</a:t>
            </a:r>
            <a:r>
              <a:rPr lang="en-US" altLang="zh-TW" sz="3600" b="0" i="0" dirty="0" smtClean="0">
                <a:solidFill>
                  <a:schemeClr val="tx1"/>
                </a:solidFill>
                <a:latin typeface="Hannotate TC Bold"/>
                <a:ea typeface="儷黑 Pro"/>
                <a:cs typeface="Hannotate TC Bold"/>
              </a:rPr>
              <a:t> </a:t>
            </a:r>
            <a:r>
              <a:rPr lang="en-US" sz="3600" b="0" i="0" dirty="0" smtClean="0">
                <a:solidFill>
                  <a:schemeClr val="tx1"/>
                </a:solidFill>
                <a:latin typeface="Hannotate TC Bold"/>
                <a:ea typeface="儷黑 Pro"/>
                <a:cs typeface="Hannotate TC Bold"/>
              </a:rPr>
              <a:t>Google </a:t>
            </a:r>
            <a:r>
              <a:rPr lang="zh-TW" altLang="en-US" sz="3600" b="0" i="0" dirty="0" smtClean="0">
                <a:solidFill>
                  <a:schemeClr val="tx1"/>
                </a:solidFill>
                <a:latin typeface="Hannotate TC Bold"/>
                <a:ea typeface="儷黑 Pro"/>
                <a:cs typeface="Hannotate TC Bold"/>
              </a:rPr>
              <a:t>三篇論文</a:t>
            </a:r>
            <a:endParaRPr lang="en-US" sz="3600" b="0" i="0" dirty="0">
              <a:solidFill>
                <a:schemeClr val="tx1"/>
              </a:solidFill>
              <a:latin typeface="Hannotate TC Bold"/>
              <a:ea typeface="儷黑 Pro"/>
              <a:cs typeface="Hannotate TC Bold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b="1" dirty="0" smtClean="0">
                <a:latin typeface="Hannotate TC Regular"/>
                <a:cs typeface="Hannotate TC Regular"/>
              </a:rPr>
              <a:t> </a:t>
            </a:r>
            <a:r>
              <a:rPr lang="en-US" altLang="zh-TW" sz="2200" b="1" dirty="0" smtClean="0">
                <a:solidFill>
                  <a:schemeClr val="bg1">
                    <a:lumMod val="75000"/>
                  </a:schemeClr>
                </a:solidFill>
                <a:latin typeface="Hannotate TC Regular"/>
                <a:cs typeface="Hannotate TC Regular"/>
              </a:rPr>
              <a:t>The </a:t>
            </a:r>
            <a:r>
              <a:rPr lang="en-US" altLang="zh-TW" sz="2200" b="1" dirty="0" smtClean="0">
                <a:solidFill>
                  <a:schemeClr val="bg1">
                    <a:lumMod val="75000"/>
                  </a:schemeClr>
                </a:solidFill>
                <a:latin typeface="Hannotate TC Regular"/>
                <a:cs typeface="Hannotate TC Regular"/>
              </a:rPr>
              <a:t>Google </a:t>
            </a:r>
            <a:r>
              <a:rPr lang="en-US" altLang="zh-TW" sz="2200" b="1" dirty="0">
                <a:solidFill>
                  <a:schemeClr val="bg1">
                    <a:lumMod val="75000"/>
                  </a:schemeClr>
                </a:solidFill>
                <a:latin typeface="Hannotate TC Regular"/>
                <a:cs typeface="Hannotate TC Regular"/>
              </a:rPr>
              <a:t>File </a:t>
            </a:r>
            <a:r>
              <a:rPr lang="en-US" altLang="zh-TW" sz="2200" b="1" dirty="0" smtClean="0">
                <a:solidFill>
                  <a:schemeClr val="bg1">
                    <a:lumMod val="75000"/>
                  </a:schemeClr>
                </a:solidFill>
                <a:latin typeface="Hannotate TC Regular"/>
                <a:cs typeface="Hannotate TC Regular"/>
              </a:rPr>
              <a:t>System</a:t>
            </a:r>
            <a:r>
              <a:rPr lang="en-US" altLang="zh-TW" sz="2400" b="1" dirty="0">
                <a:solidFill>
                  <a:schemeClr val="bg1">
                    <a:lumMod val="75000"/>
                  </a:schemeClr>
                </a:solidFill>
                <a:latin typeface="Hannotate TC Regular"/>
                <a:cs typeface="Hannotate TC Regular"/>
              </a:rPr>
              <a:t/>
            </a:r>
            <a:br>
              <a:rPr lang="en-US" altLang="zh-TW" sz="2400" b="1" dirty="0">
                <a:solidFill>
                  <a:schemeClr val="bg1">
                    <a:lumMod val="75000"/>
                  </a:schemeClr>
                </a:solidFill>
                <a:latin typeface="Hannotate TC Regular"/>
                <a:cs typeface="Hannotate TC Regular"/>
              </a:rPr>
            </a:br>
            <a:r>
              <a:rPr lang="en-US" altLang="zh-TW" sz="1800" b="1" dirty="0" smtClean="0">
                <a:solidFill>
                  <a:schemeClr val="bg1">
                    <a:lumMod val="75000"/>
                  </a:schemeClr>
                </a:solidFill>
                <a:latin typeface="Hannotate TC Regular"/>
                <a:cs typeface="Hannotate TC Regular"/>
              </a:rPr>
              <a:t>http</a:t>
            </a:r>
            <a:r>
              <a:rPr lang="en-US" altLang="zh-TW" sz="1800" b="1" dirty="0">
                <a:solidFill>
                  <a:schemeClr val="bg1">
                    <a:lumMod val="75000"/>
                  </a:schemeClr>
                </a:solidFill>
                <a:latin typeface="Hannotate TC Regular"/>
                <a:cs typeface="Hannotate TC Regular"/>
              </a:rPr>
              <a:t>://research.google.com/archive/gfs.html</a:t>
            </a:r>
            <a:endParaRPr lang="en-US" altLang="zh-TW" sz="1800" b="1" dirty="0" smtClean="0">
              <a:solidFill>
                <a:schemeClr val="bg1">
                  <a:lumMod val="75000"/>
                </a:schemeClr>
              </a:solidFill>
              <a:latin typeface="Hannotate TC Regular"/>
              <a:cs typeface="Hannotate TC Regular"/>
            </a:endParaRPr>
          </a:p>
          <a:p>
            <a:pPr marL="347472" indent="-347472">
              <a:buFont typeface="Arial"/>
              <a:buChar char="•"/>
            </a:pPr>
            <a:endParaRPr lang="en-US" dirty="0" smtClean="0">
              <a:latin typeface="Hannotate TC Regular"/>
              <a:ea typeface="儷黑 Pro"/>
              <a:cs typeface="Hannotate TC Regular"/>
            </a:endParaRPr>
          </a:p>
          <a:p>
            <a:pPr marL="347472" indent="-347472">
              <a:spcBef>
                <a:spcPts val="480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TW" sz="2200" b="1" dirty="0" err="1">
                <a:latin typeface="Hannotate TC Regular"/>
                <a:cs typeface="Hannotate TC Regular"/>
              </a:rPr>
              <a:t>MapReduce</a:t>
            </a:r>
            <a:r>
              <a:rPr lang="en-US" altLang="zh-TW" sz="2200" b="1" dirty="0">
                <a:latin typeface="Hannotate TC Regular"/>
                <a:cs typeface="Hannotate TC Regular"/>
              </a:rPr>
              <a:t>: Simplified Data Processing on Large Clusters</a:t>
            </a:r>
            <a:br>
              <a:rPr lang="en-US" altLang="zh-TW" sz="2200" b="1" dirty="0">
                <a:latin typeface="Hannotate TC Regular"/>
                <a:cs typeface="Hannotate TC Regular"/>
              </a:rPr>
            </a:br>
            <a:r>
              <a:rPr lang="en-US" altLang="zh-TW" sz="1800" b="1" dirty="0">
                <a:latin typeface="Hannotate TC Regular"/>
                <a:cs typeface="Hannotate TC Regular"/>
                <a:hlinkClick r:id="rId4"/>
              </a:rPr>
              <a:t>http://</a:t>
            </a:r>
            <a:r>
              <a:rPr lang="en-US" altLang="zh-TW" sz="1800" b="1" dirty="0" err="1">
                <a:latin typeface="Hannotate TC Regular"/>
                <a:cs typeface="Hannotate TC Regular"/>
                <a:hlinkClick r:id="rId4"/>
              </a:rPr>
              <a:t>research.google.com</a:t>
            </a:r>
            <a:r>
              <a:rPr lang="en-US" altLang="zh-TW" sz="1800" b="1" dirty="0">
                <a:latin typeface="Hannotate TC Regular"/>
                <a:cs typeface="Hannotate TC Regular"/>
                <a:hlinkClick r:id="rId4"/>
              </a:rPr>
              <a:t>/archive/</a:t>
            </a:r>
            <a:r>
              <a:rPr lang="en-US" altLang="zh-TW" sz="1800" b="1" dirty="0" err="1">
                <a:latin typeface="Hannotate TC Regular"/>
                <a:cs typeface="Hannotate TC Regular"/>
                <a:hlinkClick r:id="rId4"/>
              </a:rPr>
              <a:t>mapreduce.html</a:t>
            </a:r>
            <a:endParaRPr lang="en-US" sz="1800" b="0" i="0" dirty="0">
              <a:solidFill>
                <a:schemeClr val="tx1"/>
              </a:solidFill>
              <a:latin typeface="Hannotate TC Regular"/>
              <a:ea typeface="儷黑 Pro"/>
              <a:cs typeface="Hannotate TC Regular"/>
            </a:endParaRPr>
          </a:p>
          <a:p>
            <a:pPr marL="347472" indent="-347472" algn="l" defTabSz="914400">
              <a:lnSpc>
                <a:spcPct val="150000"/>
              </a:lnSpc>
              <a:spcBef>
                <a:spcPts val="0"/>
              </a:spcBef>
              <a:buSzPct val="130000"/>
              <a:buFont typeface="Arial"/>
              <a:buChar char="•"/>
            </a:pPr>
            <a:endParaRPr lang="en-US" dirty="0" smtClean="0">
              <a:solidFill>
                <a:srgbClr val="BFBFBF"/>
              </a:solidFill>
              <a:latin typeface="Hannotate TC Regular"/>
              <a:ea typeface="儷黑 Pro"/>
              <a:cs typeface="Hannotate TC Regular"/>
            </a:endParaRPr>
          </a:p>
          <a:p>
            <a:pPr>
              <a:spcBef>
                <a:spcPts val="480"/>
              </a:spcBef>
              <a:buClr>
                <a:schemeClr val="tx1"/>
              </a:buClr>
            </a:pPr>
            <a:r>
              <a:rPr lang="en-US" altLang="zh-TW" sz="2200" b="1" dirty="0" err="1">
                <a:solidFill>
                  <a:srgbClr val="BFBFBF"/>
                </a:solidFill>
                <a:latin typeface="Hannotate TC Regular"/>
                <a:cs typeface="Hannotate TC Regular"/>
              </a:rPr>
              <a:t>Bigtable</a:t>
            </a:r>
            <a:r>
              <a:rPr lang="en-US" altLang="zh-TW" sz="2200" b="1" dirty="0">
                <a:solidFill>
                  <a:srgbClr val="BFBFBF"/>
                </a:solidFill>
                <a:latin typeface="Hannotate TC Regular"/>
                <a:cs typeface="Hannotate TC Regular"/>
              </a:rPr>
              <a:t>: A Distributed Storage System for Structured Data</a:t>
            </a:r>
            <a:r>
              <a:rPr lang="en-US" altLang="zh-TW" b="1" dirty="0">
                <a:solidFill>
                  <a:srgbClr val="BFBFBF"/>
                </a:solidFill>
                <a:latin typeface="Hannotate TC Regular"/>
                <a:cs typeface="Hannotate TC Regular"/>
              </a:rPr>
              <a:t/>
            </a:r>
            <a:br>
              <a:rPr lang="en-US" altLang="zh-TW" b="1" dirty="0">
                <a:solidFill>
                  <a:srgbClr val="BFBFBF"/>
                </a:solidFill>
                <a:latin typeface="Hannotate TC Regular"/>
                <a:cs typeface="Hannotate TC Regular"/>
              </a:rPr>
            </a:br>
            <a:r>
              <a:rPr lang="en-US" altLang="zh-TW" sz="1800" b="1" dirty="0">
                <a:solidFill>
                  <a:srgbClr val="BFBFBF"/>
                </a:solidFill>
                <a:latin typeface="Hannotate TC Regular"/>
                <a:cs typeface="Hannotate TC Regular"/>
              </a:rPr>
              <a:t>http://</a:t>
            </a:r>
            <a:r>
              <a:rPr lang="en-US" altLang="zh-TW" sz="1800" b="1" dirty="0" err="1">
                <a:solidFill>
                  <a:srgbClr val="BFBFBF"/>
                </a:solidFill>
                <a:latin typeface="Hannotate TC Regular"/>
                <a:cs typeface="Hannotate TC Regular"/>
              </a:rPr>
              <a:t>research.google.com</a:t>
            </a:r>
            <a:r>
              <a:rPr lang="en-US" altLang="zh-TW" sz="1800" b="1" dirty="0">
                <a:solidFill>
                  <a:srgbClr val="BFBFBF"/>
                </a:solidFill>
                <a:latin typeface="Hannotate TC Regular"/>
                <a:cs typeface="Hannotate TC Regular"/>
              </a:rPr>
              <a:t>/archive/</a:t>
            </a:r>
            <a:r>
              <a:rPr lang="en-US" altLang="zh-TW" sz="1800" b="1" dirty="0" err="1">
                <a:solidFill>
                  <a:srgbClr val="BFBFBF"/>
                </a:solidFill>
                <a:latin typeface="Hannotate TC Regular"/>
                <a:cs typeface="Hannotate TC Regular"/>
              </a:rPr>
              <a:t>bigtable.html</a:t>
            </a:r>
            <a:endParaRPr lang="en-US" altLang="zh-TW" sz="1800" b="1" dirty="0" smtClean="0">
              <a:solidFill>
                <a:srgbClr val="BFBFBF"/>
              </a:solidFill>
              <a:latin typeface="Hannotate TC Regular"/>
              <a:cs typeface="Hannotate TC Regular"/>
            </a:endParaRPr>
          </a:p>
          <a:p>
            <a:pPr marL="347472" indent="-347472">
              <a:spcBef>
                <a:spcPts val="480"/>
              </a:spcBef>
              <a:buClr>
                <a:schemeClr val="tx1"/>
              </a:buClr>
              <a:buFont typeface="Arial"/>
              <a:buChar char="•"/>
            </a:pPr>
            <a:endParaRPr lang="en-US" dirty="0" smtClean="0">
              <a:latin typeface="Hannotate TC Regular"/>
              <a:ea typeface="儷黑 Pro"/>
              <a:cs typeface="Hannotate TC Regula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021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altLang="zh-TW" sz="3600" dirty="0" err="1" smtClean="0">
                <a:latin typeface="Hannotate TC Regular"/>
                <a:cs typeface="Hannotate TC Regular"/>
              </a:rPr>
              <a:t>MapReduce</a:t>
            </a:r>
            <a:r>
              <a:rPr lang="en-US" altLang="zh-TW" sz="3600" dirty="0" smtClean="0">
                <a:latin typeface="Hannotate TC Regular"/>
                <a:cs typeface="Hannotate TC Regular"/>
              </a:rPr>
              <a:t> </a:t>
            </a:r>
            <a:r>
              <a:rPr lang="en-US" altLang="zh-TW" sz="3600" dirty="0" smtClean="0">
                <a:latin typeface="Hannotate TC Regular"/>
                <a:cs typeface="Hannotate TC Regular"/>
              </a:rPr>
              <a:t>Execution Overview</a:t>
            </a:r>
            <a:endParaRPr lang="en-US" sz="3600" i="0" dirty="0">
              <a:solidFill>
                <a:schemeClr val="tx1"/>
              </a:solidFill>
              <a:latin typeface="Hannotate TC Regular"/>
              <a:ea typeface="儷黑 Pro"/>
              <a:cs typeface="Hannotate TC Regular"/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97" r="-19997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191720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TW" sz="3600" dirty="0" err="1"/>
              <a:t>MapReduce</a:t>
            </a:r>
            <a:r>
              <a:rPr lang="en-US" altLang="zh-TW" sz="3600" dirty="0"/>
              <a:t> Execution Overview</a:t>
            </a:r>
            <a:endParaRPr lang="en-US" sz="3600" i="0" dirty="0">
              <a:solidFill>
                <a:schemeClr val="tx1"/>
              </a:solidFill>
              <a:ea typeface="儷黑 Pro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914400">
              <a:buNone/>
            </a:pPr>
            <a:r>
              <a:rPr lang="en-US" altLang="zh-TW" sz="2200" dirty="0" smtClean="0">
                <a:latin typeface="Hannotate TC Bold"/>
                <a:cs typeface="Hannotate TC Bold"/>
              </a:rPr>
              <a:t>1. </a:t>
            </a:r>
            <a:r>
              <a:rPr lang="zh-TW" altLang="en-US" sz="2200" dirty="0" smtClean="0">
                <a:latin typeface="Hannotate TC Bold"/>
                <a:cs typeface="Hannotate TC Bold"/>
              </a:rPr>
              <a:t>將要執行的程式</a:t>
            </a:r>
            <a:r>
              <a:rPr lang="zh-TW" altLang="en-US" sz="2200" dirty="0" smtClean="0">
                <a:latin typeface="Hannotate TC Bold"/>
                <a:cs typeface="Hannotate TC Bold"/>
              </a:rPr>
              <a:t>碼，</a:t>
            </a:r>
            <a:r>
              <a:rPr lang="zh-TW" altLang="en-US" sz="2200" dirty="0" smtClean="0">
                <a:latin typeface="Hannotate TC Bold"/>
                <a:cs typeface="Hannotate TC Bold"/>
              </a:rPr>
              <a:t>複製</a:t>
            </a:r>
            <a:r>
              <a:rPr lang="zh-TW" altLang="en-US" sz="2200" dirty="0">
                <a:latin typeface="Hannotate TC Bold"/>
                <a:cs typeface="Hannotate TC Bold"/>
              </a:rPr>
              <a:t>到 </a:t>
            </a:r>
            <a:r>
              <a:rPr lang="en-US" altLang="zh-TW" sz="2200" dirty="0">
                <a:latin typeface="Hannotate TC Bold"/>
                <a:cs typeface="Hannotate TC Bold"/>
              </a:rPr>
              <a:t>Master </a:t>
            </a:r>
            <a:r>
              <a:rPr lang="zh-TW" altLang="en-US" sz="2200" dirty="0">
                <a:latin typeface="Hannotate TC Bold"/>
                <a:cs typeface="Hannotate TC Bold"/>
              </a:rPr>
              <a:t>與每一臺 </a:t>
            </a:r>
            <a:r>
              <a:rPr lang="en-US" altLang="zh-TW" sz="2200" dirty="0">
                <a:latin typeface="Hannotate TC Bold"/>
                <a:cs typeface="Hannotate TC Bold"/>
              </a:rPr>
              <a:t>Worker </a:t>
            </a:r>
            <a:r>
              <a:rPr lang="zh-TW" altLang="en-US" sz="2200" dirty="0" smtClean="0">
                <a:latin typeface="Hannotate TC Bold"/>
                <a:cs typeface="Hannotate TC Bold"/>
              </a:rPr>
              <a:t>中</a:t>
            </a:r>
            <a:endParaRPr lang="zh-TW" altLang="en-US" sz="2200" dirty="0">
              <a:latin typeface="Hannotate TC Bold"/>
              <a:cs typeface="Hannotate TC Bold"/>
            </a:endParaRPr>
          </a:p>
          <a:p>
            <a:pPr marL="0" indent="0" defTabSz="914400">
              <a:buNone/>
            </a:pPr>
            <a:r>
              <a:rPr lang="en-US" altLang="zh-TW" sz="2200" dirty="0" smtClean="0">
                <a:latin typeface="Hannotate TC Bold"/>
                <a:cs typeface="Hannotate TC Bold"/>
              </a:rPr>
              <a:t>2. </a:t>
            </a:r>
            <a:r>
              <a:rPr lang="zh-TW" altLang="en-US" sz="2200" dirty="0" smtClean="0">
                <a:latin typeface="Hannotate TC Bold"/>
                <a:cs typeface="Hannotate TC Bold"/>
              </a:rPr>
              <a:t>由</a:t>
            </a:r>
            <a:r>
              <a:rPr lang="en-US" altLang="zh-TW" sz="2200" dirty="0" smtClean="0">
                <a:latin typeface="Hannotate TC Bold"/>
                <a:cs typeface="Hannotate TC Bold"/>
              </a:rPr>
              <a:t> </a:t>
            </a:r>
            <a:r>
              <a:rPr lang="en-US" altLang="zh-TW" sz="2200" dirty="0" smtClean="0">
                <a:latin typeface="Hannotate TC Bold"/>
                <a:cs typeface="Hannotate TC Bold"/>
              </a:rPr>
              <a:t>Master </a:t>
            </a:r>
            <a:r>
              <a:rPr lang="zh-TW" altLang="en-US" sz="2200" dirty="0">
                <a:latin typeface="Hannotate TC Bold"/>
                <a:cs typeface="Hannotate TC Bold"/>
              </a:rPr>
              <a:t>決定 </a:t>
            </a:r>
            <a:r>
              <a:rPr lang="en-US" altLang="zh-TW" sz="2200" dirty="0">
                <a:latin typeface="Hannotate TC Bold"/>
                <a:cs typeface="Hannotate TC Bold"/>
              </a:rPr>
              <a:t>Map </a:t>
            </a:r>
            <a:r>
              <a:rPr lang="zh-TW" altLang="en-US" sz="2200" dirty="0" smtClean="0">
                <a:latin typeface="Hannotate TC Bold"/>
                <a:cs typeface="Hannotate TC Bold"/>
              </a:rPr>
              <a:t>與 </a:t>
            </a:r>
            <a:r>
              <a:rPr lang="en-US" altLang="zh-TW" sz="2200" dirty="0" smtClean="0">
                <a:latin typeface="Hannotate TC Bold"/>
                <a:cs typeface="Hannotate TC Bold"/>
              </a:rPr>
              <a:t>Reduce</a:t>
            </a:r>
            <a:r>
              <a:rPr lang="zh-TW" altLang="en-US" sz="2200" dirty="0" smtClean="0">
                <a:latin typeface="Hannotate TC Bold"/>
                <a:cs typeface="Hannotate TC Bold"/>
              </a:rPr>
              <a:t>，</a:t>
            </a:r>
            <a:r>
              <a:rPr lang="zh-TW" altLang="en-US" sz="2200" dirty="0">
                <a:latin typeface="Hannotate TC Bold"/>
                <a:cs typeface="Hannotate TC Bold"/>
              </a:rPr>
              <a:t>分別由哪些 </a:t>
            </a:r>
            <a:r>
              <a:rPr lang="en-US" altLang="zh-TW" sz="2200" dirty="0">
                <a:latin typeface="Hannotate TC Bold"/>
                <a:cs typeface="Hannotate TC Bold"/>
              </a:rPr>
              <a:t>Worker </a:t>
            </a:r>
            <a:r>
              <a:rPr lang="zh-TW" altLang="en-US" sz="2200" dirty="0" smtClean="0">
                <a:latin typeface="Hannotate TC Bold"/>
                <a:cs typeface="Hannotate TC Bold"/>
              </a:rPr>
              <a:t>執行</a:t>
            </a:r>
            <a:endParaRPr lang="zh-TW" altLang="en-US" sz="2200" dirty="0">
              <a:latin typeface="Hannotate TC Bold"/>
              <a:cs typeface="Hannotate TC Bold"/>
            </a:endParaRPr>
          </a:p>
          <a:p>
            <a:pPr marL="0" indent="0" defTabSz="914400">
              <a:buNone/>
            </a:pPr>
            <a:r>
              <a:rPr lang="en-US" altLang="zh-TW" sz="2200" dirty="0" smtClean="0">
                <a:latin typeface="Hannotate TC Bold"/>
                <a:cs typeface="Hannotate TC Bold"/>
              </a:rPr>
              <a:t>3. </a:t>
            </a:r>
            <a:r>
              <a:rPr lang="zh-TW" altLang="en-US" sz="2200" dirty="0" smtClean="0">
                <a:latin typeface="Hannotate TC Bold"/>
                <a:cs typeface="Hannotate TC Bold"/>
              </a:rPr>
              <a:t>將資料區塊分配</a:t>
            </a:r>
            <a:r>
              <a:rPr lang="zh-TW" altLang="en-US" sz="2200" dirty="0">
                <a:latin typeface="Hannotate TC Bold"/>
                <a:cs typeface="Hannotate TC Bold"/>
              </a:rPr>
              <a:t>到執行 </a:t>
            </a:r>
            <a:r>
              <a:rPr lang="en-US" altLang="zh-TW" sz="2200" dirty="0">
                <a:latin typeface="Hannotate TC Bold"/>
                <a:cs typeface="Hannotate TC Bold"/>
              </a:rPr>
              <a:t>Map </a:t>
            </a:r>
            <a:r>
              <a:rPr lang="zh-TW" altLang="en-US" sz="2200" dirty="0" smtClean="0">
                <a:latin typeface="Hannotate TC Bold"/>
                <a:cs typeface="Hannotate TC Bold"/>
              </a:rPr>
              <a:t>的 </a:t>
            </a:r>
            <a:r>
              <a:rPr lang="en-US" altLang="zh-TW" sz="2200" dirty="0">
                <a:latin typeface="Hannotate TC Bold"/>
                <a:cs typeface="Hannotate TC Bold"/>
              </a:rPr>
              <a:t>Worker </a:t>
            </a:r>
            <a:r>
              <a:rPr lang="zh-TW" altLang="en-US" sz="2200" dirty="0" smtClean="0">
                <a:latin typeface="Hannotate TC Bold"/>
                <a:cs typeface="Hannotate TC Bold"/>
              </a:rPr>
              <a:t>中進行 </a:t>
            </a:r>
            <a:r>
              <a:rPr lang="en-US" altLang="zh-TW" sz="2200" dirty="0" smtClean="0">
                <a:latin typeface="Hannotate TC Bold"/>
                <a:cs typeface="Hannotate TC Bold"/>
              </a:rPr>
              <a:t>Map</a:t>
            </a:r>
            <a:endParaRPr lang="zh-TW" altLang="en-US" sz="2200" dirty="0">
              <a:latin typeface="Hannotate TC Bold"/>
              <a:cs typeface="Hannotate TC Bold"/>
            </a:endParaRPr>
          </a:p>
          <a:p>
            <a:pPr marL="0" indent="0" defTabSz="914400">
              <a:buNone/>
            </a:pPr>
            <a:r>
              <a:rPr lang="en-US" altLang="zh-TW" sz="2200" dirty="0" smtClean="0">
                <a:latin typeface="Hannotate TC Bold"/>
                <a:cs typeface="Hannotate TC Bold"/>
              </a:rPr>
              <a:t>4. </a:t>
            </a:r>
            <a:r>
              <a:rPr lang="zh-TW" altLang="en-US" sz="2200" dirty="0" smtClean="0">
                <a:latin typeface="Hannotate TC Bold"/>
                <a:cs typeface="Hannotate TC Bold"/>
              </a:rPr>
              <a:t>將 </a:t>
            </a:r>
            <a:r>
              <a:rPr lang="en-US" altLang="zh-TW" sz="2200" dirty="0">
                <a:latin typeface="Hannotate TC Bold"/>
                <a:cs typeface="Hannotate TC Bold"/>
              </a:rPr>
              <a:t>Map </a:t>
            </a:r>
            <a:r>
              <a:rPr lang="zh-TW" altLang="en-US" sz="2200" dirty="0">
                <a:latin typeface="Hannotate TC Bold"/>
                <a:cs typeface="Hannotate TC Bold"/>
              </a:rPr>
              <a:t>後的結果存入 </a:t>
            </a:r>
            <a:r>
              <a:rPr lang="en-US" altLang="zh-TW" sz="2200" dirty="0">
                <a:latin typeface="Hannotate TC Bold"/>
                <a:cs typeface="Hannotate TC Bold"/>
              </a:rPr>
              <a:t>Worker </a:t>
            </a:r>
            <a:r>
              <a:rPr lang="zh-TW" altLang="en-US" sz="2200" dirty="0" smtClean="0">
                <a:latin typeface="Hannotate TC Bold"/>
                <a:cs typeface="Hannotate TC Bold"/>
              </a:rPr>
              <a:t>機器的本地磁碟</a:t>
            </a:r>
            <a:endParaRPr lang="zh-TW" altLang="en-US" sz="2200" dirty="0">
              <a:latin typeface="Hannotate TC Bold"/>
              <a:cs typeface="Hannotate TC Bold"/>
            </a:endParaRPr>
          </a:p>
          <a:p>
            <a:pPr marL="0" indent="0" defTabSz="914400">
              <a:buNone/>
            </a:pPr>
            <a:r>
              <a:rPr lang="en-US" altLang="zh-TW" sz="2200" dirty="0" smtClean="0">
                <a:latin typeface="Hannotate TC Bold"/>
                <a:cs typeface="Hannotate TC Bold"/>
              </a:rPr>
              <a:t>5. </a:t>
            </a:r>
            <a:r>
              <a:rPr lang="zh-TW" altLang="en-US" sz="2200" dirty="0" smtClean="0">
                <a:latin typeface="Hannotate TC Bold"/>
                <a:cs typeface="Hannotate TC Bold"/>
              </a:rPr>
              <a:t>執行 </a:t>
            </a:r>
            <a:r>
              <a:rPr lang="en-US" altLang="zh-TW" sz="2200" dirty="0">
                <a:latin typeface="Hannotate TC Bold"/>
                <a:cs typeface="Hannotate TC Bold"/>
              </a:rPr>
              <a:t>Reduce </a:t>
            </a:r>
            <a:r>
              <a:rPr lang="zh-TW" altLang="en-US" sz="2200" dirty="0">
                <a:latin typeface="Hannotate TC Bold"/>
                <a:cs typeface="Hannotate TC Bold"/>
              </a:rPr>
              <a:t>程式的 </a:t>
            </a:r>
            <a:r>
              <a:rPr lang="en-US" altLang="zh-TW" sz="2200" dirty="0">
                <a:latin typeface="Hannotate TC Bold"/>
                <a:cs typeface="Hannotate TC Bold"/>
              </a:rPr>
              <a:t>Worker </a:t>
            </a:r>
            <a:r>
              <a:rPr lang="zh-TW" altLang="en-US" sz="2200" dirty="0">
                <a:latin typeface="Hannotate TC Bold"/>
                <a:cs typeface="Hannotate TC Bold"/>
              </a:rPr>
              <a:t>機器，遠端讀取每一份 </a:t>
            </a:r>
            <a:r>
              <a:rPr lang="en-US" altLang="zh-TW" sz="2200" dirty="0">
                <a:latin typeface="Hannotate TC Bold"/>
                <a:cs typeface="Hannotate TC Bold"/>
              </a:rPr>
              <a:t>Map </a:t>
            </a:r>
            <a:r>
              <a:rPr lang="zh-TW" altLang="en-US" sz="2200" dirty="0">
                <a:latin typeface="Hannotate TC Bold"/>
                <a:cs typeface="Hannotate TC Bold"/>
              </a:rPr>
              <a:t>結果，進行彙整與排序，同時執行 </a:t>
            </a:r>
            <a:r>
              <a:rPr lang="en-US" altLang="zh-TW" sz="2200" dirty="0" smtClean="0">
                <a:latin typeface="Hannotate TC Bold"/>
                <a:cs typeface="Hannotate TC Bold"/>
              </a:rPr>
              <a:t>Reduce</a:t>
            </a:r>
            <a:endParaRPr lang="zh-TW" altLang="en-US" sz="2200" dirty="0">
              <a:latin typeface="Hannotate TC Bold"/>
              <a:cs typeface="Hannotate TC Bold"/>
            </a:endParaRPr>
          </a:p>
          <a:p>
            <a:pPr marL="0" indent="0" defTabSz="914400">
              <a:buNone/>
            </a:pPr>
            <a:r>
              <a:rPr lang="en-US" altLang="zh-TW" sz="2200" dirty="0" smtClean="0">
                <a:latin typeface="Hannotate TC Bold"/>
                <a:cs typeface="Hannotate TC Bold"/>
              </a:rPr>
              <a:t>6. </a:t>
            </a:r>
            <a:r>
              <a:rPr lang="zh-TW" altLang="en-US" sz="2200" dirty="0" smtClean="0">
                <a:latin typeface="Hannotate TC Bold"/>
                <a:cs typeface="Hannotate TC Bold"/>
              </a:rPr>
              <a:t>將</a:t>
            </a:r>
            <a:r>
              <a:rPr lang="zh-TW" altLang="en-US" sz="2200" dirty="0">
                <a:latin typeface="Hannotate TC Bold"/>
                <a:cs typeface="Hannotate TC Bold"/>
              </a:rPr>
              <a:t>使用者需要的運算結果</a:t>
            </a:r>
            <a:r>
              <a:rPr lang="zh-TW" altLang="en-US" sz="2200" dirty="0" smtClean="0">
                <a:latin typeface="Hannotate TC Bold"/>
                <a:cs typeface="Hannotate TC Bold"/>
              </a:rPr>
              <a:t>輸出</a:t>
            </a:r>
            <a:r>
              <a:rPr lang="zh-TW" altLang="en-US" sz="2200" dirty="0" smtClean="0">
                <a:latin typeface="Hannotate TC Bold"/>
                <a:cs typeface="Hannotate TC Bold"/>
              </a:rPr>
              <a:t>至指定位置</a:t>
            </a:r>
            <a:endParaRPr lang="en-US" altLang="zh-TW" sz="2200" dirty="0" smtClean="0">
              <a:latin typeface="Hannotate TC Bold"/>
              <a:cs typeface="Hannotate TC Bold"/>
            </a:endParaRPr>
          </a:p>
          <a:p>
            <a:pPr marL="0" indent="0" defTabSz="914400">
              <a:buNone/>
            </a:pPr>
            <a:endParaRPr lang="en-US" altLang="zh-TW" sz="2200" dirty="0">
              <a:latin typeface="Hannotate TC Bold"/>
              <a:cs typeface="Hannotate TC Bold"/>
            </a:endParaRPr>
          </a:p>
          <a:p>
            <a:pPr marL="0" indent="0" defTabSz="914400">
              <a:buNone/>
            </a:pPr>
            <a:endParaRPr lang="en-US" altLang="zh-TW" sz="2200" dirty="0">
              <a:latin typeface="Hannotate TC Bold"/>
              <a:cs typeface="Hannotate TC Bold"/>
            </a:endParaRPr>
          </a:p>
          <a:p>
            <a:pPr marL="0" indent="0">
              <a:buNone/>
            </a:pPr>
            <a:endParaRPr kumimoji="1" lang="zh-TW" altLang="en-US" sz="2200" dirty="0">
              <a:latin typeface="Hannotate TC Bold"/>
              <a:cs typeface="Hannotate TC Bold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849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914400">
              <a:spcBef>
                <a:spcPts val="0"/>
              </a:spcBef>
              <a:buNone/>
            </a:pPr>
            <a:r>
              <a:rPr lang="en-US" altLang="zh-TW" sz="3600" dirty="0" smtClean="0">
                <a:ea typeface="儷黑 Pro"/>
              </a:rPr>
              <a:t>What is </a:t>
            </a:r>
            <a:r>
              <a:rPr lang="en-US" altLang="zh-TW" sz="3600" dirty="0" err="1" smtClean="0">
                <a:ea typeface="儷黑 Pro"/>
              </a:rPr>
              <a:t>MapReduce</a:t>
            </a:r>
            <a:r>
              <a:rPr lang="en-US" altLang="zh-TW" sz="3600" dirty="0">
                <a:ea typeface="儷黑 Pro"/>
              </a:rPr>
              <a:t>?</a:t>
            </a:r>
            <a:endParaRPr lang="en-US" sz="3600" b="0" i="0" dirty="0">
              <a:solidFill>
                <a:schemeClr val="tx1"/>
              </a:solidFill>
              <a:latin typeface="Hannotate TC Regular"/>
              <a:ea typeface="儷黑 Pro"/>
              <a:cs typeface="Hannotate TC Regular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472" indent="-347472"/>
            <a:r>
              <a:rPr lang="en-US" altLang="zh-TW" sz="2400" dirty="0" err="1" smtClean="0">
                <a:latin typeface="Hannotate TC Bold"/>
                <a:ea typeface="Heiti TC Light"/>
                <a:cs typeface="Hannotate TC Bold"/>
              </a:rPr>
              <a:t>MapReduce</a:t>
            </a:r>
            <a:endParaRPr lang="en-US" altLang="zh-TW" sz="2400" dirty="0">
              <a:latin typeface="Hannotate TC Bold"/>
              <a:ea typeface="Heiti TC Light"/>
              <a:cs typeface="Hannotate TC Bold"/>
            </a:endParaRPr>
          </a:p>
          <a:p>
            <a:pPr marL="747522" lvl="1" indent="-347472"/>
            <a:r>
              <a:rPr lang="zh-TW" altLang="en-US" sz="2000" dirty="0">
                <a:latin typeface="Hannotate TC Bold"/>
                <a:ea typeface="Heiti TC Light"/>
                <a:cs typeface="Hannotate TC Bold"/>
              </a:rPr>
              <a:t>是一種軟體框架</a:t>
            </a:r>
            <a:r>
              <a:rPr lang="en-US" altLang="zh-TW" sz="2000" dirty="0">
                <a:latin typeface="Hannotate TC Bold"/>
                <a:ea typeface="Heiti TC Light"/>
                <a:cs typeface="Hannotate TC Bold"/>
              </a:rPr>
              <a:t>(software framework)</a:t>
            </a:r>
          </a:p>
          <a:p>
            <a:pPr marL="747522" lvl="1" indent="-347472"/>
            <a:r>
              <a:rPr lang="zh-TW" altLang="en-US" sz="2000" dirty="0" smtClean="0">
                <a:latin typeface="Hannotate TC Bold"/>
                <a:ea typeface="Heiti TC Light"/>
                <a:cs typeface="Hannotate TC Bold"/>
              </a:rPr>
              <a:t>能</a:t>
            </a:r>
            <a:r>
              <a:rPr lang="zh-TW" altLang="en-US" sz="2000" dirty="0">
                <a:latin typeface="Hannotate TC Bold"/>
                <a:ea typeface="Heiti TC Light"/>
                <a:cs typeface="Hannotate TC Bold"/>
              </a:rPr>
              <a:t>為大量資料做平行運算處理</a:t>
            </a:r>
          </a:p>
          <a:p>
            <a:pPr marL="747522" lvl="1" indent="-347472"/>
            <a:r>
              <a:rPr lang="zh-TW" altLang="en-US" sz="2000" dirty="0">
                <a:latin typeface="Hannotate TC Bold"/>
                <a:ea typeface="Heiti TC Light"/>
                <a:cs typeface="Hannotate TC Bold"/>
              </a:rPr>
              <a:t>此框架的功能概念主要是映射</a:t>
            </a:r>
            <a:r>
              <a:rPr lang="en-US" altLang="zh-TW" sz="2000" dirty="0">
                <a:latin typeface="Hannotate TC Bold"/>
                <a:ea typeface="Heiti TC Light"/>
                <a:cs typeface="Hannotate TC Bold"/>
              </a:rPr>
              <a:t>(Map)</a:t>
            </a:r>
            <a:r>
              <a:rPr lang="zh-TW" altLang="en-US" sz="2000" dirty="0">
                <a:latin typeface="Hannotate TC Bold"/>
                <a:ea typeface="Heiti TC Light"/>
                <a:cs typeface="Hannotate TC Bold"/>
              </a:rPr>
              <a:t>和化簡</a:t>
            </a:r>
            <a:r>
              <a:rPr lang="en-US" altLang="zh-TW" sz="2000" dirty="0">
                <a:latin typeface="Hannotate TC Bold"/>
                <a:ea typeface="Heiti TC Light"/>
                <a:cs typeface="Hannotate TC Bold"/>
              </a:rPr>
              <a:t>(Reduce)</a:t>
            </a:r>
          </a:p>
          <a:p>
            <a:pPr marL="747522" lvl="1" indent="-347472"/>
            <a:r>
              <a:rPr lang="zh-TW" altLang="en-US" sz="2000" dirty="0">
                <a:latin typeface="Hannotate TC Bold"/>
                <a:ea typeface="Heiti TC Light"/>
                <a:cs typeface="Hannotate TC Bold"/>
              </a:rPr>
              <a:t>實作上可用</a:t>
            </a:r>
            <a:r>
              <a:rPr lang="en-US" altLang="zh-TW" sz="2000" dirty="0">
                <a:latin typeface="Hannotate TC Bold"/>
                <a:ea typeface="Heiti TC Light"/>
                <a:cs typeface="Hannotate TC Bold"/>
              </a:rPr>
              <a:t>C++</a:t>
            </a:r>
            <a:r>
              <a:rPr lang="zh-TW" altLang="en-US" sz="2000" dirty="0">
                <a:latin typeface="Hannotate TC Bold"/>
                <a:ea typeface="Heiti TC Light"/>
                <a:cs typeface="Hannotate TC Bold"/>
              </a:rPr>
              <a:t>、</a:t>
            </a:r>
            <a:r>
              <a:rPr lang="en-US" altLang="zh-TW" sz="2000" dirty="0">
                <a:latin typeface="Hannotate TC Bold"/>
                <a:ea typeface="Heiti TC Light"/>
                <a:cs typeface="Hannotate TC Bold"/>
              </a:rPr>
              <a:t>JAVA</a:t>
            </a:r>
            <a:r>
              <a:rPr lang="zh-TW" altLang="en-US" sz="2000" dirty="0">
                <a:latin typeface="Hannotate TC Bold"/>
                <a:ea typeface="Heiti TC Light"/>
                <a:cs typeface="Hannotate TC Bold"/>
              </a:rPr>
              <a:t>或其他程式語言來達成</a:t>
            </a:r>
          </a:p>
          <a:p>
            <a:pPr marL="347472" indent="-347472"/>
            <a:r>
              <a:rPr lang="en-US" altLang="zh-TW" sz="2400" dirty="0">
                <a:latin typeface="Hannotate TC Bold"/>
                <a:ea typeface="Heiti TC Light"/>
                <a:cs typeface="Hannotate TC Bold"/>
              </a:rPr>
              <a:t>Map</a:t>
            </a:r>
          </a:p>
          <a:p>
            <a:pPr marL="747522" lvl="1" indent="-347472"/>
            <a:r>
              <a:rPr lang="zh-TW" altLang="en-US" sz="2000" dirty="0">
                <a:latin typeface="Hannotate TC Bold"/>
                <a:ea typeface="Heiti TC Light"/>
                <a:cs typeface="Hannotate TC Bold"/>
              </a:rPr>
              <a:t>從主節點</a:t>
            </a:r>
            <a:r>
              <a:rPr lang="en-US" altLang="zh-TW" sz="2000" dirty="0">
                <a:latin typeface="Hannotate TC Bold"/>
                <a:ea typeface="Heiti TC Light"/>
                <a:cs typeface="Hannotate TC Bold"/>
              </a:rPr>
              <a:t>(master node)</a:t>
            </a:r>
            <a:r>
              <a:rPr lang="zh-TW" altLang="en-US" sz="2000" dirty="0">
                <a:latin typeface="Hannotate TC Bold"/>
                <a:ea typeface="Heiti TC Light"/>
                <a:cs typeface="Hannotate TC Bold"/>
              </a:rPr>
              <a:t>輸入一組</a:t>
            </a:r>
            <a:r>
              <a:rPr lang="en-US" altLang="zh-TW" sz="2000" dirty="0">
                <a:latin typeface="Hannotate TC Bold"/>
                <a:ea typeface="Heiti TC Light"/>
                <a:cs typeface="Hannotate TC Bold"/>
              </a:rPr>
              <a:t>input</a:t>
            </a:r>
            <a:r>
              <a:rPr lang="zh-TW" altLang="en-US" sz="2000" dirty="0">
                <a:latin typeface="Hannotate TC Bold"/>
                <a:ea typeface="Heiti TC Light"/>
                <a:cs typeface="Hannotate TC Bold"/>
              </a:rPr>
              <a:t>，此</a:t>
            </a:r>
            <a:r>
              <a:rPr lang="en-US" altLang="zh-TW" sz="2000" dirty="0">
                <a:latin typeface="Hannotate TC Bold"/>
                <a:ea typeface="Heiti TC Light"/>
                <a:cs typeface="Hannotate TC Bold"/>
              </a:rPr>
              <a:t>input</a:t>
            </a:r>
            <a:r>
              <a:rPr lang="zh-TW" altLang="en-US" sz="2000" dirty="0">
                <a:latin typeface="Hannotate TC Bold"/>
                <a:ea typeface="Heiti TC Light"/>
                <a:cs typeface="Hannotate TC Bold"/>
              </a:rPr>
              <a:t>是一組</a:t>
            </a:r>
            <a:r>
              <a:rPr lang="en-US" altLang="zh-TW" sz="2000" dirty="0">
                <a:latin typeface="Hannotate TC Bold"/>
                <a:ea typeface="Heiti TC Light"/>
                <a:cs typeface="Hannotate TC Bold"/>
              </a:rPr>
              <a:t>key/value</a:t>
            </a:r>
            <a:r>
              <a:rPr lang="zh-TW" altLang="en-US" sz="2000" dirty="0">
                <a:latin typeface="Hannotate TC Bold"/>
                <a:ea typeface="Heiti TC Light"/>
                <a:cs typeface="Hannotate TC Bold"/>
              </a:rPr>
              <a:t>，將這組輸入切分成好幾個小的子部分，分散到各個工作節點</a:t>
            </a:r>
            <a:r>
              <a:rPr lang="en-US" altLang="zh-TW" sz="2000" dirty="0">
                <a:latin typeface="Hannotate TC Bold"/>
                <a:ea typeface="Heiti TC Light"/>
                <a:cs typeface="Hannotate TC Bold"/>
              </a:rPr>
              <a:t>(worker nodes)</a:t>
            </a:r>
            <a:r>
              <a:rPr lang="zh-TW" altLang="en-US" sz="2000" dirty="0">
                <a:latin typeface="Hannotate TC Bold"/>
                <a:ea typeface="Heiti TC Light"/>
                <a:cs typeface="Hannotate TC Bold"/>
              </a:rPr>
              <a:t>去做運算</a:t>
            </a:r>
          </a:p>
          <a:p>
            <a:pPr marL="347472" indent="-347472"/>
            <a:r>
              <a:rPr lang="en-US" altLang="zh-TW" sz="2400" dirty="0">
                <a:latin typeface="Hannotate TC Bold"/>
                <a:ea typeface="Heiti TC Light"/>
                <a:cs typeface="Hannotate TC Bold"/>
              </a:rPr>
              <a:t>Reduce</a:t>
            </a:r>
          </a:p>
          <a:p>
            <a:pPr marL="747522" lvl="1" indent="-347472"/>
            <a:r>
              <a:rPr lang="zh-TW" altLang="en-US" sz="2000" dirty="0">
                <a:latin typeface="Hannotate TC Bold"/>
                <a:ea typeface="Heiti TC Light"/>
                <a:cs typeface="Hannotate TC Bold"/>
              </a:rPr>
              <a:t>主節點</a:t>
            </a:r>
            <a:r>
              <a:rPr lang="en-US" altLang="zh-TW" sz="2000" dirty="0">
                <a:latin typeface="Hannotate TC Bold"/>
                <a:ea typeface="Heiti TC Light"/>
                <a:cs typeface="Hannotate TC Bold"/>
              </a:rPr>
              <a:t>(master node)</a:t>
            </a:r>
            <a:r>
              <a:rPr lang="zh-TW" altLang="en-US" sz="2000" dirty="0">
                <a:latin typeface="Hannotate TC Bold"/>
                <a:ea typeface="Heiti TC Light"/>
                <a:cs typeface="Hannotate TC Bold"/>
              </a:rPr>
              <a:t>收回處理完的子部分，將子部分重新組合產生輸出</a:t>
            </a:r>
            <a:endParaRPr lang="en-US" altLang="zh-TW" sz="2000" dirty="0" smtClean="0">
              <a:latin typeface="Hannotate TC Bold"/>
              <a:ea typeface="Heiti TC Light"/>
              <a:cs typeface="Hannotate TC Bold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587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TW" sz="3600" dirty="0">
                <a:ea typeface="儷黑 Pro"/>
              </a:rPr>
              <a:t>What is </a:t>
            </a:r>
            <a:r>
              <a:rPr lang="en-US" altLang="zh-TW" sz="3600" dirty="0" err="1">
                <a:ea typeface="儷黑 Pro"/>
              </a:rPr>
              <a:t>MapReduce</a:t>
            </a:r>
            <a:r>
              <a:rPr lang="en-US" altLang="zh-TW" sz="3600" dirty="0">
                <a:ea typeface="儷黑 Pro"/>
              </a:rPr>
              <a:t>?</a:t>
            </a:r>
            <a:endParaRPr lang="en-US" sz="3600" b="0" i="0" dirty="0">
              <a:solidFill>
                <a:schemeClr val="tx1"/>
              </a:solidFill>
              <a:latin typeface="Hannotate TC Regular"/>
              <a:ea typeface="儷黑 Pro"/>
              <a:cs typeface="Hannotate TC Regular"/>
            </a:endParaRPr>
          </a:p>
        </p:txBody>
      </p:sp>
      <p:pic>
        <p:nvPicPr>
          <p:cNvPr id="4" name="內容版面配置區 3" descr="MapReduceWordCountOverview1.png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27" b="-9227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344099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2354</TotalTime>
  <Words>474</Words>
  <Application>Microsoft Macintosh PowerPoint</Application>
  <PresentationFormat>如螢幕大小 (4:3)</PresentationFormat>
  <Paragraphs>66</Paragraphs>
  <Slides>12</Slides>
  <Notes>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實作課程 Lesson 03</vt:lpstr>
      <vt:lpstr>PowerPoint 簡報</vt:lpstr>
      <vt:lpstr>HDFS Architecture</vt:lpstr>
      <vt:lpstr>Block Replication</vt:lpstr>
      <vt:lpstr>Big Data 的起源 Google 三篇論文</vt:lpstr>
      <vt:lpstr>MapReduce Execution Overview</vt:lpstr>
      <vt:lpstr>MapReduce Execution Overview</vt:lpstr>
      <vt:lpstr>What is MapReduce?</vt:lpstr>
      <vt:lpstr>What is MapReduce?</vt:lpstr>
      <vt:lpstr>Make A MapReduce</vt:lpstr>
      <vt:lpstr>Reference</vt:lpstr>
      <vt:lpstr>Thank you for your listening</vt:lpstr>
    </vt:vector>
  </TitlesOfParts>
  <Company>三竹資訊股份有限公司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Ｍitake Ｍitake</dc:creator>
  <cp:lastModifiedBy>Ｍitake Ｍitake</cp:lastModifiedBy>
  <cp:revision>287</cp:revision>
  <dcterms:created xsi:type="dcterms:W3CDTF">2015-09-04T07:34:31Z</dcterms:created>
  <dcterms:modified xsi:type="dcterms:W3CDTF">2016-05-01T15:47:07Z</dcterms:modified>
</cp:coreProperties>
</file>