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88" r:id="rId3"/>
    <p:sldId id="314" r:id="rId4"/>
    <p:sldId id="313" r:id="rId5"/>
    <p:sldId id="315" r:id="rId6"/>
    <p:sldId id="312" r:id="rId7"/>
    <p:sldId id="316" r:id="rId8"/>
    <p:sldId id="317" r:id="rId9"/>
    <p:sldId id="292" r:id="rId10"/>
    <p:sldId id="283" r:id="rId11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17"/>
    <a:srgbClr val="FFD717"/>
    <a:srgbClr val="9BD159"/>
    <a:srgbClr val="34805E"/>
    <a:srgbClr val="00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87332" autoAdjust="0"/>
  </p:normalViewPr>
  <p:slideViewPr>
    <p:cSldViewPr snapToGrid="0" snapToObjects="1">
      <p:cViewPr>
        <p:scale>
          <a:sx n="85" d="100"/>
          <a:sy n="85" d="100"/>
        </p:scale>
        <p:origin x="-172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72FA-063C-C14B-B07E-ADE300083188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F52E1-99E9-1D49-8E32-1D8619EEB7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79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* 如果這些問題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任何其中一個造成排程延遲或需要進一步討論，請將細節放入下一張投影片。</a:t>
            </a: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957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8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21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644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00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07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6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9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08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77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79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A3A6-0344-8440-8A8D-895524E3F2EB}" type="datetimeFigureOut">
              <a:rPr kumimoji="1" lang="zh-TW" altLang="en-US" smtClean="0"/>
              <a:t>16/5/8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4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hyperlink" Target="http://research.google.com/archive/bigtable.html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base.apache.org/book.html%23quickstart" TargetMode="External"/><Relationship Id="rId3" Type="http://schemas.openxmlformats.org/officeDocument/2006/relationships/hyperlink" Target="https://cwiki.apache.org/confluence/display/Hive/GettingStar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 smtClean="0">
                <a:latin typeface="Hannotate TC Regular"/>
                <a:ea typeface="微軟正黑體"/>
                <a:cs typeface="Hannotate TC Regular"/>
              </a:rPr>
              <a:t>實作課程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 Lesson 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04</a:t>
            </a:r>
            <a:endParaRPr kumimoji="1" lang="zh-TW" altLang="en-US" b="1" dirty="0">
              <a:latin typeface="Hannotate TC Regular"/>
              <a:ea typeface="微軟正黑體"/>
              <a:cs typeface="Hannotate TC Regular"/>
            </a:endParaRPr>
          </a:p>
        </p:txBody>
      </p:sp>
      <p:sp>
        <p:nvSpPr>
          <p:cNvPr id="6" name="子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Hannotate TC Regular"/>
                <a:ea typeface="微軟正黑體"/>
                <a:cs typeface="Hannotate TC Regular"/>
              </a:rPr>
              <a:t>蔡秉文</a:t>
            </a:r>
            <a:endParaRPr kumimoji="1" lang="en-US" altLang="zh-TW" dirty="0" smtClean="0">
              <a:latin typeface="Hannotate TC Regular"/>
              <a:ea typeface="微軟正黑體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Cookie Tsai</a:t>
            </a:r>
            <a:endParaRPr kumimoji="1" lang="zh-TW" altLang="en-US" dirty="0">
              <a:latin typeface="Hannotate TC Regular"/>
              <a:ea typeface="微軟正黑體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83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Thank </a:t>
            </a:r>
            <a:r>
              <a:rPr kumimoji="1" lang="en-US" altLang="zh-TW" dirty="0"/>
              <a:t>you for your listening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02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annotate TC Regular"/>
                <a:ea typeface="微軟正黑體"/>
                <a:cs typeface="Hannotate TC Regular"/>
              </a:defRPr>
            </a:lvl1pPr>
          </a:lstStyle>
          <a:p>
            <a:r>
              <a:rPr kumimoji="1" lang="en-US" altLang="zh-TW" sz="3600" b="1" dirty="0" smtClean="0"/>
              <a:t>You Will Learn</a:t>
            </a:r>
            <a:endParaRPr kumimoji="1" lang="zh-TW" altLang="en-US" sz="3600" b="1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認識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HBase</a:t>
            </a:r>
            <a:endParaRPr kumimoji="1"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認識</a:t>
            </a:r>
            <a:r>
              <a:rPr kumimoji="1" lang="en-US" altLang="zh-TW" dirty="0" smtClean="0"/>
              <a:t> Hive</a:t>
            </a:r>
          </a:p>
          <a:p>
            <a:pPr marL="857250" lvl="1" indent="-457200">
              <a:buFont typeface="+mj-lt"/>
              <a:buAutoNum type="arabicPeriod"/>
            </a:pPr>
            <a:r>
              <a:rPr kumimoji="1" lang="en-US" altLang="zh-TW" dirty="0" smtClean="0"/>
              <a:t>Hive </a:t>
            </a:r>
            <a:r>
              <a:rPr kumimoji="1" lang="en-US" altLang="zh-TW" dirty="0" err="1" smtClean="0"/>
              <a:t>MetaStore</a:t>
            </a:r>
            <a:endParaRPr kumimoji="1" lang="en-US" altLang="zh-TW" dirty="0" smtClean="0"/>
          </a:p>
          <a:p>
            <a:pPr marL="857250" lvl="1" indent="-457200">
              <a:buFont typeface="+mj-lt"/>
              <a:buAutoNum type="arabicPeriod"/>
            </a:pPr>
            <a:r>
              <a:rPr kumimoji="1" lang="en-US" altLang="zh-TW" dirty="0" smtClean="0"/>
              <a:t>Hive Server 2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/>
              <a:t>如何使用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HBase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Shell</a:t>
            </a:r>
            <a:endParaRPr kumimoji="1"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如何使用</a:t>
            </a:r>
            <a:r>
              <a:rPr kumimoji="1" lang="en-US" altLang="zh-TW" dirty="0" smtClean="0"/>
              <a:t> Beeline </a:t>
            </a:r>
            <a:r>
              <a:rPr kumimoji="1" lang="zh-TW" altLang="en-US" dirty="0" smtClean="0"/>
              <a:t>和</a:t>
            </a:r>
            <a:r>
              <a:rPr kumimoji="1" lang="en-US" altLang="zh-TW" dirty="0" smtClean="0"/>
              <a:t> Hive Shell</a:t>
            </a:r>
            <a:endParaRPr kumimoji="1" lang="en-US" altLang="zh-TW" dirty="0" smtClean="0"/>
          </a:p>
          <a:p>
            <a:pPr marL="457200" indent="-457200">
              <a:buFont typeface="+mj-lt"/>
              <a:buAutoNum type="arabicPeriod"/>
            </a:pPr>
            <a:endParaRPr kumimoji="1"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79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Hannotate TC Bold"/>
                <a:ea typeface="儷黑 Pro"/>
                <a:cs typeface="Hannotate TC Bold"/>
              </a:rPr>
              <a:t>Big Data </a:t>
            </a:r>
            <a:r>
              <a:rPr lang="zh-TW" altLang="en-US" sz="3600" b="0" i="0" dirty="0" smtClean="0">
                <a:solidFill>
                  <a:schemeClr val="tx1"/>
                </a:solidFill>
                <a:latin typeface="Hannotate TC Bold"/>
                <a:ea typeface="儷黑 Pro"/>
                <a:cs typeface="Hannotate TC Bold"/>
              </a:rPr>
              <a:t>的起源</a:t>
            </a:r>
            <a:r>
              <a:rPr lang="en-US" altLang="zh-TW" sz="3600" b="0" i="0" dirty="0" smtClean="0">
                <a:solidFill>
                  <a:schemeClr val="tx1"/>
                </a:solidFill>
                <a:latin typeface="Hannotate TC Bold"/>
                <a:ea typeface="儷黑 Pro"/>
                <a:cs typeface="Hannotate TC Bold"/>
              </a:rPr>
              <a:t> </a:t>
            </a:r>
            <a:r>
              <a:rPr lang="en-US" sz="3600" b="0" i="0" dirty="0" smtClean="0">
                <a:solidFill>
                  <a:schemeClr val="tx1"/>
                </a:solidFill>
                <a:latin typeface="Hannotate TC Bold"/>
                <a:ea typeface="儷黑 Pro"/>
                <a:cs typeface="Hannotate TC Bold"/>
              </a:rPr>
              <a:t>Google </a:t>
            </a:r>
            <a:r>
              <a:rPr lang="zh-TW" altLang="en-US" sz="3600" b="0" i="0" dirty="0" smtClean="0">
                <a:solidFill>
                  <a:schemeClr val="tx1"/>
                </a:solidFill>
                <a:latin typeface="Hannotate TC Bold"/>
                <a:ea typeface="儷黑 Pro"/>
                <a:cs typeface="Hannotate TC Bold"/>
              </a:rPr>
              <a:t>三篇論文</a:t>
            </a:r>
            <a:endParaRPr lang="en-US" sz="3600" b="0" i="0" dirty="0">
              <a:solidFill>
                <a:schemeClr val="tx1"/>
              </a:solidFill>
              <a:latin typeface="Hannotate TC Bold"/>
              <a:ea typeface="儷黑 Pro"/>
              <a:cs typeface="Hannotate TC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b="1" dirty="0" smtClean="0">
                <a:latin typeface="Hannotate TC Regular"/>
                <a:cs typeface="Hannotate TC Regular"/>
              </a:rPr>
              <a:t> </a:t>
            </a:r>
            <a:r>
              <a:rPr lang="en-US" altLang="zh-TW" sz="2200" b="1" dirty="0" smtClean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The Google </a:t>
            </a:r>
            <a:r>
              <a:rPr lang="en-US" altLang="zh-TW" sz="2200" b="1" dirty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File </a:t>
            </a:r>
            <a:r>
              <a:rPr lang="en-US" altLang="zh-TW" sz="2200" b="1" dirty="0" smtClean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System</a:t>
            </a: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/>
            </a:r>
            <a:br>
              <a:rPr lang="en-US" altLang="zh-TW" sz="2400" b="1" dirty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</a:br>
            <a:r>
              <a:rPr lang="en-US" altLang="zh-TW" sz="1800" b="1" dirty="0" smtClean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http</a:t>
            </a:r>
            <a:r>
              <a:rPr lang="en-US" altLang="zh-TW" sz="1800" b="1" dirty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://research.google.com/archive/gfs.html</a:t>
            </a:r>
            <a:endParaRPr lang="en-US" altLang="zh-TW" sz="1800" b="1" dirty="0" smtClean="0">
              <a:solidFill>
                <a:schemeClr val="bg1">
                  <a:lumMod val="75000"/>
                </a:schemeClr>
              </a:solidFill>
              <a:latin typeface="Hannotate TC Regular"/>
              <a:cs typeface="Hannotate TC Regular"/>
            </a:endParaRPr>
          </a:p>
          <a:p>
            <a:pPr marL="347472" indent="-347472">
              <a:buFont typeface="Arial"/>
              <a:buChar char="•"/>
            </a:pPr>
            <a:endParaRPr lang="en-US" dirty="0" smtClean="0">
              <a:latin typeface="Hannotate TC Regular"/>
              <a:ea typeface="儷黑 Pro"/>
              <a:cs typeface="Hannotate TC Regular"/>
            </a:endParaRPr>
          </a:p>
          <a:p>
            <a:pPr marL="347472" indent="-347472">
              <a:spcBef>
                <a:spcPts val="480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TW" sz="2200" b="1" dirty="0" err="1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MapReduce</a:t>
            </a:r>
            <a:r>
              <a:rPr lang="en-US" altLang="zh-TW" sz="2200" b="1" dirty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: Simplified Data Processing on Large Clusters</a:t>
            </a:r>
            <a:br>
              <a:rPr lang="en-US" altLang="zh-TW" sz="2200" b="1" dirty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</a:br>
            <a:r>
              <a:rPr lang="en-US" altLang="zh-TW" sz="1800" b="1" dirty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http://</a:t>
            </a:r>
            <a:r>
              <a:rPr lang="en-US" altLang="zh-TW" sz="1800" b="1" dirty="0" err="1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research.google.com</a:t>
            </a:r>
            <a:r>
              <a:rPr lang="en-US" altLang="zh-TW" sz="1800" b="1" dirty="0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/archive/</a:t>
            </a:r>
            <a:r>
              <a:rPr lang="en-US" altLang="zh-TW" sz="1800" b="1" dirty="0" err="1">
                <a:solidFill>
                  <a:schemeClr val="bg1">
                    <a:lumMod val="75000"/>
                  </a:schemeClr>
                </a:solidFill>
                <a:latin typeface="Hannotate TC Regular"/>
                <a:cs typeface="Hannotate TC Regular"/>
              </a:rPr>
              <a:t>mapreduce.html</a:t>
            </a:r>
            <a:endParaRPr lang="en-US" sz="1800" b="0" i="0" dirty="0">
              <a:solidFill>
                <a:schemeClr val="bg1">
                  <a:lumMod val="75000"/>
                </a:schemeClr>
              </a:solidFill>
              <a:latin typeface="Hannotate TC Regular"/>
              <a:ea typeface="儷黑 Pro"/>
              <a:cs typeface="Hannotate TC Regular"/>
            </a:endParaRPr>
          </a:p>
          <a:p>
            <a:pPr marL="347472" indent="-347472" algn="l" defTabSz="914400">
              <a:lnSpc>
                <a:spcPct val="150000"/>
              </a:lnSpc>
              <a:spcBef>
                <a:spcPts val="0"/>
              </a:spcBef>
              <a:buSzPct val="130000"/>
              <a:buFont typeface="Arial"/>
              <a:buChar char="•"/>
            </a:pPr>
            <a:endParaRPr lang="en-US" dirty="0" smtClean="0">
              <a:solidFill>
                <a:srgbClr val="BFBFBF"/>
              </a:solidFill>
              <a:latin typeface="Hannotate TC Regular"/>
              <a:ea typeface="儷黑 Pro"/>
              <a:cs typeface="Hannotate TC Regular"/>
            </a:endParaRPr>
          </a:p>
          <a:p>
            <a:pPr>
              <a:spcBef>
                <a:spcPts val="480"/>
              </a:spcBef>
              <a:buClr>
                <a:schemeClr val="tx1"/>
              </a:buClr>
            </a:pPr>
            <a:r>
              <a:rPr lang="en-US" altLang="zh-TW" sz="2200" b="1" dirty="0" err="1">
                <a:latin typeface="Hannotate TC Regular"/>
                <a:cs typeface="Hannotate TC Regular"/>
              </a:rPr>
              <a:t>Bigtable</a:t>
            </a:r>
            <a:r>
              <a:rPr lang="en-US" altLang="zh-TW" sz="2200" b="1" dirty="0">
                <a:latin typeface="Hannotate TC Regular"/>
                <a:cs typeface="Hannotate TC Regular"/>
              </a:rPr>
              <a:t>: A Distributed Storage System for Structured Data</a:t>
            </a:r>
            <a:r>
              <a:rPr lang="en-US" altLang="zh-TW" b="1" dirty="0">
                <a:latin typeface="Hannotate TC Regular"/>
                <a:cs typeface="Hannotate TC Regular"/>
              </a:rPr>
              <a:t/>
            </a:r>
            <a:br>
              <a:rPr lang="en-US" altLang="zh-TW" b="1" dirty="0">
                <a:latin typeface="Hannotate TC Regular"/>
                <a:cs typeface="Hannotate TC Regular"/>
              </a:rPr>
            </a:br>
            <a:r>
              <a:rPr lang="en-US" altLang="zh-TW" sz="1800" b="1" dirty="0">
                <a:solidFill>
                  <a:srgbClr val="BFBFBF"/>
                </a:solidFill>
                <a:latin typeface="Hannotate TC Regular"/>
                <a:cs typeface="Hannotate TC Regular"/>
                <a:hlinkClick r:id="rId4"/>
              </a:rPr>
              <a:t>http://</a:t>
            </a:r>
            <a:r>
              <a:rPr lang="en-US" altLang="zh-TW" sz="1800" b="1" dirty="0" err="1">
                <a:solidFill>
                  <a:srgbClr val="BFBFBF"/>
                </a:solidFill>
                <a:latin typeface="Hannotate TC Regular"/>
                <a:cs typeface="Hannotate TC Regular"/>
                <a:hlinkClick r:id="rId4"/>
              </a:rPr>
              <a:t>research.google.com</a:t>
            </a:r>
            <a:r>
              <a:rPr lang="en-US" altLang="zh-TW" sz="1800" b="1" dirty="0">
                <a:solidFill>
                  <a:srgbClr val="BFBFBF"/>
                </a:solidFill>
                <a:latin typeface="Hannotate TC Regular"/>
                <a:cs typeface="Hannotate TC Regular"/>
                <a:hlinkClick r:id="rId4"/>
              </a:rPr>
              <a:t>/archive/</a:t>
            </a:r>
            <a:r>
              <a:rPr lang="en-US" altLang="zh-TW" sz="1800" b="1" dirty="0" err="1">
                <a:solidFill>
                  <a:srgbClr val="BFBFBF"/>
                </a:solidFill>
                <a:latin typeface="Hannotate TC Regular"/>
                <a:cs typeface="Hannotate TC Regular"/>
                <a:hlinkClick r:id="rId4"/>
              </a:rPr>
              <a:t>bigtable.html</a:t>
            </a:r>
            <a:endParaRPr lang="en-US" altLang="zh-TW" sz="1800" b="1" dirty="0" smtClean="0">
              <a:solidFill>
                <a:srgbClr val="BFBFBF"/>
              </a:solidFill>
              <a:latin typeface="Hannotate TC Regular"/>
              <a:cs typeface="Hannotate TC Regular"/>
            </a:endParaRPr>
          </a:p>
          <a:p>
            <a:pPr marL="347472" indent="-347472">
              <a:spcBef>
                <a:spcPts val="480"/>
              </a:spcBef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Hannotate TC Regular"/>
              <a:ea typeface="儷黑 Pro"/>
              <a:cs typeface="Hannotate TC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2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 kind of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NoSQL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Manipulation in HDFS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Using column family 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qualifier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Each Row-Key is also a indexed column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199218"/>
              </p:ext>
            </p:extLst>
          </p:nvPr>
        </p:nvGraphicFramePr>
        <p:xfrm>
          <a:off x="754531" y="3776225"/>
          <a:ext cx="7634937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161"/>
                <a:gridCol w="1138955"/>
                <a:gridCol w="1284941"/>
                <a:gridCol w="2076824"/>
                <a:gridCol w="189005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</a:t>
                      </a:r>
                      <a:r>
                        <a:rPr lang="en-US" altLang="zh-TW" baseline="0" dirty="0" smtClean="0">
                          <a:latin typeface="Hannotate TC Regular"/>
                          <a:cs typeface="Hannotate TC Regular"/>
                        </a:rPr>
                        <a:t>-Key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Column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Timestamp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Value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Family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Qualifier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Tom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Mary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phone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0999XXXXXX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row3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John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1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Architecture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5" name="內容版面配置區 4" descr="Hbase-fil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4" b="-43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796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Hive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Data warehouse software facilitates querying and managing large datasets residing in distributed storage.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SQL-like language called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HiveQL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At the same time this language also allows traditional map/reduce</a:t>
            </a:r>
          </a:p>
          <a:p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0250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Hive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Metastore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 </a:t>
            </a:r>
            <a:r>
              <a:rPr kumimoji="1" lang="en-US" altLang="zh-TW" dirty="0" smtClean="0"/>
              <a:t>Architecture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/>
          <a:stretch/>
        </p:blipFill>
        <p:spPr>
          <a:xfrm>
            <a:off x="2106706" y="1404479"/>
            <a:ext cx="4915646" cy="5088578"/>
          </a:xfrm>
        </p:spPr>
      </p:pic>
    </p:spTree>
    <p:extLst>
      <p:ext uri="{BB962C8B-B14F-4D97-AF65-F5344CB8AC3E}">
        <p14:creationId xmlns:p14="http://schemas.microsoft.com/office/powerpoint/2010/main" val="221276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Hiveserver2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460" y="1553882"/>
            <a:ext cx="6087481" cy="4721768"/>
          </a:xfrm>
        </p:spPr>
      </p:pic>
    </p:spTree>
    <p:extLst>
      <p:ext uri="{BB962C8B-B14F-4D97-AF65-F5344CB8AC3E}">
        <p14:creationId xmlns:p14="http://schemas.microsoft.com/office/powerpoint/2010/main" val="31043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Reference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 smtClean="0"/>
              <a:t>HBase</a:t>
            </a:r>
            <a:r>
              <a:rPr kumimoji="1" lang="en-US" altLang="zh-TW" sz="2400" dirty="0" smtClean="0"/>
              <a:t> Getting Started</a:t>
            </a:r>
            <a:endParaRPr kumimoji="1" lang="en-US" altLang="zh-TW" sz="2400" dirty="0"/>
          </a:p>
          <a:p>
            <a:pPr lvl="1"/>
            <a:r>
              <a:rPr kumimoji="1" lang="en-US" altLang="zh-TW" sz="2000" dirty="0">
                <a:hlinkClick r:id="rId2"/>
              </a:rPr>
              <a:t>https://</a:t>
            </a:r>
            <a:r>
              <a:rPr kumimoji="1" lang="en-US" altLang="zh-TW" sz="2000" dirty="0" err="1">
                <a:hlinkClick r:id="rId2"/>
              </a:rPr>
              <a:t>hbase.apache.org</a:t>
            </a:r>
            <a:r>
              <a:rPr kumimoji="1" lang="en-US" altLang="zh-TW" sz="2000" dirty="0">
                <a:hlinkClick r:id="rId2"/>
              </a:rPr>
              <a:t>/</a:t>
            </a:r>
            <a:r>
              <a:rPr kumimoji="1" lang="en-US" altLang="zh-TW" sz="2000" dirty="0" err="1">
                <a:hlinkClick r:id="rId2"/>
              </a:rPr>
              <a:t>book.html#quickstart</a:t>
            </a:r>
            <a:endParaRPr kumimoji="1" lang="en-US" altLang="zh-TW" sz="2000" dirty="0" smtClean="0"/>
          </a:p>
          <a:p>
            <a:r>
              <a:rPr kumimoji="1" lang="en-US" altLang="zh-TW" sz="2400" dirty="0" smtClean="0"/>
              <a:t>Hive Getting Started</a:t>
            </a:r>
          </a:p>
          <a:p>
            <a:pPr lvl="1"/>
            <a:r>
              <a:rPr kumimoji="1" lang="en-US" altLang="zh-TW" sz="2000" dirty="0">
                <a:hlinkClick r:id="rId3"/>
              </a:rPr>
              <a:t>https://</a:t>
            </a:r>
            <a:r>
              <a:rPr kumimoji="1" lang="en-US" altLang="zh-TW" sz="2000" dirty="0" err="1">
                <a:hlinkClick r:id="rId3"/>
              </a:rPr>
              <a:t>cwiki.apache.org</a:t>
            </a:r>
            <a:r>
              <a:rPr kumimoji="1" lang="en-US" altLang="zh-TW" sz="2000" dirty="0">
                <a:hlinkClick r:id="rId3"/>
              </a:rPr>
              <a:t>/confluence/display/Hive/</a:t>
            </a:r>
            <a:r>
              <a:rPr kumimoji="1" lang="en-US" altLang="zh-TW" sz="2000" dirty="0" err="1" smtClean="0">
                <a:hlinkClick r:id="rId3"/>
              </a:rPr>
              <a:t>GettingStarted</a:t>
            </a:r>
            <a:endParaRPr kumimoji="1" lang="en-US" altLang="zh-TW" sz="2000" dirty="0" smtClean="0"/>
          </a:p>
          <a:p>
            <a:endParaRPr kumimoji="1" lang="en-US" altLang="zh-TW" sz="2400" dirty="0" smtClean="0"/>
          </a:p>
          <a:p>
            <a:pPr lvl="1"/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01803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193</Words>
  <Application>Microsoft Macintosh PowerPoint</Application>
  <PresentationFormat>如螢幕大小 (4:3)</PresentationFormat>
  <Paragraphs>64</Paragraphs>
  <Slides>10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實作課程 Lesson 04</vt:lpstr>
      <vt:lpstr>PowerPoint 簡報</vt:lpstr>
      <vt:lpstr>Big Data 的起源 Google 三篇論文</vt:lpstr>
      <vt:lpstr>What is HBase</vt:lpstr>
      <vt:lpstr>HBase Architecture</vt:lpstr>
      <vt:lpstr>What is Hive</vt:lpstr>
      <vt:lpstr>Hive Metastore Architecture</vt:lpstr>
      <vt:lpstr>Hiveserver2</vt:lpstr>
      <vt:lpstr>Reference</vt:lpstr>
      <vt:lpstr>Thank you for your listening</vt:lpstr>
    </vt:vector>
  </TitlesOfParts>
  <Company>三竹資訊股份有限公司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Ｍitake Ｍitake</dc:creator>
  <cp:lastModifiedBy>Ｍitake Ｍitake</cp:lastModifiedBy>
  <cp:revision>307</cp:revision>
  <dcterms:created xsi:type="dcterms:W3CDTF">2015-09-04T07:34:31Z</dcterms:created>
  <dcterms:modified xsi:type="dcterms:W3CDTF">2016-05-08T14:12:42Z</dcterms:modified>
</cp:coreProperties>
</file>