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1" r:id="rId2"/>
    <p:sldId id="289" r:id="rId3"/>
    <p:sldId id="288" r:id="rId4"/>
    <p:sldId id="287" r:id="rId5"/>
    <p:sldId id="291" r:id="rId6"/>
    <p:sldId id="293" r:id="rId7"/>
    <p:sldId id="294" r:id="rId8"/>
    <p:sldId id="295" r:id="rId9"/>
    <p:sldId id="292" r:id="rId10"/>
    <p:sldId id="283" r:id="rId11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17"/>
    <a:srgbClr val="FFD717"/>
    <a:srgbClr val="9BD159"/>
    <a:srgbClr val="34805E"/>
    <a:srgbClr val="007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31" autoAdjust="0"/>
    <p:restoredTop sz="90019" autoAdjust="0"/>
  </p:normalViewPr>
  <p:slideViewPr>
    <p:cSldViewPr snapToGrid="0" snapToObjects="1">
      <p:cViewPr>
        <p:scale>
          <a:sx n="85" d="100"/>
          <a:sy n="85" d="100"/>
        </p:scale>
        <p:origin x="-133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172FA-063C-C14B-B07E-ADE300083188}" type="datetimeFigureOut">
              <a:rPr kumimoji="1" lang="zh-TW" altLang="en-US" smtClean="0"/>
              <a:t>16/4/6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F52E1-99E9-1D49-8E32-1D8619EEB79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379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5E0C3846-8D4C-4326-8BC7-9B455A036298}" type="slidenum">
              <a:rPr lang="en-US" sz="1200" b="0" i="0">
                <a:latin typeface="Calibri"/>
                <a:ea typeface="+mn-ea"/>
                <a:cs typeface="+mn-cs"/>
              </a:r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* 如果這些問題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任何其中一個造成排程延遲或需要進一步討論，請將細節放入下一張投影片。</a:t>
            </a:r>
          </a:p>
          <a:p>
            <a:pPr marL="0" algn="l" defTabSz="91440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5E0C3846-8D4C-4326-8BC7-9B455A036298}" type="slidenum">
              <a:rPr lang="en-US" sz="1200" b="0" i="0">
                <a:latin typeface="Calibri"/>
                <a:ea typeface="+mn-ea"/>
                <a:cs typeface="+mn-cs"/>
              </a:rPr>
              <a:t>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16/4/6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957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16/4/6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481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16/4/6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1215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16/4/6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644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16/4/6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006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16/4/6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4074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16/4/6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861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16/4/6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398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16/4/6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087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16/4/6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8778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16/4/6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079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 smtClean="0"/>
              <a:t>按一下以編輯母片文字樣式</a:t>
            </a:r>
          </a:p>
          <a:p>
            <a:pPr lvl="1"/>
            <a:r>
              <a:rPr kumimoji="1" lang="zh-TW" altLang="en-US" dirty="0" smtClean="0"/>
              <a:t>第二層</a:t>
            </a:r>
          </a:p>
          <a:p>
            <a:pPr lvl="2"/>
            <a:r>
              <a:rPr kumimoji="1" lang="zh-TW" altLang="en-US" dirty="0" smtClean="0"/>
              <a:t>第三層</a:t>
            </a:r>
          </a:p>
          <a:p>
            <a:pPr lvl="3"/>
            <a:r>
              <a:rPr kumimoji="1" lang="zh-TW" altLang="en-US" dirty="0" smtClean="0"/>
              <a:t>第四層</a:t>
            </a:r>
          </a:p>
          <a:p>
            <a:pPr lvl="4"/>
            <a:r>
              <a:rPr kumimoji="1" lang="zh-TW" altLang="en-US" dirty="0" smtClean="0"/>
              <a:t>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9A3A6-0344-8440-8A8D-895524E3F2EB}" type="datetimeFigureOut">
              <a:rPr kumimoji="1" lang="zh-TW" altLang="en-US" smtClean="0"/>
              <a:t>16/4/6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04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hyperlink" Target="http://research.google.com/archive/gfs.html" TargetMode="External"/><Relationship Id="rId5" Type="http://schemas.openxmlformats.org/officeDocument/2006/relationships/hyperlink" Target="http://research.google.com/archive/mapreduce.html" TargetMode="External"/><Relationship Id="rId6" Type="http://schemas.openxmlformats.org/officeDocument/2006/relationships/hyperlink" Target="http://research.google.com/archive/bigtable.html" TargetMode="External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doop.apache.org/docs/current/hadoop-project-dist/hadoop-common/FileSystemShell.html" TargetMode="External"/><Relationship Id="rId3" Type="http://schemas.openxmlformats.org/officeDocument/2006/relationships/hyperlink" Target="http://hadoop.apache.org/docs/current/hadoop-project-dist/hadoop-hdfs/HdfsDesig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b="1" dirty="0" smtClean="0">
                <a:latin typeface="Hannotate TC Regular"/>
                <a:ea typeface="微軟正黑體"/>
                <a:cs typeface="Hannotate TC Regular"/>
              </a:rPr>
              <a:t>實作課程</a:t>
            </a:r>
            <a:r>
              <a:rPr kumimoji="1" lang="en-US" altLang="zh-TW" b="1" dirty="0" smtClean="0">
                <a:latin typeface="Hannotate TC Regular"/>
                <a:ea typeface="微軟正黑體"/>
                <a:cs typeface="Hannotate TC Regular"/>
              </a:rPr>
              <a:t> Lesson </a:t>
            </a:r>
            <a:r>
              <a:rPr kumimoji="1" lang="en-US" altLang="zh-TW" b="1" dirty="0" smtClean="0">
                <a:latin typeface="Hannotate TC Regular"/>
                <a:ea typeface="微軟正黑體"/>
                <a:cs typeface="Hannotate TC Regular"/>
              </a:rPr>
              <a:t>02</a:t>
            </a:r>
            <a:endParaRPr kumimoji="1" lang="zh-TW" altLang="en-US" b="1" dirty="0">
              <a:latin typeface="Hannotate TC Regular"/>
              <a:ea typeface="微軟正黑體"/>
              <a:cs typeface="Hannotate TC Regular"/>
            </a:endParaRPr>
          </a:p>
        </p:txBody>
      </p:sp>
      <p:sp>
        <p:nvSpPr>
          <p:cNvPr id="6" name="子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Hannotate TC Regular"/>
                <a:ea typeface="微軟正黑體"/>
                <a:cs typeface="Hannotate TC Regular"/>
              </a:rPr>
              <a:t>蔡秉文</a:t>
            </a:r>
            <a:endParaRPr kumimoji="1" lang="en-US" altLang="zh-TW" dirty="0" smtClean="0">
              <a:latin typeface="Hannotate TC Regular"/>
              <a:ea typeface="微軟正黑體"/>
              <a:cs typeface="Hannotate TC Regular"/>
            </a:endParaRPr>
          </a:p>
          <a:p>
            <a:r>
              <a:rPr kumimoji="1" lang="en-US" altLang="zh-TW" dirty="0" smtClean="0">
                <a:latin typeface="Hannotate TC Regular"/>
                <a:ea typeface="微軟正黑體"/>
                <a:cs typeface="Hannotate TC Regular"/>
              </a:rPr>
              <a:t>Cookie Tsai</a:t>
            </a:r>
            <a:endParaRPr kumimoji="1" lang="zh-TW" altLang="en-US" dirty="0">
              <a:latin typeface="Hannotate TC Regular"/>
              <a:ea typeface="微軟正黑體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68312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/>
              <a:t>Thank </a:t>
            </a:r>
            <a:r>
              <a:rPr kumimoji="1" lang="en-US" altLang="zh-TW" dirty="0"/>
              <a:t>you for your listening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1022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914400">
              <a:spcBef>
                <a:spcPts val="0"/>
              </a:spcBef>
              <a:buNone/>
            </a:pPr>
            <a:r>
              <a:rPr lang="en-US" sz="3600" b="0" i="0" dirty="0" smtClean="0">
                <a:solidFill>
                  <a:schemeClr val="tx1"/>
                </a:solidFill>
                <a:latin typeface="Hannotate TC Regular"/>
                <a:ea typeface="儷黑 Pro"/>
                <a:cs typeface="Hannotate TC Regular"/>
              </a:rPr>
              <a:t>Big Data </a:t>
            </a:r>
            <a:r>
              <a:rPr lang="zh-TW" altLang="en-US" sz="3600" b="0" i="0" dirty="0" smtClean="0">
                <a:solidFill>
                  <a:schemeClr val="tx1"/>
                </a:solidFill>
                <a:latin typeface="Hannotate TC Regular"/>
                <a:ea typeface="儷黑 Pro"/>
                <a:cs typeface="Hannotate TC Regular"/>
              </a:rPr>
              <a:t>的起源</a:t>
            </a:r>
            <a:r>
              <a:rPr lang="en-US" altLang="zh-TW" sz="3600" b="0" i="0" dirty="0" smtClean="0">
                <a:solidFill>
                  <a:schemeClr val="tx1"/>
                </a:solidFill>
                <a:latin typeface="Hannotate TC Regular"/>
                <a:ea typeface="儷黑 Pro"/>
                <a:cs typeface="Hannotate TC Regular"/>
              </a:rPr>
              <a:t> </a:t>
            </a:r>
            <a:r>
              <a:rPr lang="en-US" sz="3600" b="0" i="0" dirty="0" smtClean="0">
                <a:solidFill>
                  <a:schemeClr val="tx1"/>
                </a:solidFill>
                <a:latin typeface="Hannotate TC Regular"/>
                <a:ea typeface="儷黑 Pro"/>
                <a:cs typeface="Hannotate TC Regular"/>
              </a:rPr>
              <a:t>Google </a:t>
            </a:r>
            <a:r>
              <a:rPr lang="zh-TW" altLang="en-US" sz="3600" b="0" i="0" dirty="0" smtClean="0">
                <a:solidFill>
                  <a:schemeClr val="tx1"/>
                </a:solidFill>
                <a:latin typeface="Hannotate TC Regular"/>
                <a:ea typeface="儷黑 Pro"/>
                <a:cs typeface="Hannotate TC Regular"/>
              </a:rPr>
              <a:t>三篇論文</a:t>
            </a:r>
            <a:endParaRPr lang="en-US" sz="3600" b="0" i="0" dirty="0">
              <a:solidFill>
                <a:schemeClr val="tx1"/>
              </a:solidFill>
              <a:latin typeface="Hannotate TC Regular"/>
              <a:ea typeface="儷黑 Pro"/>
              <a:cs typeface="Hannotate TC Regular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7472" indent="-347472">
              <a:buFont typeface="Arial"/>
              <a:buChar char="•"/>
            </a:pPr>
            <a:r>
              <a:rPr lang="en-US" altLang="zh-TW" sz="2200" b="1" dirty="0" smtClean="0">
                <a:latin typeface="Hannotate TC Regular"/>
                <a:cs typeface="Hannotate TC Regular"/>
              </a:rPr>
              <a:t>The Google </a:t>
            </a:r>
            <a:r>
              <a:rPr lang="en-US" altLang="zh-TW" sz="2200" b="1" dirty="0">
                <a:latin typeface="Hannotate TC Regular"/>
                <a:cs typeface="Hannotate TC Regular"/>
              </a:rPr>
              <a:t>File </a:t>
            </a:r>
            <a:r>
              <a:rPr lang="en-US" altLang="zh-TW" sz="2200" b="1" dirty="0" smtClean="0">
                <a:latin typeface="Hannotate TC Regular"/>
                <a:cs typeface="Hannotate TC Regular"/>
              </a:rPr>
              <a:t>System</a:t>
            </a:r>
            <a:r>
              <a:rPr lang="en-US" altLang="zh-TW" sz="2400" b="1" dirty="0">
                <a:latin typeface="Hannotate TC Regular"/>
                <a:cs typeface="Hannotate TC Regular"/>
              </a:rPr>
              <a:t/>
            </a:r>
            <a:br>
              <a:rPr lang="en-US" altLang="zh-TW" sz="2400" b="1" dirty="0">
                <a:latin typeface="Hannotate TC Regular"/>
                <a:cs typeface="Hannotate TC Regular"/>
              </a:rPr>
            </a:br>
            <a:r>
              <a:rPr lang="en-US" altLang="zh-TW" sz="1800" b="1" dirty="0" smtClean="0">
                <a:latin typeface="Hannotate TC Regular"/>
                <a:cs typeface="Hannotate TC Regular"/>
                <a:hlinkClick r:id="rId4"/>
              </a:rPr>
              <a:t>http</a:t>
            </a:r>
            <a:r>
              <a:rPr lang="en-US" altLang="zh-TW" sz="1800" b="1" dirty="0">
                <a:latin typeface="Hannotate TC Regular"/>
                <a:cs typeface="Hannotate TC Regular"/>
                <a:hlinkClick r:id="rId4"/>
              </a:rPr>
              <a:t>://research.google.com/archive/gfs.html</a:t>
            </a:r>
            <a:endParaRPr lang="en-US" altLang="zh-TW" sz="1800" b="1" dirty="0" smtClean="0">
              <a:latin typeface="Hannotate TC Regular"/>
              <a:cs typeface="Hannotate TC Regular"/>
            </a:endParaRPr>
          </a:p>
          <a:p>
            <a:pPr marL="347472" indent="-347472">
              <a:buFont typeface="Arial"/>
              <a:buChar char="•"/>
            </a:pPr>
            <a:endParaRPr lang="en-US" dirty="0" smtClean="0">
              <a:latin typeface="Hannotate TC Regular"/>
              <a:ea typeface="儷黑 Pro"/>
              <a:cs typeface="Hannotate TC Regular"/>
            </a:endParaRPr>
          </a:p>
          <a:p>
            <a:pPr marL="347472" indent="-347472">
              <a:spcBef>
                <a:spcPts val="480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TW" sz="2200" b="1" dirty="0" err="1">
                <a:latin typeface="Hannotate TC Regular"/>
                <a:cs typeface="Hannotate TC Regular"/>
              </a:rPr>
              <a:t>MapReduce</a:t>
            </a:r>
            <a:r>
              <a:rPr lang="en-US" altLang="zh-TW" sz="2200" b="1" dirty="0">
                <a:latin typeface="Hannotate TC Regular"/>
                <a:cs typeface="Hannotate TC Regular"/>
              </a:rPr>
              <a:t>: Simplified Data Processing on Large Clusters</a:t>
            </a:r>
            <a:br>
              <a:rPr lang="en-US" altLang="zh-TW" sz="2200" b="1" dirty="0">
                <a:latin typeface="Hannotate TC Regular"/>
                <a:cs typeface="Hannotate TC Regular"/>
              </a:rPr>
            </a:br>
            <a:r>
              <a:rPr lang="en-US" altLang="zh-TW" sz="1800" b="1" dirty="0">
                <a:latin typeface="Hannotate TC Regular"/>
                <a:cs typeface="Hannotate TC Regular"/>
                <a:hlinkClick r:id="rId5"/>
              </a:rPr>
              <a:t>http://</a:t>
            </a:r>
            <a:r>
              <a:rPr lang="en-US" altLang="zh-TW" sz="1800" b="1" dirty="0" err="1">
                <a:latin typeface="Hannotate TC Regular"/>
                <a:cs typeface="Hannotate TC Regular"/>
                <a:hlinkClick r:id="rId5"/>
              </a:rPr>
              <a:t>research.google.com</a:t>
            </a:r>
            <a:r>
              <a:rPr lang="en-US" altLang="zh-TW" sz="1800" b="1" dirty="0">
                <a:latin typeface="Hannotate TC Regular"/>
                <a:cs typeface="Hannotate TC Regular"/>
                <a:hlinkClick r:id="rId5"/>
              </a:rPr>
              <a:t>/archive/</a:t>
            </a:r>
            <a:r>
              <a:rPr lang="en-US" altLang="zh-TW" sz="1800" b="1" dirty="0" err="1">
                <a:latin typeface="Hannotate TC Regular"/>
                <a:cs typeface="Hannotate TC Regular"/>
                <a:hlinkClick r:id="rId5"/>
              </a:rPr>
              <a:t>mapreduce.html</a:t>
            </a:r>
            <a:endParaRPr lang="en-US" sz="1800" b="0" i="0" dirty="0">
              <a:solidFill>
                <a:schemeClr val="tx1"/>
              </a:solidFill>
              <a:latin typeface="Hannotate TC Regular"/>
              <a:ea typeface="儷黑 Pro"/>
              <a:cs typeface="Hannotate TC Regular"/>
            </a:endParaRPr>
          </a:p>
          <a:p>
            <a:pPr marL="347472" indent="-347472" algn="l" defTabSz="914400">
              <a:lnSpc>
                <a:spcPct val="150000"/>
              </a:lnSpc>
              <a:spcBef>
                <a:spcPts val="0"/>
              </a:spcBef>
              <a:buSzPct val="130000"/>
              <a:buFont typeface="Arial"/>
              <a:buChar char="•"/>
            </a:pPr>
            <a:endParaRPr lang="en-US" dirty="0" smtClean="0">
              <a:latin typeface="Hannotate TC Regular"/>
              <a:ea typeface="儷黑 Pro"/>
              <a:cs typeface="Hannotate TC Regular"/>
            </a:endParaRPr>
          </a:p>
          <a:p>
            <a:pPr marL="347472" indent="-347472">
              <a:spcBef>
                <a:spcPts val="480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TW" sz="2200" b="1" dirty="0" err="1">
                <a:latin typeface="Hannotate TC Regular"/>
                <a:cs typeface="Hannotate TC Regular"/>
              </a:rPr>
              <a:t>Bigtable</a:t>
            </a:r>
            <a:r>
              <a:rPr lang="en-US" altLang="zh-TW" sz="2200" b="1" dirty="0">
                <a:latin typeface="Hannotate TC Regular"/>
                <a:cs typeface="Hannotate TC Regular"/>
              </a:rPr>
              <a:t>: A Distributed Storage System for Structured Data</a:t>
            </a:r>
            <a:r>
              <a:rPr lang="en-US" altLang="zh-TW" b="1" dirty="0">
                <a:latin typeface="Hannotate TC Regular"/>
                <a:cs typeface="Hannotate TC Regular"/>
              </a:rPr>
              <a:t/>
            </a:r>
            <a:br>
              <a:rPr lang="en-US" altLang="zh-TW" b="1" dirty="0">
                <a:latin typeface="Hannotate TC Regular"/>
                <a:cs typeface="Hannotate TC Regular"/>
              </a:rPr>
            </a:br>
            <a:r>
              <a:rPr lang="en-US" altLang="zh-TW" sz="1800" b="1" dirty="0">
                <a:latin typeface="Hannotate TC Regular"/>
                <a:cs typeface="Hannotate TC Regular"/>
                <a:hlinkClick r:id="rId6"/>
              </a:rPr>
              <a:t>http://</a:t>
            </a:r>
            <a:r>
              <a:rPr lang="en-US" altLang="zh-TW" sz="1800" b="1" dirty="0" err="1">
                <a:latin typeface="Hannotate TC Regular"/>
                <a:cs typeface="Hannotate TC Regular"/>
                <a:hlinkClick r:id="rId6"/>
              </a:rPr>
              <a:t>research.google.com</a:t>
            </a:r>
            <a:r>
              <a:rPr lang="en-US" altLang="zh-TW" sz="1800" b="1" dirty="0">
                <a:latin typeface="Hannotate TC Regular"/>
                <a:cs typeface="Hannotate TC Regular"/>
                <a:hlinkClick r:id="rId6"/>
              </a:rPr>
              <a:t>/archive/</a:t>
            </a:r>
            <a:r>
              <a:rPr lang="en-US" altLang="zh-TW" sz="1800" b="1" dirty="0" err="1">
                <a:latin typeface="Hannotate TC Regular"/>
                <a:cs typeface="Hannotate TC Regular"/>
                <a:hlinkClick r:id="rId6"/>
              </a:rPr>
              <a:t>bigtable.html</a:t>
            </a:r>
            <a:endParaRPr lang="en-US" altLang="zh-TW" sz="1800" b="1" dirty="0" smtClean="0">
              <a:latin typeface="Hannotate TC Regular"/>
              <a:cs typeface="Hannotate TC Regular"/>
            </a:endParaRPr>
          </a:p>
          <a:p>
            <a:pPr marL="347472" indent="-347472">
              <a:spcBef>
                <a:spcPts val="480"/>
              </a:spcBef>
              <a:buClr>
                <a:schemeClr val="tx1"/>
              </a:buClr>
              <a:buFont typeface="Arial"/>
              <a:buChar char="•"/>
            </a:pPr>
            <a:endParaRPr lang="en-US" dirty="0" smtClean="0">
              <a:latin typeface="Hannotate TC Regular"/>
              <a:ea typeface="儷黑 Pro"/>
              <a:cs typeface="Hannotate TC Regula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7618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 descr="GFS Architecture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339" b="-11339"/>
          <a:stretch>
            <a:fillRect/>
          </a:stretch>
        </p:blipFill>
        <p:spPr>
          <a:xfrm>
            <a:off x="457200" y="1646237"/>
            <a:ext cx="8229600" cy="4297363"/>
          </a:xfrm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annotate TC Regular"/>
                <a:ea typeface="微軟正黑體"/>
                <a:cs typeface="Hannotate TC Regular"/>
              </a:defRPr>
            </a:lvl1pPr>
          </a:lstStyle>
          <a:p>
            <a:r>
              <a:rPr kumimoji="1" lang="en-US" altLang="zh-TW" sz="3600" dirty="0" smtClean="0"/>
              <a:t>The Google File System Architecture</a:t>
            </a:r>
            <a:endParaRPr kumimoji="1" lang="zh-TW" alt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7792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What is Apache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Hadoop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 err="1" smtClean="0"/>
              <a:t>Hadoop</a:t>
            </a:r>
            <a:r>
              <a:rPr kumimoji="1" lang="en-US" altLang="zh-TW" sz="2400" dirty="0" smtClean="0"/>
              <a:t> Common</a:t>
            </a:r>
          </a:p>
          <a:p>
            <a:pPr marL="0" indent="0">
              <a:buNone/>
            </a:pPr>
            <a:r>
              <a:rPr kumimoji="1" lang="en-US" altLang="zh-TW" sz="2000" dirty="0" smtClean="0">
                <a:solidFill>
                  <a:srgbClr val="7F7F7F"/>
                </a:solidFill>
              </a:rPr>
              <a:t>	The common utilities that support the other </a:t>
            </a:r>
            <a:r>
              <a:rPr kumimoji="1" lang="en-US" altLang="zh-TW" sz="2000" dirty="0" err="1" smtClean="0">
                <a:solidFill>
                  <a:srgbClr val="7F7F7F"/>
                </a:solidFill>
              </a:rPr>
              <a:t>Hadoop</a:t>
            </a:r>
            <a:r>
              <a:rPr kumimoji="1" lang="en-US" altLang="zh-TW" sz="2000" dirty="0" smtClean="0">
                <a:solidFill>
                  <a:srgbClr val="7F7F7F"/>
                </a:solidFill>
              </a:rPr>
              <a:t> modules.</a:t>
            </a:r>
          </a:p>
          <a:p>
            <a:r>
              <a:rPr kumimoji="1" lang="en-US" altLang="zh-TW" sz="2400" dirty="0" err="1" smtClean="0"/>
              <a:t>Hadoop</a:t>
            </a:r>
            <a:r>
              <a:rPr kumimoji="1" lang="en-US" altLang="zh-TW" sz="2400" dirty="0" smtClean="0"/>
              <a:t> Distributed File System</a:t>
            </a:r>
            <a:r>
              <a:rPr lang="en-US" altLang="zh-TW" sz="2400" dirty="0">
                <a:ea typeface="Heiti TC Light"/>
              </a:rPr>
              <a:t> (HDFS™) 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7F7F7F"/>
                </a:solidFill>
                <a:ea typeface="Heiti TC Light"/>
              </a:rPr>
              <a:t>	A distributed file system that provides high-throughput access to application data.</a:t>
            </a:r>
            <a:r>
              <a:rPr lang="en-US" altLang="zh-TW" sz="2000" dirty="0" smtClean="0">
                <a:ea typeface="Heiti TC Light"/>
              </a:rPr>
              <a:t> </a:t>
            </a:r>
          </a:p>
          <a:p>
            <a:r>
              <a:rPr kumimoji="1" lang="en-US" altLang="zh-TW" sz="2400" dirty="0" err="1" smtClean="0"/>
              <a:t>Hadoop</a:t>
            </a:r>
            <a:r>
              <a:rPr kumimoji="1" lang="en-US" altLang="zh-TW" sz="2400" dirty="0" smtClean="0"/>
              <a:t> YARN</a:t>
            </a:r>
          </a:p>
          <a:p>
            <a:pPr marL="0" indent="0">
              <a:buNone/>
            </a:pPr>
            <a:r>
              <a:rPr kumimoji="1" lang="en-US" altLang="zh-TW" sz="2000" dirty="0" smtClean="0">
                <a:solidFill>
                  <a:srgbClr val="7F7F7F"/>
                </a:solidFill>
              </a:rPr>
              <a:t>	A framework for job scheduling and cluster resource management.</a:t>
            </a:r>
          </a:p>
          <a:p>
            <a:r>
              <a:rPr kumimoji="1" lang="en-US" altLang="zh-TW" sz="2400" dirty="0" err="1" smtClean="0"/>
              <a:t>Hadoop</a:t>
            </a:r>
            <a:r>
              <a:rPr kumimoji="1" lang="en-US" altLang="zh-TW" sz="2400" dirty="0" smtClean="0"/>
              <a:t> </a:t>
            </a:r>
            <a:r>
              <a:rPr kumimoji="1" lang="en-US" altLang="zh-TW" sz="2400" dirty="0" err="1" smtClean="0"/>
              <a:t>MapReduce</a:t>
            </a:r>
            <a:endParaRPr kumimoji="1" lang="en-US" altLang="zh-TW" sz="2400" dirty="0" smtClean="0"/>
          </a:p>
          <a:p>
            <a:pPr marL="0" indent="0">
              <a:buNone/>
            </a:pPr>
            <a:r>
              <a:rPr kumimoji="1" lang="en-US" altLang="zh-TW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kumimoji="1"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A YARN-based system for parallel processing of large data sets.</a:t>
            </a:r>
            <a:endParaRPr kumimoji="1" lang="en-US" altLang="zh-TW" sz="2000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4215257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HDFS Overview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000" dirty="0"/>
              <a:t>HDFS is the primary distributed storage used by </a:t>
            </a:r>
            <a:r>
              <a:rPr kumimoji="1" lang="en-US" altLang="zh-TW" sz="2000" dirty="0" err="1"/>
              <a:t>Hadoop</a:t>
            </a:r>
            <a:r>
              <a:rPr kumimoji="1" lang="en-US" altLang="zh-TW" sz="2000" dirty="0"/>
              <a:t> applications.</a:t>
            </a:r>
          </a:p>
          <a:p>
            <a:r>
              <a:rPr kumimoji="1" lang="en-US" altLang="zh-TW" sz="2000" dirty="0"/>
              <a:t>A HDFS cluster primarily consists of a </a:t>
            </a:r>
            <a:r>
              <a:rPr kumimoji="1" lang="en-US" altLang="zh-TW" sz="2000" dirty="0" err="1"/>
              <a:t>NameNode</a:t>
            </a:r>
            <a:r>
              <a:rPr kumimoji="1" lang="en-US" altLang="zh-TW" sz="2000" dirty="0"/>
              <a:t> that manages the file system metadata and </a:t>
            </a:r>
            <a:r>
              <a:rPr kumimoji="1" lang="en-US" altLang="zh-TW" sz="2000" dirty="0" err="1"/>
              <a:t>DataNodes</a:t>
            </a:r>
            <a:r>
              <a:rPr kumimoji="1" lang="en-US" altLang="zh-TW" sz="2000" dirty="0"/>
              <a:t> that store the actual data. The HDFS Architecture Guide describes HDFS in detail.</a:t>
            </a:r>
          </a:p>
          <a:p>
            <a:r>
              <a:rPr kumimoji="1" lang="en-US" altLang="zh-TW" sz="2000" dirty="0"/>
              <a:t>This user guide primarily deals with the interaction of users and administrators with HDFS clusters.</a:t>
            </a:r>
          </a:p>
          <a:p>
            <a:r>
              <a:rPr kumimoji="1" lang="en-US" altLang="zh-TW" sz="2000" dirty="0"/>
              <a:t>The HDFS architecture diagram depicts basic interactions among </a:t>
            </a:r>
            <a:r>
              <a:rPr kumimoji="1" lang="en-US" altLang="zh-TW" sz="2000" dirty="0" err="1"/>
              <a:t>NameNode</a:t>
            </a:r>
            <a:r>
              <a:rPr kumimoji="1" lang="en-US" altLang="zh-TW" sz="2000" dirty="0"/>
              <a:t>, the </a:t>
            </a:r>
            <a:r>
              <a:rPr kumimoji="1" lang="en-US" altLang="zh-TW" sz="2000" dirty="0" err="1"/>
              <a:t>DataNodes</a:t>
            </a:r>
            <a:r>
              <a:rPr kumimoji="1" lang="en-US" altLang="zh-TW" sz="2000" dirty="0"/>
              <a:t>, and the clients.</a:t>
            </a:r>
          </a:p>
          <a:p>
            <a:r>
              <a:rPr kumimoji="1" lang="en-US" altLang="zh-TW" sz="2000" dirty="0"/>
              <a:t>Clients contact </a:t>
            </a:r>
            <a:r>
              <a:rPr kumimoji="1" lang="en-US" altLang="zh-TW" sz="2000" dirty="0" err="1"/>
              <a:t>NameNode</a:t>
            </a:r>
            <a:r>
              <a:rPr kumimoji="1" lang="en-US" altLang="zh-TW" sz="2000" dirty="0"/>
              <a:t> for file metadata or file modifications and perform actual file I/O directly with the </a:t>
            </a:r>
            <a:r>
              <a:rPr kumimoji="1" lang="en-US" altLang="zh-TW" sz="2000" dirty="0" err="1"/>
              <a:t>DataNodes</a:t>
            </a:r>
            <a:r>
              <a:rPr kumimoji="1" lang="en-US" altLang="zh-TW" sz="2000" dirty="0"/>
              <a:t>.</a:t>
            </a:r>
            <a:endParaRPr kumimoji="1"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2374828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HDFS Architecture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pic>
        <p:nvPicPr>
          <p:cNvPr id="4" name="內容版面配置區 3" descr="螢幕快照 2016-04-06 下午8.50.2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6" r="-42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2564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Block Replication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2"/>
          <a:stretch>
            <a:fillRect/>
          </a:stretch>
        </p:blipFill>
        <p:spPr>
          <a:xfrm>
            <a:off x="457200" y="1609725"/>
            <a:ext cx="8229600" cy="4506913"/>
          </a:xfrm>
        </p:spPr>
      </p:pic>
    </p:spTree>
    <p:extLst>
      <p:ext uri="{BB962C8B-B14F-4D97-AF65-F5344CB8AC3E}">
        <p14:creationId xmlns:p14="http://schemas.microsoft.com/office/powerpoint/2010/main" val="207404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HDFS Shell Commands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" b="-7"/>
          <a:stretch>
            <a:fillRect/>
          </a:stretch>
        </p:blipFill>
        <p:spPr>
          <a:xfrm>
            <a:off x="457200" y="1878013"/>
            <a:ext cx="8229600" cy="3970337"/>
          </a:xfrm>
        </p:spPr>
      </p:pic>
    </p:spTree>
    <p:extLst>
      <p:ext uri="{BB962C8B-B14F-4D97-AF65-F5344CB8AC3E}">
        <p14:creationId xmlns:p14="http://schemas.microsoft.com/office/powerpoint/2010/main" val="2653385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Reference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HDFS Users Guide</a:t>
            </a:r>
          </a:p>
          <a:p>
            <a:pPr lvl="1"/>
            <a:r>
              <a:rPr kumimoji="1" lang="en-US" altLang="zh-TW" sz="2000" dirty="0" smtClean="0">
                <a:hlinkClick r:id="rId2"/>
              </a:rPr>
              <a:t>http</a:t>
            </a:r>
            <a:r>
              <a:rPr kumimoji="1" lang="en-US" altLang="zh-TW" sz="2000" dirty="0">
                <a:hlinkClick r:id="rId2"/>
              </a:rPr>
              <a:t>://hadoop.apache.org/docs/current/hadoop-project-dist/hadoop-hdfs/</a:t>
            </a:r>
            <a:r>
              <a:rPr kumimoji="1" lang="en-US" altLang="zh-TW" sz="2000" dirty="0" smtClean="0">
                <a:hlinkClick r:id="rId2"/>
              </a:rPr>
              <a:t>HdfsUserGuide.html</a:t>
            </a:r>
            <a:endParaRPr kumimoji="1" lang="en-US" altLang="zh-TW" sz="2000" dirty="0"/>
          </a:p>
          <a:p>
            <a:r>
              <a:rPr kumimoji="1" lang="en-US" altLang="zh-TW" sz="2400" dirty="0"/>
              <a:t>File System Shell Guide</a:t>
            </a:r>
          </a:p>
          <a:p>
            <a:pPr lvl="1"/>
            <a:r>
              <a:rPr kumimoji="1" lang="en-US" altLang="zh-TW" sz="2000" dirty="0">
                <a:hlinkClick r:id="rId2"/>
              </a:rPr>
              <a:t>http://hadoop.apache.org/docs/current/hadoop-project-dist/hadoop-common/</a:t>
            </a:r>
            <a:r>
              <a:rPr kumimoji="1" lang="en-US" altLang="zh-TW" sz="2000" dirty="0" smtClean="0">
                <a:hlinkClick r:id="rId2"/>
              </a:rPr>
              <a:t>FileSystemShell.html</a:t>
            </a:r>
            <a:endParaRPr kumimoji="1" lang="en-US" altLang="zh-TW" sz="2000" dirty="0" smtClean="0"/>
          </a:p>
          <a:p>
            <a:r>
              <a:rPr kumimoji="1" lang="en-US" altLang="zh-TW" sz="2400" dirty="0"/>
              <a:t>HDFS </a:t>
            </a:r>
            <a:r>
              <a:rPr kumimoji="1" lang="en-US" altLang="zh-TW" sz="2400" dirty="0" smtClean="0"/>
              <a:t>Architecture</a:t>
            </a:r>
          </a:p>
          <a:p>
            <a:pPr lvl="1"/>
            <a:r>
              <a:rPr kumimoji="1" lang="en-US" altLang="zh-TW" sz="20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http://hadoop.apache.org/docs/current/hadoop-project-dist/hadoop-hdfs/</a:t>
            </a:r>
            <a:r>
              <a:rPr kumimoji="1" lang="en-US" altLang="zh-TW" sz="200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HdfsDesign.html</a:t>
            </a:r>
            <a:endParaRPr kumimoji="1" lang="en-US" altLang="zh-TW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035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238</Words>
  <Application>Microsoft Macintosh PowerPoint</Application>
  <PresentationFormat>如螢幕大小 (4:3)</PresentationFormat>
  <Paragraphs>39</Paragraphs>
  <Slides>10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實作課程 Lesson 02</vt:lpstr>
      <vt:lpstr>Big Data 的起源 Google 三篇論文</vt:lpstr>
      <vt:lpstr>PowerPoint 簡報</vt:lpstr>
      <vt:lpstr>What is Apache Hadoop</vt:lpstr>
      <vt:lpstr>HDFS Overview</vt:lpstr>
      <vt:lpstr>HDFS Architecture</vt:lpstr>
      <vt:lpstr>Block Replication</vt:lpstr>
      <vt:lpstr>HDFS Shell Commands</vt:lpstr>
      <vt:lpstr>Reference</vt:lpstr>
      <vt:lpstr>Thank you for your listening</vt:lpstr>
    </vt:vector>
  </TitlesOfParts>
  <Company>三竹資訊股份有限公司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Ｍitake Ｍitake</dc:creator>
  <cp:lastModifiedBy>Ｍitake Ｍitake</cp:lastModifiedBy>
  <cp:revision>231</cp:revision>
  <dcterms:created xsi:type="dcterms:W3CDTF">2015-09-04T07:34:31Z</dcterms:created>
  <dcterms:modified xsi:type="dcterms:W3CDTF">2016-04-06T13:08:25Z</dcterms:modified>
</cp:coreProperties>
</file>